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4.bin" ContentType="application/vnd.openxmlformats-officedocument.oleObject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oleObject2.bin" ContentType="application/vnd.openxmlformats-officedocument.oleObject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oleObject3.bin" ContentType="application/vnd.openxmlformats-officedocument.oleObject"/>
  <Override PartName="/ppt/notesSlides/notesSlide35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Default Extension="vml" ContentType="application/vnd.openxmlformats-officedocument.vmlDrawing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Default Extension="xls" ContentType="application/vnd.ms-exce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embeddings/oleObject6.bin" ContentType="application/vnd.openxmlformats-officedocument.oleObject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embeddings/oleObject5.bin" ContentType="application/vnd.openxmlformats-officedocument.oleObject"/>
  <Override PartName="/ppt/slides/slide14.xml" ContentType="application/vnd.openxmlformats-officedocument.presentationml.slide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embeddings/oleObject7.bin" ContentType="application/vnd.openxmlformats-officedocument.oleObject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notesSlides/notesSlide33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notesSlides/notesSlide20.xml" ContentType="application/vnd.openxmlformats-officedocument.presentationml.notesSlide+xml"/>
  <Default Extension="pdf" ContentType="application/pdf"/>
  <Override PartName="/ppt/slideLayouts/slideLayout12.xml" ContentType="application/vnd.openxmlformats-officedocument.presentationml.slideLayout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39"/>
  </p:notesMasterIdLst>
  <p:sldIdLst>
    <p:sldId id="464" r:id="rId2"/>
    <p:sldId id="679" r:id="rId3"/>
    <p:sldId id="455" r:id="rId4"/>
    <p:sldId id="719" r:id="rId5"/>
    <p:sldId id="722" r:id="rId6"/>
    <p:sldId id="714" r:id="rId7"/>
    <p:sldId id="683" r:id="rId8"/>
    <p:sldId id="800" r:id="rId9"/>
    <p:sldId id="768" r:id="rId10"/>
    <p:sldId id="774" r:id="rId11"/>
    <p:sldId id="837" r:id="rId12"/>
    <p:sldId id="839" r:id="rId13"/>
    <p:sldId id="840" r:id="rId14"/>
    <p:sldId id="841" r:id="rId15"/>
    <p:sldId id="858" r:id="rId16"/>
    <p:sldId id="847" r:id="rId17"/>
    <p:sldId id="849" r:id="rId18"/>
    <p:sldId id="850" r:id="rId19"/>
    <p:sldId id="842" r:id="rId20"/>
    <p:sldId id="843" r:id="rId21"/>
    <p:sldId id="844" r:id="rId22"/>
    <p:sldId id="854" r:id="rId23"/>
    <p:sldId id="845" r:id="rId24"/>
    <p:sldId id="804" r:id="rId25"/>
    <p:sldId id="846" r:id="rId26"/>
    <p:sldId id="848" r:id="rId27"/>
    <p:sldId id="855" r:id="rId28"/>
    <p:sldId id="856" r:id="rId29"/>
    <p:sldId id="857" r:id="rId30"/>
    <p:sldId id="801" r:id="rId31"/>
    <p:sldId id="748" r:id="rId32"/>
    <p:sldId id="732" r:id="rId33"/>
    <p:sldId id="734" r:id="rId34"/>
    <p:sldId id="827" r:id="rId35"/>
    <p:sldId id="859" r:id="rId36"/>
    <p:sldId id="826" r:id="rId37"/>
    <p:sldId id="831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FFFF00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FFFF00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FFFF00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FFFF00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FFFF00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800" b="1" kern="1200">
        <a:solidFill>
          <a:srgbClr val="FFFF00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800" b="1" kern="1200">
        <a:solidFill>
          <a:srgbClr val="FFFF00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800" b="1" kern="1200">
        <a:solidFill>
          <a:srgbClr val="FFFF00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800" b="1" kern="1200">
        <a:solidFill>
          <a:srgbClr val="FFFF00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FF0000"/>
    <a:srgbClr val="34FFFF"/>
    <a:srgbClr val="FFFF00"/>
    <a:srgbClr val="090B4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64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7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7" Type="http://schemas.openxmlformats.org/officeDocument/2006/relationships/slide" Target="slides/slide6.xml"/><Relationship Id="rId36" Type="http://schemas.openxmlformats.org/officeDocument/2006/relationships/slide" Target="slides/slide35.xml"/><Relationship Id="rId4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42" Type="http://schemas.openxmlformats.org/officeDocument/2006/relationships/viewProps" Target="viewProps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4" Type="http://schemas.openxmlformats.org/officeDocument/2006/relationships/tableStyles" Target="tableStyles.xml"/><Relationship Id="rId4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ict"/><Relationship Id="rId1" Type="http://schemas.openxmlformats.org/officeDocument/2006/relationships/image" Target="../media/image52.pict"/></Relationships>
</file>

<file path=ppt/drawings/_rels/vmlDrawing2.vml.rels><?xml version="1.0" encoding="UTF-8" standalone="yes"?>
<Relationships xmlns="http://schemas.openxmlformats.org/package/2006/relationships"><Relationship Id="rId6" Type="http://schemas.openxmlformats.org/officeDocument/2006/relationships/image" Target="../media/image70.png"/><Relationship Id="rId4" Type="http://schemas.openxmlformats.org/officeDocument/2006/relationships/image" Target="../media/image68.png"/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5" Type="http://schemas.openxmlformats.org/officeDocument/2006/relationships/image" Target="../media/image6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" pitchFamily="-111" charset="0"/>
              </a:defRPr>
            </a:lvl1pPr>
          </a:lstStyle>
          <a:p>
            <a:pPr>
              <a:defRPr/>
            </a:pPr>
            <a:fld id="{0CE9BC03-09B7-9B4E-B4C6-E05E63D6B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55190E-CF6B-8D4E-9775-E1265C52E616}" type="slidenum">
              <a:rPr lang="en-US">
                <a:latin typeface="Times" pitchFamily="-65" charset="0"/>
              </a:rPr>
              <a:pPr/>
              <a:t>1</a:t>
            </a:fld>
            <a:endParaRPr lang="en-US">
              <a:latin typeface="Times" pitchFamily="-65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940" tIns="44970" rIns="89940" bIns="44970"/>
          <a:lstStyle/>
          <a:p>
            <a:pPr eaLnBrk="1" hangingPunct="1"/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eaLnBrk="1" hangingPunct="1"/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eaLnBrk="1" hangingPunct="1"/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3FC984-A9F2-3B4B-B9BF-437E335032B3}" type="slidenum">
              <a:rPr lang="en-US">
                <a:latin typeface="Times New Roman" pitchFamily="-107" charset="0"/>
              </a:rPr>
              <a:pPr/>
              <a:t>11</a:t>
            </a:fld>
            <a:endParaRPr lang="en-US">
              <a:latin typeface="Times New Roman" pitchFamily="-107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EFED87-4DAF-3848-98A5-1CC836033659}" type="slidenum">
              <a:rPr lang="en-US">
                <a:latin typeface="Times" pitchFamily="-65" charset="0"/>
              </a:rPr>
              <a:pPr/>
              <a:t>12</a:t>
            </a:fld>
            <a:endParaRPr lang="en-US">
              <a:latin typeface="Times" pitchFamily="-65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84F17-D4C2-454D-86A2-245E385CE9B9}" type="slidenum">
              <a:rPr lang="en-US">
                <a:latin typeface="Times" pitchFamily="-65" charset="0"/>
              </a:rPr>
              <a:pPr/>
              <a:t>13</a:t>
            </a:fld>
            <a:endParaRPr lang="en-US">
              <a:latin typeface="Times" pitchFamily="-65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43721E-9952-5C47-9CA1-E79BE6065FBB}" type="slidenum">
              <a:rPr lang="en-US">
                <a:latin typeface="Times" pitchFamily="-65" charset="0"/>
              </a:rPr>
              <a:pPr/>
              <a:t>14</a:t>
            </a:fld>
            <a:endParaRPr lang="en-US">
              <a:latin typeface="Times" pitchFamily="-65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962FD9-5AFB-DC48-93E4-3E2ECB84B214}" type="slidenum">
              <a:rPr lang="en-US">
                <a:latin typeface="Times" pitchFamily="-65" charset="0"/>
              </a:rPr>
              <a:pPr/>
              <a:t>16</a:t>
            </a:fld>
            <a:endParaRPr lang="en-US">
              <a:latin typeface="Times" pitchFamily="-65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ln/>
        </p:spPr>
      </p:sp>
      <p:sp>
        <p:nvSpPr>
          <p:cNvPr id="7782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848B4B-8DBF-CC44-BFF3-3E8398199619}" type="slidenum">
              <a:rPr lang="en-US">
                <a:latin typeface="Times" pitchFamily="-65" charset="0"/>
              </a:rPr>
              <a:pPr/>
              <a:t>18</a:t>
            </a:fld>
            <a:endParaRPr lang="en-US">
              <a:latin typeface="Times" pitchFamily="-65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1FB208-1BCE-3A45-B91A-977DD1F72F4E}" type="slidenum">
              <a:rPr lang="en-US">
                <a:latin typeface="Times" pitchFamily="-65" charset="0"/>
              </a:rPr>
              <a:pPr/>
              <a:t>20</a:t>
            </a:fld>
            <a:endParaRPr lang="en-US">
              <a:latin typeface="Times" pitchFamily="-65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13B5B1-A72A-4945-8E24-28893D5888D3}" type="slidenum">
              <a:rPr lang="en-US">
                <a:latin typeface="Times" pitchFamily="-65" charset="0"/>
              </a:rPr>
              <a:pPr/>
              <a:t>23</a:t>
            </a:fld>
            <a:endParaRPr lang="en-US">
              <a:latin typeface="Times" pitchFamily="-65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45870D-5EDF-0144-AFCC-007ABE97A341}" type="slidenum">
              <a:rPr lang="en-US">
                <a:latin typeface="Times" pitchFamily="-65" charset="0"/>
              </a:rPr>
              <a:pPr/>
              <a:t>24</a:t>
            </a:fld>
            <a:endParaRPr lang="en-US">
              <a:latin typeface="Times" pitchFamily="-65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CE38C1-0D85-5B47-87DF-DE5FEA5E91CC}" type="slidenum">
              <a:rPr lang="en-US">
                <a:latin typeface="Times" pitchFamily="-65" charset="0"/>
              </a:rPr>
              <a:pPr/>
              <a:t>25</a:t>
            </a:fld>
            <a:endParaRPr lang="en-US">
              <a:latin typeface="Times" pitchFamily="-65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3" tIns="45717" rIns="91433" bIns="45717"/>
          <a:lstStyle/>
          <a:p>
            <a:pPr algn="just" eaLnBrk="1" hangingPunct="1">
              <a:buFontTx/>
              <a:buChar char="•"/>
            </a:pPr>
            <a:endParaRPr lang="en-US">
              <a:latin typeface="Times" pitchFamily="-65" charset="0"/>
              <a:ea typeface="Times New Roman" pitchFamily="-65" charset="0"/>
              <a:cs typeface="Times New Roman" pitchFamily="-65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1DEA48-845F-8240-B2E0-C1B73DE2984A}" type="slidenum">
              <a:rPr lang="en-US">
                <a:latin typeface="Times" pitchFamily="-65" charset="0"/>
              </a:rPr>
              <a:pPr/>
              <a:t>26</a:t>
            </a:fld>
            <a:endParaRPr lang="en-US">
              <a:latin typeface="Times" pitchFamily="-65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940" tIns="44970" rIns="89940" bIns="44970"/>
          <a:lstStyle/>
          <a:p>
            <a:pPr eaLnBrk="1" hangingPunct="1"/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6D262C-E8A7-7041-8BEF-041327C047B0}" type="slidenum">
              <a:rPr lang="en-US">
                <a:latin typeface="Times" pitchFamily="-65" charset="0"/>
              </a:rPr>
              <a:pPr/>
              <a:t>28</a:t>
            </a:fld>
            <a:endParaRPr lang="en-US">
              <a:latin typeface="Times" pitchFamily="-65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81F29-E540-2B45-906E-6C915F9E7906}" type="slidenum">
              <a:rPr lang="en-US">
                <a:latin typeface="Times" pitchFamily="-65" charset="0"/>
              </a:rPr>
              <a:pPr/>
              <a:t>29</a:t>
            </a:fld>
            <a:endParaRPr lang="en-US">
              <a:latin typeface="Times" pitchFamily="-65" charset="0"/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365603-17DC-B047-AD64-DE8C3716AC91}" type="slidenum">
              <a:rPr lang="en-US">
                <a:latin typeface="Times" pitchFamily="-65" charset="0"/>
              </a:rPr>
              <a:pPr/>
              <a:t>30</a:t>
            </a:fld>
            <a:endParaRPr lang="en-US">
              <a:latin typeface="Times" pitchFamily="-65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7A8390-3AE8-EB42-9989-B730E1B88217}" type="slidenum">
              <a:rPr lang="en-US">
                <a:latin typeface="Times" pitchFamily="-65" charset="0"/>
              </a:rPr>
              <a:pPr/>
              <a:t>31</a:t>
            </a:fld>
            <a:endParaRPr lang="en-US">
              <a:latin typeface="Times" pitchFamily="-65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68B93C-62D2-184C-8CBD-E971DB988F70}" type="slidenum">
              <a:rPr lang="en-US">
                <a:latin typeface="Times" pitchFamily="-65" charset="0"/>
              </a:rPr>
              <a:pPr/>
              <a:t>3</a:t>
            </a:fld>
            <a:endParaRPr lang="en-US">
              <a:latin typeface="Times" pitchFamily="-65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59E49C-6EDA-3F49-A70A-311AA8D71D0D}" type="slidenum">
              <a:rPr lang="en-US">
                <a:latin typeface="Times" pitchFamily="-65" charset="0"/>
              </a:rPr>
              <a:pPr/>
              <a:t>34</a:t>
            </a:fld>
            <a:endParaRPr lang="en-US">
              <a:latin typeface="Times" pitchFamily="-65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solidFill>
            <a:srgbClr val="FFFFFF"/>
          </a:solidFill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933" tIns="44967" rIns="89933" bIns="44967"/>
          <a:lstStyle/>
          <a:p>
            <a:pPr eaLnBrk="1" hangingPunct="1"/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7343B6-D419-1648-BF0B-817D525893D2}" type="slidenum">
              <a:rPr lang="en-US">
                <a:latin typeface="Times" pitchFamily="-65" charset="0"/>
              </a:rPr>
              <a:pPr/>
              <a:t>35</a:t>
            </a:fld>
            <a:endParaRPr lang="en-US">
              <a:latin typeface="Times" pitchFamily="-65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28665F-F293-9044-A686-4D4B61A50172}" type="slidenum">
              <a:rPr lang="en-US">
                <a:latin typeface="Times" pitchFamily="-65" charset="0"/>
              </a:rPr>
              <a:pPr/>
              <a:t>36</a:t>
            </a:fld>
            <a:endParaRPr lang="en-US">
              <a:latin typeface="Times" pitchFamily="-65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940" tIns="44970" rIns="89940" bIns="44970"/>
          <a:lstStyle/>
          <a:p>
            <a:pPr eaLnBrk="1" hangingPunct="1"/>
            <a:r>
              <a:rPr lang="en-GB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Group means versus individuals’ impairments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CE4E2A-1506-A043-B9BE-1A2B9AB52BF7}" type="slidenum">
              <a:rPr lang="en-US">
                <a:latin typeface="Times" pitchFamily="-65" charset="0"/>
              </a:rPr>
              <a:pPr/>
              <a:t>37</a:t>
            </a:fld>
            <a:endParaRPr lang="en-US">
              <a:latin typeface="Times" pitchFamily="-65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8A862-C11B-3748-90BD-B512A985B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83B7B-7056-6247-9D61-F4DC82EDE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F2CA7-DCCC-F04C-BB49-12D51464B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A78AB-C6C6-CC4B-9498-9B606010D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BCC58-5317-EC45-A77E-3210C27F6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0CA4C-C4F5-B147-ACE1-0A1B477E4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855AB-3B36-F64F-B9E9-014488927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30874-8B31-4E4C-A77B-FAD806C814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BCBD0-3E4D-B94C-8F40-5BC163D25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1FC6-1642-C341-85CE-7B3BD686C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BF9A6-18B1-0447-8230-12631C8DBD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163D2-4C0A-9D40-B94F-D9983C9061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40FC18C-54B4-3042-A306-55F7750C6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df"/><Relationship Id="rId5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5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5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image" Target="../media/image23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eg"/><Relationship Id="rId5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Relationship Id="rId5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Relationship Id="rId5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jpeg"/><Relationship Id="rId5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pd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df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image" Target="../media/image51.jpe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png"/><Relationship Id="rId5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4" Type="http://schemas.openxmlformats.org/officeDocument/2006/relationships/image" Target="../media/image54.jpeg"/><Relationship Id="rId10" Type="http://schemas.openxmlformats.org/officeDocument/2006/relationships/image" Target="../media/image59.png"/><Relationship Id="rId5" Type="http://schemas.openxmlformats.org/officeDocument/2006/relationships/image" Target="../media/image55.jpeg"/><Relationship Id="rId7" Type="http://schemas.openxmlformats.org/officeDocument/2006/relationships/oleObject" Target="../embeddings/Microsoft_Excel_97_-_2004_Worksheet1.xls"/><Relationship Id="rId11" Type="http://schemas.openxmlformats.org/officeDocument/2006/relationships/oleObject" Target="../embeddings/Microsoft_Excel_97_-_2004_Worksheet2.xls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9" Type="http://schemas.openxmlformats.org/officeDocument/2006/relationships/image" Target="../media/image58.png"/><Relationship Id="rId3" Type="http://schemas.openxmlformats.org/officeDocument/2006/relationships/notesSlide" Target="../notesSlides/notesSlide27.xml"/><Relationship Id="rId6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14" Type="http://schemas.openxmlformats.org/officeDocument/2006/relationships/image" Target="../media/image74.png"/><Relationship Id="rId4" Type="http://schemas.openxmlformats.org/officeDocument/2006/relationships/notesSlide" Target="../notesSlides/notesSlide32.xml"/><Relationship Id="rId7" Type="http://schemas.openxmlformats.org/officeDocument/2006/relationships/oleObject" Target="../embeddings/oleObject3.bin"/><Relationship Id="rId11" Type="http://schemas.openxmlformats.org/officeDocument/2006/relationships/image" Target="../media/image71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8" Type="http://schemas.openxmlformats.org/officeDocument/2006/relationships/oleObject" Target="../embeddings/oleObject4.bin"/><Relationship Id="rId13" Type="http://schemas.openxmlformats.org/officeDocument/2006/relationships/image" Target="../media/image73.png"/><Relationship Id="rId10" Type="http://schemas.openxmlformats.org/officeDocument/2006/relationships/oleObject" Target="../embeddings/oleObject6.bin"/><Relationship Id="rId5" Type="http://schemas.openxmlformats.org/officeDocument/2006/relationships/oleObject" Target="../embeddings/oleObject1.bin"/><Relationship Id="rId12" Type="http://schemas.openxmlformats.org/officeDocument/2006/relationships/image" Target="../media/image72.png"/><Relationship Id="rId2" Type="http://schemas.openxmlformats.org/officeDocument/2006/relationships/tags" Target="../tags/tag1.xml"/><Relationship Id="rId9" Type="http://schemas.openxmlformats.org/officeDocument/2006/relationships/oleObject" Target="../embeddings/oleObject5.bin"/><Relationship Id="rId3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5.jpeg"/><Relationship Id="rId5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image" Target="../media/image2.png"/><Relationship Id="rId4" Type="http://schemas.openxmlformats.org/officeDocument/2006/relationships/image" Target="../media/image1.pd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png"/><Relationship Id="rId5" Type="http://schemas.openxmlformats.org/officeDocument/2006/relationships/image" Target="../media/image82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5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6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838200" y="1981200"/>
            <a:ext cx="7781925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rgbClr val="FFFF09"/>
                </a:solidFill>
              </a:rPr>
              <a:t>Homology in Neuropsychopharmacology: Relevance for models of schizophrenia</a:t>
            </a:r>
          </a:p>
          <a:p>
            <a:pPr algn="ctr"/>
            <a:endParaRPr lang="en-US" sz="2400" b="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87325" y="4419600"/>
            <a:ext cx="89662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>
              <a:solidFill>
                <a:schemeClr val="tx2"/>
              </a:solidFill>
              <a:latin typeface="Arial" pitchFamily="-65" charset="0"/>
            </a:endParaRPr>
          </a:p>
          <a:p>
            <a:pPr algn="ctr"/>
            <a:r>
              <a:rPr lang="en-US" sz="2300">
                <a:solidFill>
                  <a:schemeClr val="bg1"/>
                </a:solidFill>
                <a:latin typeface="Arial" pitchFamily="-65" charset="0"/>
              </a:rPr>
              <a:t>Dept. of Expt. Psychology</a:t>
            </a:r>
          </a:p>
          <a:p>
            <a:pPr algn="ctr"/>
            <a:r>
              <a:rPr lang="en-US" sz="2300">
                <a:solidFill>
                  <a:schemeClr val="bg1"/>
                </a:solidFill>
                <a:latin typeface="Arial" pitchFamily="-65" charset="0"/>
              </a:rPr>
              <a:t>MRC-Wellcome Trust Behavioural &amp; Clinical Neuroscience Inst.</a:t>
            </a:r>
          </a:p>
          <a:p>
            <a:pPr algn="ctr"/>
            <a:r>
              <a:rPr lang="en-US" sz="2300">
                <a:solidFill>
                  <a:schemeClr val="bg1"/>
                </a:solidFill>
                <a:latin typeface="Arial" pitchFamily="-65" charset="0"/>
              </a:rPr>
              <a:t>University of Cambridge U.K.</a:t>
            </a:r>
            <a:endParaRPr lang="en-US" sz="2400">
              <a:solidFill>
                <a:schemeClr val="tx1"/>
              </a:solidFill>
              <a:latin typeface="Arial" pitchFamily="-65" charset="0"/>
            </a:endParaRPr>
          </a:p>
        </p:txBody>
      </p:sp>
      <p:pic>
        <p:nvPicPr>
          <p:cNvPr id="15364" name="Picture 4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7467600" y="3810000"/>
            <a:ext cx="1335088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6172200" y="609600"/>
            <a:ext cx="2743200" cy="436563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81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en-US" sz="24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Impact"/>
                <a:ea typeface="Impact"/>
                <a:cs typeface="Impact"/>
              </a:rPr>
              <a:t>April 30th 2010</a:t>
            </a:r>
          </a:p>
        </p:txBody>
      </p:sp>
      <p:pic>
        <p:nvPicPr>
          <p:cNvPr id="15366" name="Picture 6" descr="wt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6096000"/>
            <a:ext cx="2725738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MRC Logo 0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10000"/>
            <a:ext cx="25908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WordArt 8"/>
          <p:cNvSpPr>
            <a:spLocks noChangeArrowheads="1" noChangeShapeType="1" noTextEdit="1"/>
          </p:cNvSpPr>
          <p:nvPr/>
        </p:nvSpPr>
        <p:spPr bwMode="auto">
          <a:xfrm>
            <a:off x="1828800" y="1371600"/>
            <a:ext cx="5524500" cy="56991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200" kern="10" spc="-32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 </a:t>
            </a: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3074988" y="4133850"/>
            <a:ext cx="33448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itchFamily="-65" charset="0"/>
              </a:rPr>
              <a:t>Trevor W. Robbins</a:t>
            </a:r>
            <a:endParaRPr lang="en-US">
              <a:solidFill>
                <a:schemeClr val="tx2"/>
              </a:solidFill>
              <a:latin typeface="Arial" pitchFamily="-65" charset="0"/>
            </a:endParaRPr>
          </a:p>
        </p:txBody>
      </p:sp>
      <p:sp>
        <p:nvSpPr>
          <p:cNvPr id="15370" name="WordArt 10"/>
          <p:cNvSpPr>
            <a:spLocks noChangeArrowheads="1" noChangeShapeType="1" noTextEdit="1"/>
          </p:cNvSpPr>
          <p:nvPr/>
        </p:nvSpPr>
        <p:spPr bwMode="auto">
          <a:xfrm>
            <a:off x="381000" y="457200"/>
            <a:ext cx="2146300" cy="7588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St Louis</a:t>
            </a:r>
          </a:p>
        </p:txBody>
      </p:sp>
      <p:sp>
        <p:nvSpPr>
          <p:cNvPr id="15371" name="TextBox 14"/>
          <p:cNvSpPr txBox="1">
            <a:spLocks noChangeArrowheads="1"/>
          </p:cNvSpPr>
          <p:nvPr/>
        </p:nvSpPr>
        <p:spPr bwMode="auto">
          <a:xfrm>
            <a:off x="3124200" y="1447800"/>
            <a:ext cx="31372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CNTRICS </a:t>
            </a:r>
            <a:r>
              <a:rPr lang="en-US" sz="2400" dirty="0">
                <a:solidFill>
                  <a:schemeClr val="bg1"/>
                </a:solidFill>
              </a:rPr>
              <a:t>Workshop</a:t>
            </a:r>
          </a:p>
        </p:txBody>
      </p:sp>
    </p:spTree>
  </p:cSld>
  <p:clrMapOvr>
    <a:masterClrMapping/>
  </p:clrMapOvr>
  <p:transition advTm="24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447800"/>
            <a:ext cx="8067675" cy="41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4419600" y="5943600"/>
            <a:ext cx="38798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Park &amp; Holzman 1992 </a:t>
            </a: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447675" y="304800"/>
            <a:ext cx="83454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Schizophrenics have impaired working memory </a:t>
            </a:r>
          </a:p>
          <a:p>
            <a:pPr algn="ctr"/>
            <a:r>
              <a:rPr lang="en-US"/>
              <a:t>performance on oculomotor DR task</a:t>
            </a:r>
          </a:p>
        </p:txBody>
      </p:sp>
      <p:sp>
        <p:nvSpPr>
          <p:cNvPr id="44037" name="TextBox 4"/>
          <p:cNvSpPr txBox="1">
            <a:spLocks noChangeArrowheads="1"/>
          </p:cNvSpPr>
          <p:nvPr/>
        </p:nvSpPr>
        <p:spPr bwMode="auto">
          <a:xfrm>
            <a:off x="3429000" y="1828800"/>
            <a:ext cx="1030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bipolar</a:t>
            </a:r>
          </a:p>
        </p:txBody>
      </p:sp>
      <p:sp>
        <p:nvSpPr>
          <p:cNvPr id="44038" name="TextBox 5"/>
          <p:cNvSpPr txBox="1">
            <a:spLocks noChangeArrowheads="1"/>
          </p:cNvSpPr>
          <p:nvPr/>
        </p:nvSpPr>
        <p:spPr bwMode="auto">
          <a:xfrm>
            <a:off x="2286000" y="2971800"/>
            <a:ext cx="81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90B4D"/>
                </a:solidFill>
              </a:rPr>
              <a:t>schiz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31.jpg"/>
          <p:cNvPicPr>
            <a:picLocks noChangeAspect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364067" y="2693988"/>
            <a:ext cx="8336844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" descr="28.jpg"/>
          <p:cNvPicPr>
            <a:picLocks noChangeAspect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414867" y="0"/>
            <a:ext cx="815622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653693" y="6334780"/>
            <a:ext cx="4490307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Psychological Science 17, 172-179</a:t>
            </a:r>
            <a:r>
              <a:rPr lang="en-US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752600"/>
            <a:ext cx="44704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 descr="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9713" y="1752600"/>
            <a:ext cx="306070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69875" y="593725"/>
            <a:ext cx="8586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>
                <a:solidFill>
                  <a:srgbClr val="000048"/>
                </a:solidFill>
              </a:rPr>
              <a:t>Classical and modern tests of attentional set-shifting</a:t>
            </a:r>
            <a:r>
              <a:rPr lang="en-US" sz="2600">
                <a:solidFill>
                  <a:srgbClr val="000066"/>
                </a:solidFill>
              </a:rPr>
              <a:t> 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5811838" y="1355725"/>
            <a:ext cx="2017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66"/>
                </a:solidFill>
              </a:rPr>
              <a:t>CANTAB ID-ED</a:t>
            </a:r>
          </a:p>
        </p:txBody>
      </p:sp>
      <p:pic>
        <p:nvPicPr>
          <p:cNvPr id="62470" name="Picture 6" descr="molly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4267200"/>
            <a:ext cx="147320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430213" y="5338763"/>
            <a:ext cx="49609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000048"/>
                </a:solidFill>
              </a:rPr>
              <a:t>Sensitive to frontal lobe damage </a:t>
            </a:r>
          </a:p>
          <a:p>
            <a:pPr algn="ctr"/>
            <a:r>
              <a:rPr lang="en-US" sz="2400">
                <a:solidFill>
                  <a:srgbClr val="000048"/>
                </a:solidFill>
              </a:rPr>
              <a:t>in humans (B. Milner)</a:t>
            </a:r>
            <a:endParaRPr lang="en-US" sz="1600">
              <a:solidFill>
                <a:schemeClr val="tx1"/>
              </a:solidFill>
              <a:latin typeface="Arial" pitchFamily="-65" charset="0"/>
            </a:endParaRPr>
          </a:p>
        </p:txBody>
      </p:sp>
      <p:sp>
        <p:nvSpPr>
          <p:cNvPr id="62472" name="Text Box 9"/>
          <p:cNvSpPr txBox="1">
            <a:spLocks noChangeArrowheads="1"/>
          </p:cNvSpPr>
          <p:nvPr/>
        </p:nvSpPr>
        <p:spPr bwMode="auto">
          <a:xfrm>
            <a:off x="0" y="6400800"/>
            <a:ext cx="6432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…. And schizophrenia (D. Weinberger et al)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21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417513" y="1801813"/>
            <a:ext cx="8237537" cy="3986212"/>
          </a:xfrm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685800" y="381000"/>
            <a:ext cx="761365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-111" charset="0"/>
              </a:rPr>
              <a:t>Three forms of cognitive flexibility/plasticity</a:t>
            </a:r>
            <a:endParaRPr lang="en-GB" sz="3600">
              <a:solidFill>
                <a:srgbClr val="32264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-111" charset="0"/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312863" y="5827713"/>
            <a:ext cx="24034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shape to shape</a:t>
            </a:r>
          </a:p>
          <a:p>
            <a:pPr algn="ctr"/>
            <a:r>
              <a:rPr lang="en-US" sz="2400">
                <a:solidFill>
                  <a:schemeClr val="bg1"/>
                </a:solidFill>
              </a:rPr>
              <a:t>line to line</a:t>
            </a:r>
            <a:endParaRPr lang="en-US" sz="2400">
              <a:solidFill>
                <a:schemeClr val="bg2"/>
              </a:solidFill>
            </a:endParaRP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5549900" y="947738"/>
            <a:ext cx="20478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shape to line</a:t>
            </a:r>
          </a:p>
          <a:p>
            <a:pPr algn="ctr"/>
            <a:r>
              <a:rPr lang="en-US" sz="2400">
                <a:solidFill>
                  <a:schemeClr val="bg1"/>
                </a:solidFill>
              </a:rPr>
              <a:t>line to shape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1363663" y="1214438"/>
            <a:ext cx="163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sz="2400">
              <a:solidFill>
                <a:schemeClr val="bg2"/>
              </a:solidFill>
            </a:endParaRP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501650" y="1214438"/>
            <a:ext cx="3825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basic discrimination task</a:t>
            </a:r>
            <a:endParaRPr lang="en-US" sz="2400">
              <a:solidFill>
                <a:schemeClr val="bg2"/>
              </a:solidFill>
            </a:endParaRP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6604000" y="5632450"/>
            <a:ext cx="163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>
              <a:solidFill>
                <a:schemeClr val="bg2"/>
              </a:solidFill>
            </a:endParaRP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5084763" y="5861050"/>
            <a:ext cx="3368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stimuli stay the same;</a:t>
            </a:r>
          </a:p>
          <a:p>
            <a:pPr algn="ctr"/>
            <a:r>
              <a:rPr lang="en-US" sz="2400">
                <a:solidFill>
                  <a:schemeClr val="bg1"/>
                </a:solidFill>
              </a:rPr>
              <a:t> reward shifts</a:t>
            </a:r>
            <a:endParaRPr lang="en-US" sz="240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advTm="16624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1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11125" y="1316038"/>
            <a:ext cx="4851400" cy="4573587"/>
          </a:xfrm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301625" y="265113"/>
            <a:ext cx="85534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20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-111" charset="0"/>
              </a:rPr>
              <a:t>Double dissociation of EDS and reversal learning after frontal lesions</a:t>
            </a:r>
            <a:endParaRPr lang="en-GB" sz="2400" b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-111" charset="0"/>
            </a:endParaRP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93663" y="6299200"/>
            <a:ext cx="47434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-111" charset="0"/>
              </a:rPr>
              <a:t>Dias , Robbins &amp; Roberts Nature 1996</a:t>
            </a:r>
            <a:endParaRPr lang="en-GB" sz="18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-111" charset="0"/>
            </a:endParaRPr>
          </a:p>
        </p:txBody>
      </p:sp>
      <p:pic>
        <p:nvPicPr>
          <p:cNvPr id="66565" name="Picture 5" descr="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8113" y="4270375"/>
            <a:ext cx="378936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 descr="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8113" y="1141413"/>
            <a:ext cx="3789362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7" name="Line 7"/>
          <p:cNvSpPr>
            <a:spLocks noChangeShapeType="1"/>
          </p:cNvSpPr>
          <p:nvPr/>
        </p:nvSpPr>
        <p:spPr bwMode="auto">
          <a:xfrm flipH="1">
            <a:off x="2998788" y="763588"/>
            <a:ext cx="152400" cy="19399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>
            <a:off x="4186238" y="763588"/>
            <a:ext cx="163512" cy="172878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6127750" y="735013"/>
            <a:ext cx="2020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orbitofrontal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6610350" y="3870325"/>
            <a:ext cx="93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lateral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6a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201613" y="496888"/>
            <a:ext cx="6443662" cy="611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1555" name="Picture 3" descr="5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8300" y="2724150"/>
            <a:ext cx="3338513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1556" name="Picture 4" descr="4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5400" y="4775200"/>
            <a:ext cx="2141538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6953250" y="369888"/>
            <a:ext cx="165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2400" b="1">
              <a:solidFill>
                <a:schemeClr val="bg2"/>
              </a:solidFill>
              <a:latin typeface="Helvetica" pitchFamily="-107" charset="0"/>
            </a:endParaRPr>
          </a:p>
        </p:txBody>
      </p:sp>
      <p:pic>
        <p:nvPicPr>
          <p:cNvPr id="151558" name="Picture 6" descr="molly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53250" y="496888"/>
            <a:ext cx="119221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395288" y="39688"/>
            <a:ext cx="834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>
                <a:solidFill>
                  <a:srgbClr val="FFFF05"/>
                </a:solidFill>
                <a:latin typeface="Helvetica" pitchFamily="-107" charset="0"/>
              </a:rPr>
              <a:t>Mapping the cortico-striatal loops in the marmoset brain</a:t>
            </a:r>
            <a:endParaRPr lang="en-US" sz="2400" b="1">
              <a:solidFill>
                <a:schemeClr val="tx2"/>
              </a:solidFill>
              <a:latin typeface="Helvetica" pitchFamily="-107" charset="0"/>
            </a:endParaRPr>
          </a:p>
        </p:txBody>
      </p:sp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4892675" y="5819775"/>
            <a:ext cx="17526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 dirty="0">
                <a:solidFill>
                  <a:schemeClr val="accent4"/>
                </a:solidFill>
                <a:latin typeface="Helvetica" pitchFamily="-107" charset="0"/>
              </a:rPr>
              <a:t>Roberts et al</a:t>
            </a:r>
          </a:p>
          <a:p>
            <a:pPr eaLnBrk="0" hangingPunct="0"/>
            <a:r>
              <a:rPr lang="en-US" sz="1400" b="1" dirty="0">
                <a:solidFill>
                  <a:schemeClr val="accent4"/>
                </a:solidFill>
                <a:latin typeface="Helvetica" pitchFamily="-107" charset="0"/>
              </a:rPr>
              <a:t>J Comp. Neurol.</a:t>
            </a:r>
          </a:p>
          <a:p>
            <a:pPr eaLnBrk="0" hangingPunct="0"/>
            <a:r>
              <a:rPr lang="en-US" sz="1400" b="1" dirty="0">
                <a:solidFill>
                  <a:schemeClr val="accent4"/>
                </a:solidFill>
                <a:latin typeface="Helvetica" pitchFamily="-107" charset="0"/>
              </a:rPr>
              <a:t>2007</a:t>
            </a:r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9061450" y="2397125"/>
            <a:ext cx="165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2400" b="1">
              <a:solidFill>
                <a:schemeClr val="bg2"/>
              </a:solidFill>
              <a:latin typeface="Helvetica" pitchFamily="-10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3"/>
          <p:cNvPicPr>
            <a:picLocks noGrp="1" noChangeAspect="1" noChangeArrowheads="1"/>
          </p:cNvPicPr>
          <p:nvPr>
            <p:ph/>
          </p:nvPr>
        </p:nvPicPr>
        <p:blipFill>
          <a:blip r:embed="rId3">
            <a:lum bright="6000" contrast="12000"/>
          </a:blip>
          <a:srcRect/>
          <a:stretch>
            <a:fillRect/>
          </a:stretch>
        </p:blipFill>
        <p:spPr>
          <a:xfrm>
            <a:off x="814388" y="1363663"/>
            <a:ext cx="4765675" cy="4694237"/>
          </a:xfrm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214438" y="381000"/>
            <a:ext cx="66881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FFFF66"/>
                </a:solidFill>
              </a:rPr>
              <a:t>Double dissociation of reversal learning and </a:t>
            </a:r>
          </a:p>
          <a:p>
            <a:pPr algn="ctr"/>
            <a:r>
              <a:rPr lang="en-US" sz="2400">
                <a:solidFill>
                  <a:srgbClr val="FFFF66"/>
                </a:solidFill>
              </a:rPr>
              <a:t>extra-dimensional set-shifting in rats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-30163" y="6172200"/>
            <a:ext cx="9174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; </a:t>
            </a:r>
            <a:r>
              <a:rPr lang="en-US" sz="2000">
                <a:solidFill>
                  <a:schemeClr val="bg1"/>
                </a:solidFill>
              </a:rPr>
              <a:t>Birrell and Brown 2000;Brown &amp; Bowman 2002 ; McAlonan &amp; Brown 2003</a:t>
            </a:r>
          </a:p>
        </p:txBody>
      </p:sp>
      <p:pic>
        <p:nvPicPr>
          <p:cNvPr id="70661" name="Picture 5" descr="Choic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5650" y="3416300"/>
            <a:ext cx="2849563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Line 6"/>
          <p:cNvSpPr>
            <a:spLocks noChangeShapeType="1"/>
          </p:cNvSpPr>
          <p:nvPr/>
        </p:nvSpPr>
        <p:spPr bwMode="auto">
          <a:xfrm flipH="1">
            <a:off x="3670300" y="730250"/>
            <a:ext cx="1044575" cy="187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>
            <a:off x="4852988" y="1095375"/>
            <a:ext cx="157162" cy="16700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-304800" y="6172200"/>
            <a:ext cx="3636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  </a:t>
            </a:r>
            <a:endParaRPr lang="en-US" sz="3600">
              <a:solidFill>
                <a:schemeClr val="bg1"/>
              </a:solidFill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026150" y="1363663"/>
            <a:ext cx="1231900" cy="2019300"/>
            <a:chOff x="4002" y="2475"/>
            <a:chExt cx="1243" cy="1671"/>
          </a:xfrm>
        </p:grpSpPr>
        <p:pic>
          <p:nvPicPr>
            <p:cNvPr id="70666" name="Picture 10" descr="B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02" y="2475"/>
              <a:ext cx="1243" cy="1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67" name="Text Box 11"/>
            <p:cNvSpPr txBox="1">
              <a:spLocks noChangeArrowheads="1"/>
            </p:cNvSpPr>
            <p:nvPr/>
          </p:nvSpPr>
          <p:spPr bwMode="auto">
            <a:xfrm>
              <a:off x="4060" y="3410"/>
              <a:ext cx="240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400">
                  <a:solidFill>
                    <a:srgbClr val="000000"/>
                  </a:solidFill>
                  <a:latin typeface="Times" pitchFamily="-65" charset="0"/>
                </a:rPr>
                <a:t>IL</a:t>
              </a:r>
              <a:endParaRPr lang="en-US" sz="400">
                <a:solidFill>
                  <a:srgbClr val="000000"/>
                </a:solidFill>
                <a:latin typeface="Times" pitchFamily="-65" charset="0"/>
              </a:endParaRPr>
            </a:p>
          </p:txBody>
        </p:sp>
        <p:sp>
          <p:nvSpPr>
            <p:cNvPr id="70668" name="Text Box 12"/>
            <p:cNvSpPr txBox="1">
              <a:spLocks noChangeArrowheads="1"/>
            </p:cNvSpPr>
            <p:nvPr/>
          </p:nvSpPr>
          <p:spPr bwMode="auto">
            <a:xfrm>
              <a:off x="4052" y="3128"/>
              <a:ext cx="274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400">
                  <a:solidFill>
                    <a:srgbClr val="000000"/>
                  </a:solidFill>
                  <a:latin typeface="Times" pitchFamily="-65" charset="0"/>
                </a:rPr>
                <a:t>Cg3</a:t>
              </a:r>
              <a:endParaRPr lang="en-US" sz="400">
                <a:solidFill>
                  <a:srgbClr val="000000"/>
                </a:solidFill>
                <a:latin typeface="Times" pitchFamily="-65" charset="0"/>
              </a:endParaRPr>
            </a:p>
          </p:txBody>
        </p:sp>
        <p:sp>
          <p:nvSpPr>
            <p:cNvPr id="70669" name="Text Box 13"/>
            <p:cNvSpPr txBox="1">
              <a:spLocks noChangeArrowheads="1"/>
            </p:cNvSpPr>
            <p:nvPr/>
          </p:nvSpPr>
          <p:spPr bwMode="auto">
            <a:xfrm>
              <a:off x="4383" y="3452"/>
              <a:ext cx="263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400">
                  <a:solidFill>
                    <a:srgbClr val="000000"/>
                  </a:solidFill>
                  <a:latin typeface="Times" pitchFamily="-65" charset="0"/>
                </a:rPr>
                <a:t>VO</a:t>
              </a:r>
              <a:endParaRPr lang="en-US" sz="400">
                <a:solidFill>
                  <a:srgbClr val="000000"/>
                </a:solidFill>
                <a:latin typeface="Times" pitchFamily="-65" charset="0"/>
              </a:endParaRPr>
            </a:p>
          </p:txBody>
        </p:sp>
        <p:sp>
          <p:nvSpPr>
            <p:cNvPr id="70670" name="Text Box 14"/>
            <p:cNvSpPr txBox="1">
              <a:spLocks noChangeArrowheads="1"/>
            </p:cNvSpPr>
            <p:nvPr/>
          </p:nvSpPr>
          <p:spPr bwMode="auto">
            <a:xfrm>
              <a:off x="4630" y="3452"/>
              <a:ext cx="259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400">
                  <a:solidFill>
                    <a:srgbClr val="000000"/>
                  </a:solidFill>
                  <a:latin typeface="Times" pitchFamily="-65" charset="0"/>
                </a:rPr>
                <a:t>LO</a:t>
              </a:r>
              <a:endParaRPr lang="en-US" sz="400">
                <a:solidFill>
                  <a:srgbClr val="000000"/>
                </a:solidFill>
                <a:latin typeface="Times" pitchFamily="-65" charset="0"/>
              </a:endParaRPr>
            </a:p>
          </p:txBody>
        </p:sp>
      </p:grpSp>
    </p:spTree>
  </p:cSld>
  <p:clrMapOvr>
    <a:masterClrMapping/>
  </p:clrMapOvr>
  <p:transition advTm="29936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990600"/>
            <a:ext cx="4038600" cy="551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179388" y="6678613"/>
            <a:ext cx="8783637" cy="1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-65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800">
                <a:solidFill>
                  <a:srgbClr val="FFFFFF"/>
                </a:solidFill>
                <a:latin typeface="Arial" pitchFamily="-65" charset="0"/>
              </a:rPr>
              <a:t>Copyright ©2008 Society for Neuroscience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4267200" y="6553200"/>
            <a:ext cx="6588125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-65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>
                <a:solidFill>
                  <a:srgbClr val="FFFFFF"/>
                </a:solidFill>
                <a:latin typeface="Arial" pitchFamily="-65" charset="0"/>
              </a:rPr>
              <a:t>Bissonette, G. B. et al. J. Neurosci. 2008;28:11124-11130</a:t>
            </a: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179388" y="179388"/>
            <a:ext cx="878363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-65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/>
              <a:t>Double dissociation of effects of PFC lesions performance </a:t>
            </a:r>
          </a:p>
          <a:p>
            <a:pPr algn="ctr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-65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/>
              <a:t>on reversal and set-shifting tasks in mice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965200"/>
            <a:ext cx="3215640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 descr="Choic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19600" y="3124200"/>
            <a:ext cx="1293813" cy="1196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1549400" y="1033463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  <a:latin typeface="Arial" pitchFamily="-65" charset="0"/>
              </a:rPr>
              <a:t>a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1543050" y="4086225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  <a:latin typeface="Arial" pitchFamily="-65" charset="0"/>
              </a:rPr>
              <a:t>b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89750" y="4164013"/>
            <a:ext cx="1168400" cy="579437"/>
            <a:chOff x="3324" y="888"/>
            <a:chExt cx="552" cy="527"/>
          </a:xfrm>
        </p:grpSpPr>
        <p:sp>
          <p:nvSpPr>
            <p:cNvPr id="101615" name="Text Box 5"/>
            <p:cNvSpPr txBox="1">
              <a:spLocks noChangeArrowheads="1"/>
            </p:cNvSpPr>
            <p:nvPr/>
          </p:nvSpPr>
          <p:spPr bwMode="auto">
            <a:xfrm>
              <a:off x="3324" y="888"/>
              <a:ext cx="411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3200">
                  <a:solidFill>
                    <a:schemeClr val="tx1"/>
                  </a:solidFill>
                  <a:latin typeface="Arial" pitchFamily="-65" charset="0"/>
                </a:rPr>
                <a:t>*</a:t>
              </a:r>
            </a:p>
          </p:txBody>
        </p:sp>
        <p:sp>
          <p:nvSpPr>
            <p:cNvPr id="101616" name="Text Box 6"/>
            <p:cNvSpPr txBox="1">
              <a:spLocks noChangeArrowheads="1"/>
            </p:cNvSpPr>
            <p:nvPr/>
          </p:nvSpPr>
          <p:spPr bwMode="auto">
            <a:xfrm>
              <a:off x="3465" y="897"/>
              <a:ext cx="411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Arial" pitchFamily="-65" charset="0"/>
                </a:rPr>
                <a:t>#</a:t>
              </a:r>
            </a:p>
          </p:txBody>
        </p:sp>
      </p:grpSp>
      <p:sp>
        <p:nvSpPr>
          <p:cNvPr id="101381" name="AutoShape 7"/>
          <p:cNvSpPr>
            <a:spLocks noChangeAspect="1" noChangeArrowheads="1" noTextEdit="1"/>
          </p:cNvSpPr>
          <p:nvPr/>
        </p:nvSpPr>
        <p:spPr bwMode="auto">
          <a:xfrm>
            <a:off x="533400" y="4191000"/>
            <a:ext cx="80676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2" name="Rectangle 8"/>
          <p:cNvSpPr>
            <a:spLocks noChangeArrowheads="1"/>
          </p:cNvSpPr>
          <p:nvPr/>
        </p:nvSpPr>
        <p:spPr bwMode="auto">
          <a:xfrm>
            <a:off x="1681163" y="5848350"/>
            <a:ext cx="228600" cy="284163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3" name="Rectangle 9"/>
          <p:cNvSpPr>
            <a:spLocks noChangeArrowheads="1"/>
          </p:cNvSpPr>
          <p:nvPr/>
        </p:nvSpPr>
        <p:spPr bwMode="auto">
          <a:xfrm>
            <a:off x="2459038" y="5842000"/>
            <a:ext cx="228600" cy="290513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4" name="Rectangle 10"/>
          <p:cNvSpPr>
            <a:spLocks noChangeArrowheads="1"/>
          </p:cNvSpPr>
          <p:nvPr/>
        </p:nvSpPr>
        <p:spPr bwMode="auto">
          <a:xfrm>
            <a:off x="3236913" y="5627688"/>
            <a:ext cx="230187" cy="504825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5" name="Rectangle 11"/>
          <p:cNvSpPr>
            <a:spLocks noChangeArrowheads="1"/>
          </p:cNvSpPr>
          <p:nvPr/>
        </p:nvSpPr>
        <p:spPr bwMode="auto">
          <a:xfrm>
            <a:off x="4016375" y="5783263"/>
            <a:ext cx="228600" cy="349250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6" name="Rectangle 12"/>
          <p:cNvSpPr>
            <a:spLocks noChangeArrowheads="1"/>
          </p:cNvSpPr>
          <p:nvPr/>
        </p:nvSpPr>
        <p:spPr bwMode="auto">
          <a:xfrm>
            <a:off x="4794250" y="5818188"/>
            <a:ext cx="228600" cy="314325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7" name="Rectangle 13"/>
          <p:cNvSpPr>
            <a:spLocks noChangeArrowheads="1"/>
          </p:cNvSpPr>
          <p:nvPr/>
        </p:nvSpPr>
        <p:spPr bwMode="auto">
          <a:xfrm>
            <a:off x="5583238" y="5776913"/>
            <a:ext cx="228600" cy="355600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8" name="Rectangle 14"/>
          <p:cNvSpPr>
            <a:spLocks noChangeArrowheads="1"/>
          </p:cNvSpPr>
          <p:nvPr/>
        </p:nvSpPr>
        <p:spPr bwMode="auto">
          <a:xfrm>
            <a:off x="6361113" y="5788025"/>
            <a:ext cx="230187" cy="344488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9" name="Rectangle 15"/>
          <p:cNvSpPr>
            <a:spLocks noChangeArrowheads="1"/>
          </p:cNvSpPr>
          <p:nvPr/>
        </p:nvSpPr>
        <p:spPr bwMode="auto">
          <a:xfrm>
            <a:off x="7140575" y="5473700"/>
            <a:ext cx="228600" cy="658813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90" name="Rectangle 16"/>
          <p:cNvSpPr>
            <a:spLocks noChangeArrowheads="1"/>
          </p:cNvSpPr>
          <p:nvPr/>
        </p:nvSpPr>
        <p:spPr bwMode="auto">
          <a:xfrm>
            <a:off x="7918450" y="5722938"/>
            <a:ext cx="228600" cy="409575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91" name="Rectangle 17"/>
          <p:cNvSpPr>
            <a:spLocks noChangeArrowheads="1"/>
          </p:cNvSpPr>
          <p:nvPr/>
        </p:nvSpPr>
        <p:spPr bwMode="auto">
          <a:xfrm>
            <a:off x="1909763" y="5835650"/>
            <a:ext cx="217487" cy="296863"/>
          </a:xfrm>
          <a:prstGeom prst="rect">
            <a:avLst/>
          </a:prstGeom>
          <a:solidFill>
            <a:srgbClr val="333333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92" name="Rectangle 18"/>
          <p:cNvSpPr>
            <a:spLocks noChangeArrowheads="1"/>
          </p:cNvSpPr>
          <p:nvPr/>
        </p:nvSpPr>
        <p:spPr bwMode="auto">
          <a:xfrm>
            <a:off x="2687638" y="5740400"/>
            <a:ext cx="217487" cy="392113"/>
          </a:xfrm>
          <a:prstGeom prst="rect">
            <a:avLst/>
          </a:prstGeom>
          <a:solidFill>
            <a:srgbClr val="333333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93" name="Rectangle 19"/>
          <p:cNvSpPr>
            <a:spLocks noChangeArrowheads="1"/>
          </p:cNvSpPr>
          <p:nvPr/>
        </p:nvSpPr>
        <p:spPr bwMode="auto">
          <a:xfrm>
            <a:off x="3467100" y="5532438"/>
            <a:ext cx="217488" cy="600075"/>
          </a:xfrm>
          <a:prstGeom prst="rect">
            <a:avLst/>
          </a:prstGeom>
          <a:solidFill>
            <a:srgbClr val="333333"/>
          </a:solidFill>
          <a:ln w="11176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94" name="Rectangle 20"/>
          <p:cNvSpPr>
            <a:spLocks noChangeArrowheads="1"/>
          </p:cNvSpPr>
          <p:nvPr/>
        </p:nvSpPr>
        <p:spPr bwMode="auto">
          <a:xfrm>
            <a:off x="4244975" y="5461000"/>
            <a:ext cx="217488" cy="671513"/>
          </a:xfrm>
          <a:prstGeom prst="rect">
            <a:avLst/>
          </a:prstGeom>
          <a:solidFill>
            <a:srgbClr val="333333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95" name="Rectangle 21"/>
          <p:cNvSpPr>
            <a:spLocks noChangeArrowheads="1"/>
          </p:cNvSpPr>
          <p:nvPr/>
        </p:nvSpPr>
        <p:spPr bwMode="auto">
          <a:xfrm>
            <a:off x="5022850" y="5800725"/>
            <a:ext cx="228600" cy="331788"/>
          </a:xfrm>
          <a:prstGeom prst="rect">
            <a:avLst/>
          </a:prstGeom>
          <a:solidFill>
            <a:srgbClr val="333333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96" name="Rectangle 22"/>
          <p:cNvSpPr>
            <a:spLocks noChangeArrowheads="1"/>
          </p:cNvSpPr>
          <p:nvPr/>
        </p:nvSpPr>
        <p:spPr bwMode="auto">
          <a:xfrm>
            <a:off x="5811838" y="5699125"/>
            <a:ext cx="217487" cy="433388"/>
          </a:xfrm>
          <a:prstGeom prst="rect">
            <a:avLst/>
          </a:prstGeom>
          <a:solidFill>
            <a:srgbClr val="333333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97" name="Rectangle 23"/>
          <p:cNvSpPr>
            <a:spLocks noChangeArrowheads="1"/>
          </p:cNvSpPr>
          <p:nvPr/>
        </p:nvSpPr>
        <p:spPr bwMode="auto">
          <a:xfrm>
            <a:off x="6591300" y="5835650"/>
            <a:ext cx="217488" cy="296863"/>
          </a:xfrm>
          <a:prstGeom prst="rect">
            <a:avLst/>
          </a:prstGeom>
          <a:solidFill>
            <a:srgbClr val="333333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98" name="Rectangle 24"/>
          <p:cNvSpPr>
            <a:spLocks noChangeArrowheads="1"/>
          </p:cNvSpPr>
          <p:nvPr/>
        </p:nvSpPr>
        <p:spPr bwMode="auto">
          <a:xfrm>
            <a:off x="7369175" y="4826000"/>
            <a:ext cx="217488" cy="1306513"/>
          </a:xfrm>
          <a:prstGeom prst="rect">
            <a:avLst/>
          </a:prstGeom>
          <a:solidFill>
            <a:srgbClr val="333333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99" name="Rectangle 25"/>
          <p:cNvSpPr>
            <a:spLocks noChangeArrowheads="1"/>
          </p:cNvSpPr>
          <p:nvPr/>
        </p:nvSpPr>
        <p:spPr bwMode="auto">
          <a:xfrm>
            <a:off x="8147050" y="5859463"/>
            <a:ext cx="217488" cy="273050"/>
          </a:xfrm>
          <a:prstGeom prst="rect">
            <a:avLst/>
          </a:prstGeom>
          <a:solidFill>
            <a:srgbClr val="333333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00" name="Line 26"/>
          <p:cNvSpPr>
            <a:spLocks noChangeShapeType="1"/>
          </p:cNvSpPr>
          <p:nvPr/>
        </p:nvSpPr>
        <p:spPr bwMode="auto">
          <a:xfrm flipV="1">
            <a:off x="1795463" y="5759450"/>
            <a:ext cx="1587" cy="889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01" name="Line 27"/>
          <p:cNvSpPr>
            <a:spLocks noChangeShapeType="1"/>
          </p:cNvSpPr>
          <p:nvPr/>
        </p:nvSpPr>
        <p:spPr bwMode="auto">
          <a:xfrm>
            <a:off x="1762125" y="5759450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02" name="Line 28"/>
          <p:cNvSpPr>
            <a:spLocks noChangeShapeType="1"/>
          </p:cNvSpPr>
          <p:nvPr/>
        </p:nvSpPr>
        <p:spPr bwMode="auto">
          <a:xfrm flipV="1">
            <a:off x="2573338" y="5800725"/>
            <a:ext cx="1587" cy="412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03" name="Line 29"/>
          <p:cNvSpPr>
            <a:spLocks noChangeShapeType="1"/>
          </p:cNvSpPr>
          <p:nvPr/>
        </p:nvSpPr>
        <p:spPr bwMode="auto">
          <a:xfrm>
            <a:off x="2540000" y="5800725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04" name="Line 30"/>
          <p:cNvSpPr>
            <a:spLocks noChangeShapeType="1"/>
          </p:cNvSpPr>
          <p:nvPr/>
        </p:nvSpPr>
        <p:spPr bwMode="auto">
          <a:xfrm flipV="1">
            <a:off x="3352800" y="5527675"/>
            <a:ext cx="1588" cy="10001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05" name="Line 31"/>
          <p:cNvSpPr>
            <a:spLocks noChangeShapeType="1"/>
          </p:cNvSpPr>
          <p:nvPr/>
        </p:nvSpPr>
        <p:spPr bwMode="auto">
          <a:xfrm>
            <a:off x="3317875" y="5527675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06" name="Line 32"/>
          <p:cNvSpPr>
            <a:spLocks noChangeShapeType="1"/>
          </p:cNvSpPr>
          <p:nvPr/>
        </p:nvSpPr>
        <p:spPr bwMode="auto">
          <a:xfrm flipV="1">
            <a:off x="4130675" y="5716588"/>
            <a:ext cx="1588" cy="666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07" name="Line 33"/>
          <p:cNvSpPr>
            <a:spLocks noChangeShapeType="1"/>
          </p:cNvSpPr>
          <p:nvPr/>
        </p:nvSpPr>
        <p:spPr bwMode="auto">
          <a:xfrm>
            <a:off x="4095750" y="5716588"/>
            <a:ext cx="809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08" name="Line 34"/>
          <p:cNvSpPr>
            <a:spLocks noChangeShapeType="1"/>
          </p:cNvSpPr>
          <p:nvPr/>
        </p:nvSpPr>
        <p:spPr bwMode="auto">
          <a:xfrm flipV="1">
            <a:off x="4908550" y="5764213"/>
            <a:ext cx="1588" cy="539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09" name="Line 35"/>
          <p:cNvSpPr>
            <a:spLocks noChangeShapeType="1"/>
          </p:cNvSpPr>
          <p:nvPr/>
        </p:nvSpPr>
        <p:spPr bwMode="auto">
          <a:xfrm>
            <a:off x="4873625" y="5764213"/>
            <a:ext cx="809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10" name="Line 36"/>
          <p:cNvSpPr>
            <a:spLocks noChangeShapeType="1"/>
          </p:cNvSpPr>
          <p:nvPr/>
        </p:nvSpPr>
        <p:spPr bwMode="auto">
          <a:xfrm flipV="1">
            <a:off x="5697538" y="5692775"/>
            <a:ext cx="1587" cy="841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11" name="Line 37"/>
          <p:cNvSpPr>
            <a:spLocks noChangeShapeType="1"/>
          </p:cNvSpPr>
          <p:nvPr/>
        </p:nvSpPr>
        <p:spPr bwMode="auto">
          <a:xfrm>
            <a:off x="5664200" y="5692775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12" name="Line 38"/>
          <p:cNvSpPr>
            <a:spLocks noChangeShapeType="1"/>
          </p:cNvSpPr>
          <p:nvPr/>
        </p:nvSpPr>
        <p:spPr bwMode="auto">
          <a:xfrm flipV="1">
            <a:off x="6475413" y="5729288"/>
            <a:ext cx="1587" cy="587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13" name="Line 39"/>
          <p:cNvSpPr>
            <a:spLocks noChangeShapeType="1"/>
          </p:cNvSpPr>
          <p:nvPr/>
        </p:nvSpPr>
        <p:spPr bwMode="auto">
          <a:xfrm>
            <a:off x="6442075" y="5729288"/>
            <a:ext cx="79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14" name="Line 40"/>
          <p:cNvSpPr>
            <a:spLocks noChangeShapeType="1"/>
          </p:cNvSpPr>
          <p:nvPr/>
        </p:nvSpPr>
        <p:spPr bwMode="auto">
          <a:xfrm flipV="1">
            <a:off x="7254875" y="5354638"/>
            <a:ext cx="1588" cy="1190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15" name="Line 41"/>
          <p:cNvSpPr>
            <a:spLocks noChangeShapeType="1"/>
          </p:cNvSpPr>
          <p:nvPr/>
        </p:nvSpPr>
        <p:spPr bwMode="auto">
          <a:xfrm>
            <a:off x="7219950" y="5354638"/>
            <a:ext cx="809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16" name="Line 42"/>
          <p:cNvSpPr>
            <a:spLocks noChangeShapeType="1"/>
          </p:cNvSpPr>
          <p:nvPr/>
        </p:nvSpPr>
        <p:spPr bwMode="auto">
          <a:xfrm flipV="1">
            <a:off x="8032750" y="5580063"/>
            <a:ext cx="1588" cy="1428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17" name="Line 43"/>
          <p:cNvSpPr>
            <a:spLocks noChangeShapeType="1"/>
          </p:cNvSpPr>
          <p:nvPr/>
        </p:nvSpPr>
        <p:spPr bwMode="auto">
          <a:xfrm>
            <a:off x="7997825" y="5580063"/>
            <a:ext cx="809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18" name="Line 44"/>
          <p:cNvSpPr>
            <a:spLocks noChangeShapeType="1"/>
          </p:cNvSpPr>
          <p:nvPr/>
        </p:nvSpPr>
        <p:spPr bwMode="auto">
          <a:xfrm>
            <a:off x="1795463" y="5848350"/>
            <a:ext cx="1587" cy="889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19" name="Line 45"/>
          <p:cNvSpPr>
            <a:spLocks noChangeShapeType="1"/>
          </p:cNvSpPr>
          <p:nvPr/>
        </p:nvSpPr>
        <p:spPr bwMode="auto">
          <a:xfrm>
            <a:off x="1762125" y="5937250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20" name="Line 46"/>
          <p:cNvSpPr>
            <a:spLocks noChangeShapeType="1"/>
          </p:cNvSpPr>
          <p:nvPr/>
        </p:nvSpPr>
        <p:spPr bwMode="auto">
          <a:xfrm>
            <a:off x="2573338" y="5842000"/>
            <a:ext cx="1587" cy="476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21" name="Line 47"/>
          <p:cNvSpPr>
            <a:spLocks noChangeShapeType="1"/>
          </p:cNvSpPr>
          <p:nvPr/>
        </p:nvSpPr>
        <p:spPr bwMode="auto">
          <a:xfrm>
            <a:off x="2540000" y="5889625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22" name="Line 48"/>
          <p:cNvSpPr>
            <a:spLocks noChangeShapeType="1"/>
          </p:cNvSpPr>
          <p:nvPr/>
        </p:nvSpPr>
        <p:spPr bwMode="auto">
          <a:xfrm>
            <a:off x="3352800" y="5627688"/>
            <a:ext cx="1588" cy="1079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23" name="Line 49"/>
          <p:cNvSpPr>
            <a:spLocks noChangeShapeType="1"/>
          </p:cNvSpPr>
          <p:nvPr/>
        </p:nvSpPr>
        <p:spPr bwMode="auto">
          <a:xfrm>
            <a:off x="3317875" y="5735638"/>
            <a:ext cx="79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24" name="Line 50"/>
          <p:cNvSpPr>
            <a:spLocks noChangeShapeType="1"/>
          </p:cNvSpPr>
          <p:nvPr/>
        </p:nvSpPr>
        <p:spPr bwMode="auto">
          <a:xfrm>
            <a:off x="4130675" y="5783263"/>
            <a:ext cx="1588" cy="650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25" name="Line 51"/>
          <p:cNvSpPr>
            <a:spLocks noChangeShapeType="1"/>
          </p:cNvSpPr>
          <p:nvPr/>
        </p:nvSpPr>
        <p:spPr bwMode="auto">
          <a:xfrm>
            <a:off x="4095750" y="5848350"/>
            <a:ext cx="80963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26" name="Line 52"/>
          <p:cNvSpPr>
            <a:spLocks noChangeShapeType="1"/>
          </p:cNvSpPr>
          <p:nvPr/>
        </p:nvSpPr>
        <p:spPr bwMode="auto">
          <a:xfrm>
            <a:off x="4908550" y="5818188"/>
            <a:ext cx="1588" cy="539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27" name="Line 53"/>
          <p:cNvSpPr>
            <a:spLocks noChangeShapeType="1"/>
          </p:cNvSpPr>
          <p:nvPr/>
        </p:nvSpPr>
        <p:spPr bwMode="auto">
          <a:xfrm>
            <a:off x="4873625" y="5872163"/>
            <a:ext cx="809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28" name="Line 54"/>
          <p:cNvSpPr>
            <a:spLocks noChangeShapeType="1"/>
          </p:cNvSpPr>
          <p:nvPr/>
        </p:nvSpPr>
        <p:spPr bwMode="auto">
          <a:xfrm>
            <a:off x="5697538" y="5776913"/>
            <a:ext cx="1587" cy="825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29" name="Line 55"/>
          <p:cNvSpPr>
            <a:spLocks noChangeShapeType="1"/>
          </p:cNvSpPr>
          <p:nvPr/>
        </p:nvSpPr>
        <p:spPr bwMode="auto">
          <a:xfrm>
            <a:off x="5664200" y="5859463"/>
            <a:ext cx="79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30" name="Line 56"/>
          <p:cNvSpPr>
            <a:spLocks noChangeShapeType="1"/>
          </p:cNvSpPr>
          <p:nvPr/>
        </p:nvSpPr>
        <p:spPr bwMode="auto">
          <a:xfrm>
            <a:off x="6475413" y="5788025"/>
            <a:ext cx="1587" cy="603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31" name="Line 57"/>
          <p:cNvSpPr>
            <a:spLocks noChangeShapeType="1"/>
          </p:cNvSpPr>
          <p:nvPr/>
        </p:nvSpPr>
        <p:spPr bwMode="auto">
          <a:xfrm>
            <a:off x="6442075" y="5848350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32" name="Line 58"/>
          <p:cNvSpPr>
            <a:spLocks noChangeShapeType="1"/>
          </p:cNvSpPr>
          <p:nvPr/>
        </p:nvSpPr>
        <p:spPr bwMode="auto">
          <a:xfrm>
            <a:off x="7254875" y="5473700"/>
            <a:ext cx="1588" cy="11906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33" name="Line 59"/>
          <p:cNvSpPr>
            <a:spLocks noChangeShapeType="1"/>
          </p:cNvSpPr>
          <p:nvPr/>
        </p:nvSpPr>
        <p:spPr bwMode="auto">
          <a:xfrm>
            <a:off x="7219950" y="5592763"/>
            <a:ext cx="809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34" name="Line 60"/>
          <p:cNvSpPr>
            <a:spLocks noChangeShapeType="1"/>
          </p:cNvSpPr>
          <p:nvPr/>
        </p:nvSpPr>
        <p:spPr bwMode="auto">
          <a:xfrm>
            <a:off x="8032750" y="5722938"/>
            <a:ext cx="1588" cy="1365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35" name="Line 61"/>
          <p:cNvSpPr>
            <a:spLocks noChangeShapeType="1"/>
          </p:cNvSpPr>
          <p:nvPr/>
        </p:nvSpPr>
        <p:spPr bwMode="auto">
          <a:xfrm>
            <a:off x="7997825" y="5859463"/>
            <a:ext cx="809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36" name="Line 62"/>
          <p:cNvSpPr>
            <a:spLocks noChangeShapeType="1"/>
          </p:cNvSpPr>
          <p:nvPr/>
        </p:nvSpPr>
        <p:spPr bwMode="auto">
          <a:xfrm flipV="1">
            <a:off x="2012950" y="5770563"/>
            <a:ext cx="1588" cy="650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37" name="Line 63"/>
          <p:cNvSpPr>
            <a:spLocks noChangeShapeType="1"/>
          </p:cNvSpPr>
          <p:nvPr/>
        </p:nvSpPr>
        <p:spPr bwMode="auto">
          <a:xfrm>
            <a:off x="1978025" y="5770563"/>
            <a:ext cx="809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38" name="Line 64"/>
          <p:cNvSpPr>
            <a:spLocks noChangeShapeType="1"/>
          </p:cNvSpPr>
          <p:nvPr/>
        </p:nvSpPr>
        <p:spPr bwMode="auto">
          <a:xfrm flipV="1">
            <a:off x="2790825" y="5657850"/>
            <a:ext cx="1588" cy="825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39" name="Line 65"/>
          <p:cNvSpPr>
            <a:spLocks noChangeShapeType="1"/>
          </p:cNvSpPr>
          <p:nvPr/>
        </p:nvSpPr>
        <p:spPr bwMode="auto">
          <a:xfrm>
            <a:off x="2757488" y="5657850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40" name="Line 66"/>
          <p:cNvSpPr>
            <a:spLocks noChangeShapeType="1"/>
          </p:cNvSpPr>
          <p:nvPr/>
        </p:nvSpPr>
        <p:spPr bwMode="auto">
          <a:xfrm flipV="1">
            <a:off x="3568700" y="5402263"/>
            <a:ext cx="1588" cy="1301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41" name="Line 67"/>
          <p:cNvSpPr>
            <a:spLocks noChangeShapeType="1"/>
          </p:cNvSpPr>
          <p:nvPr/>
        </p:nvSpPr>
        <p:spPr bwMode="auto">
          <a:xfrm>
            <a:off x="3535363" y="5402263"/>
            <a:ext cx="79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42" name="Line 68"/>
          <p:cNvSpPr>
            <a:spLocks noChangeShapeType="1"/>
          </p:cNvSpPr>
          <p:nvPr/>
        </p:nvSpPr>
        <p:spPr bwMode="auto">
          <a:xfrm flipV="1">
            <a:off x="4348163" y="5140325"/>
            <a:ext cx="1587" cy="3206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43" name="Line 69"/>
          <p:cNvSpPr>
            <a:spLocks noChangeShapeType="1"/>
          </p:cNvSpPr>
          <p:nvPr/>
        </p:nvSpPr>
        <p:spPr bwMode="auto">
          <a:xfrm>
            <a:off x="4313238" y="5140325"/>
            <a:ext cx="80962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44" name="Line 70"/>
          <p:cNvSpPr>
            <a:spLocks noChangeShapeType="1"/>
          </p:cNvSpPr>
          <p:nvPr/>
        </p:nvSpPr>
        <p:spPr bwMode="auto">
          <a:xfrm flipV="1">
            <a:off x="5137150" y="5759450"/>
            <a:ext cx="1588" cy="412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45" name="Line 71"/>
          <p:cNvSpPr>
            <a:spLocks noChangeShapeType="1"/>
          </p:cNvSpPr>
          <p:nvPr/>
        </p:nvSpPr>
        <p:spPr bwMode="auto">
          <a:xfrm>
            <a:off x="5102225" y="5759450"/>
            <a:ext cx="80963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46" name="Line 72"/>
          <p:cNvSpPr>
            <a:spLocks noChangeShapeType="1"/>
          </p:cNvSpPr>
          <p:nvPr/>
        </p:nvSpPr>
        <p:spPr bwMode="auto">
          <a:xfrm flipV="1">
            <a:off x="5915025" y="5556250"/>
            <a:ext cx="1588" cy="1428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47" name="Line 73"/>
          <p:cNvSpPr>
            <a:spLocks noChangeShapeType="1"/>
          </p:cNvSpPr>
          <p:nvPr/>
        </p:nvSpPr>
        <p:spPr bwMode="auto">
          <a:xfrm>
            <a:off x="5881688" y="5556250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48" name="Line 74"/>
          <p:cNvSpPr>
            <a:spLocks noChangeShapeType="1"/>
          </p:cNvSpPr>
          <p:nvPr/>
        </p:nvSpPr>
        <p:spPr bwMode="auto">
          <a:xfrm flipV="1">
            <a:off x="6692900" y="5770563"/>
            <a:ext cx="1588" cy="650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49" name="Line 75"/>
          <p:cNvSpPr>
            <a:spLocks noChangeShapeType="1"/>
          </p:cNvSpPr>
          <p:nvPr/>
        </p:nvSpPr>
        <p:spPr bwMode="auto">
          <a:xfrm>
            <a:off x="6659563" y="5770563"/>
            <a:ext cx="79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50" name="Line 76"/>
          <p:cNvSpPr>
            <a:spLocks noChangeShapeType="1"/>
          </p:cNvSpPr>
          <p:nvPr/>
        </p:nvSpPr>
        <p:spPr bwMode="auto">
          <a:xfrm flipV="1">
            <a:off x="7472363" y="4462463"/>
            <a:ext cx="1587" cy="3635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51" name="Line 77"/>
          <p:cNvSpPr>
            <a:spLocks noChangeShapeType="1"/>
          </p:cNvSpPr>
          <p:nvPr/>
        </p:nvSpPr>
        <p:spPr bwMode="auto">
          <a:xfrm>
            <a:off x="7437438" y="4462463"/>
            <a:ext cx="79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52" name="Line 78"/>
          <p:cNvSpPr>
            <a:spLocks noChangeShapeType="1"/>
          </p:cNvSpPr>
          <p:nvPr/>
        </p:nvSpPr>
        <p:spPr bwMode="auto">
          <a:xfrm flipV="1">
            <a:off x="8250238" y="5788025"/>
            <a:ext cx="1587" cy="714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53" name="Line 79"/>
          <p:cNvSpPr>
            <a:spLocks noChangeShapeType="1"/>
          </p:cNvSpPr>
          <p:nvPr/>
        </p:nvSpPr>
        <p:spPr bwMode="auto">
          <a:xfrm>
            <a:off x="8215313" y="5788025"/>
            <a:ext cx="80962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54" name="Line 80"/>
          <p:cNvSpPr>
            <a:spLocks noChangeShapeType="1"/>
          </p:cNvSpPr>
          <p:nvPr/>
        </p:nvSpPr>
        <p:spPr bwMode="auto">
          <a:xfrm>
            <a:off x="2012950" y="5835650"/>
            <a:ext cx="1588" cy="603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55" name="Line 81"/>
          <p:cNvSpPr>
            <a:spLocks noChangeShapeType="1"/>
          </p:cNvSpPr>
          <p:nvPr/>
        </p:nvSpPr>
        <p:spPr bwMode="auto">
          <a:xfrm>
            <a:off x="1978025" y="5895975"/>
            <a:ext cx="80963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56" name="Line 82"/>
          <p:cNvSpPr>
            <a:spLocks noChangeShapeType="1"/>
          </p:cNvSpPr>
          <p:nvPr/>
        </p:nvSpPr>
        <p:spPr bwMode="auto">
          <a:xfrm>
            <a:off x="2790825" y="5740400"/>
            <a:ext cx="1588" cy="841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57" name="Line 83"/>
          <p:cNvSpPr>
            <a:spLocks noChangeShapeType="1"/>
          </p:cNvSpPr>
          <p:nvPr/>
        </p:nvSpPr>
        <p:spPr bwMode="auto">
          <a:xfrm>
            <a:off x="2757488" y="5824538"/>
            <a:ext cx="79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58" name="Line 84"/>
          <p:cNvSpPr>
            <a:spLocks noChangeShapeType="1"/>
          </p:cNvSpPr>
          <p:nvPr/>
        </p:nvSpPr>
        <p:spPr bwMode="auto">
          <a:xfrm>
            <a:off x="3568700" y="5532438"/>
            <a:ext cx="1588" cy="1317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59" name="Line 85"/>
          <p:cNvSpPr>
            <a:spLocks noChangeShapeType="1"/>
          </p:cNvSpPr>
          <p:nvPr/>
        </p:nvSpPr>
        <p:spPr bwMode="auto">
          <a:xfrm>
            <a:off x="3535363" y="5664200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60" name="Line 86"/>
          <p:cNvSpPr>
            <a:spLocks noChangeShapeType="1"/>
          </p:cNvSpPr>
          <p:nvPr/>
        </p:nvSpPr>
        <p:spPr bwMode="auto">
          <a:xfrm>
            <a:off x="4348163" y="5461000"/>
            <a:ext cx="1587" cy="3270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61" name="Line 87"/>
          <p:cNvSpPr>
            <a:spLocks noChangeShapeType="1"/>
          </p:cNvSpPr>
          <p:nvPr/>
        </p:nvSpPr>
        <p:spPr bwMode="auto">
          <a:xfrm>
            <a:off x="4313238" y="5788025"/>
            <a:ext cx="80962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62" name="Line 88"/>
          <p:cNvSpPr>
            <a:spLocks noChangeShapeType="1"/>
          </p:cNvSpPr>
          <p:nvPr/>
        </p:nvSpPr>
        <p:spPr bwMode="auto">
          <a:xfrm>
            <a:off x="5137150" y="5800725"/>
            <a:ext cx="1588" cy="412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63" name="Line 89"/>
          <p:cNvSpPr>
            <a:spLocks noChangeShapeType="1"/>
          </p:cNvSpPr>
          <p:nvPr/>
        </p:nvSpPr>
        <p:spPr bwMode="auto">
          <a:xfrm>
            <a:off x="5102225" y="5842000"/>
            <a:ext cx="80963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64" name="Line 90"/>
          <p:cNvSpPr>
            <a:spLocks noChangeShapeType="1"/>
          </p:cNvSpPr>
          <p:nvPr/>
        </p:nvSpPr>
        <p:spPr bwMode="auto">
          <a:xfrm>
            <a:off x="5915025" y="5699125"/>
            <a:ext cx="1588" cy="1365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65" name="Line 91"/>
          <p:cNvSpPr>
            <a:spLocks noChangeShapeType="1"/>
          </p:cNvSpPr>
          <p:nvPr/>
        </p:nvSpPr>
        <p:spPr bwMode="auto">
          <a:xfrm>
            <a:off x="5881688" y="5835650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66" name="Line 92"/>
          <p:cNvSpPr>
            <a:spLocks noChangeShapeType="1"/>
          </p:cNvSpPr>
          <p:nvPr/>
        </p:nvSpPr>
        <p:spPr bwMode="auto">
          <a:xfrm>
            <a:off x="6692900" y="5835650"/>
            <a:ext cx="1588" cy="603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67" name="Line 93"/>
          <p:cNvSpPr>
            <a:spLocks noChangeShapeType="1"/>
          </p:cNvSpPr>
          <p:nvPr/>
        </p:nvSpPr>
        <p:spPr bwMode="auto">
          <a:xfrm>
            <a:off x="6659563" y="5895975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68" name="Line 94"/>
          <p:cNvSpPr>
            <a:spLocks noChangeShapeType="1"/>
          </p:cNvSpPr>
          <p:nvPr/>
        </p:nvSpPr>
        <p:spPr bwMode="auto">
          <a:xfrm>
            <a:off x="7472363" y="4826000"/>
            <a:ext cx="1587" cy="3556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69" name="Line 95"/>
          <p:cNvSpPr>
            <a:spLocks noChangeShapeType="1"/>
          </p:cNvSpPr>
          <p:nvPr/>
        </p:nvSpPr>
        <p:spPr bwMode="auto">
          <a:xfrm>
            <a:off x="7437438" y="5181600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70" name="Line 96"/>
          <p:cNvSpPr>
            <a:spLocks noChangeShapeType="1"/>
          </p:cNvSpPr>
          <p:nvPr/>
        </p:nvSpPr>
        <p:spPr bwMode="auto">
          <a:xfrm>
            <a:off x="8250238" y="5859463"/>
            <a:ext cx="1587" cy="777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71" name="Line 97"/>
          <p:cNvSpPr>
            <a:spLocks noChangeShapeType="1"/>
          </p:cNvSpPr>
          <p:nvPr/>
        </p:nvSpPr>
        <p:spPr bwMode="auto">
          <a:xfrm>
            <a:off x="8215313" y="5937250"/>
            <a:ext cx="80962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72" name="Line 98"/>
          <p:cNvSpPr>
            <a:spLocks noChangeShapeType="1"/>
          </p:cNvSpPr>
          <p:nvPr/>
        </p:nvSpPr>
        <p:spPr bwMode="auto">
          <a:xfrm>
            <a:off x="1520825" y="4308475"/>
            <a:ext cx="1588" cy="18240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73" name="Line 99"/>
          <p:cNvSpPr>
            <a:spLocks noChangeShapeType="1"/>
          </p:cNvSpPr>
          <p:nvPr/>
        </p:nvSpPr>
        <p:spPr bwMode="auto">
          <a:xfrm>
            <a:off x="1441450" y="6132513"/>
            <a:ext cx="79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74" name="Line 100"/>
          <p:cNvSpPr>
            <a:spLocks noChangeShapeType="1"/>
          </p:cNvSpPr>
          <p:nvPr/>
        </p:nvSpPr>
        <p:spPr bwMode="auto">
          <a:xfrm>
            <a:off x="1441450" y="5675313"/>
            <a:ext cx="79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75" name="Line 101"/>
          <p:cNvSpPr>
            <a:spLocks noChangeShapeType="1"/>
          </p:cNvSpPr>
          <p:nvPr/>
        </p:nvSpPr>
        <p:spPr bwMode="auto">
          <a:xfrm>
            <a:off x="1441450" y="5224463"/>
            <a:ext cx="79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76" name="Line 102"/>
          <p:cNvSpPr>
            <a:spLocks noChangeShapeType="1"/>
          </p:cNvSpPr>
          <p:nvPr/>
        </p:nvSpPr>
        <p:spPr bwMode="auto">
          <a:xfrm>
            <a:off x="1441450" y="4765675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77" name="Line 103"/>
          <p:cNvSpPr>
            <a:spLocks noChangeShapeType="1"/>
          </p:cNvSpPr>
          <p:nvPr/>
        </p:nvSpPr>
        <p:spPr bwMode="auto">
          <a:xfrm>
            <a:off x="1441450" y="4308475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78" name="Line 104"/>
          <p:cNvSpPr>
            <a:spLocks noChangeShapeType="1"/>
          </p:cNvSpPr>
          <p:nvPr/>
        </p:nvSpPr>
        <p:spPr bwMode="auto">
          <a:xfrm>
            <a:off x="1520825" y="6132513"/>
            <a:ext cx="70151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79" name="Rectangle 105"/>
          <p:cNvSpPr>
            <a:spLocks noChangeArrowheads="1"/>
          </p:cNvSpPr>
          <p:nvPr/>
        </p:nvSpPr>
        <p:spPr bwMode="auto">
          <a:xfrm>
            <a:off x="1189038" y="606742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Arial" pitchFamily="-65" charset="0"/>
              </a:rPr>
              <a:t>0</a:t>
            </a:r>
            <a:endParaRPr lang="en-US" sz="1800" b="0">
              <a:solidFill>
                <a:schemeClr val="tx1"/>
              </a:solidFill>
              <a:latin typeface="Arial" pitchFamily="-65" charset="0"/>
            </a:endParaRPr>
          </a:p>
        </p:txBody>
      </p:sp>
      <p:sp>
        <p:nvSpPr>
          <p:cNvPr id="101480" name="Rectangle 106"/>
          <p:cNvSpPr>
            <a:spLocks noChangeArrowheads="1"/>
          </p:cNvSpPr>
          <p:nvPr/>
        </p:nvSpPr>
        <p:spPr bwMode="auto">
          <a:xfrm>
            <a:off x="1052513" y="5610225"/>
            <a:ext cx="1412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Arial" pitchFamily="-65" charset="0"/>
              </a:rPr>
              <a:t>30</a:t>
            </a:r>
            <a:endParaRPr lang="en-US" sz="1800" b="0">
              <a:solidFill>
                <a:schemeClr val="tx1"/>
              </a:solidFill>
              <a:latin typeface="Arial" pitchFamily="-65" charset="0"/>
            </a:endParaRPr>
          </a:p>
        </p:txBody>
      </p:sp>
      <p:sp>
        <p:nvSpPr>
          <p:cNvPr id="101481" name="Rectangle 107"/>
          <p:cNvSpPr>
            <a:spLocks noChangeArrowheads="1"/>
          </p:cNvSpPr>
          <p:nvPr/>
        </p:nvSpPr>
        <p:spPr bwMode="auto">
          <a:xfrm>
            <a:off x="1052513" y="5157788"/>
            <a:ext cx="1412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Arial" pitchFamily="-65" charset="0"/>
              </a:rPr>
              <a:t>60</a:t>
            </a:r>
            <a:endParaRPr lang="en-US" sz="1800" b="0">
              <a:solidFill>
                <a:schemeClr val="tx1"/>
              </a:solidFill>
              <a:latin typeface="Arial" pitchFamily="-65" charset="0"/>
            </a:endParaRPr>
          </a:p>
        </p:txBody>
      </p:sp>
      <p:sp>
        <p:nvSpPr>
          <p:cNvPr id="101482" name="Rectangle 108"/>
          <p:cNvSpPr>
            <a:spLocks noChangeArrowheads="1"/>
          </p:cNvSpPr>
          <p:nvPr/>
        </p:nvSpPr>
        <p:spPr bwMode="auto">
          <a:xfrm>
            <a:off x="1052513" y="4700588"/>
            <a:ext cx="1412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Arial" pitchFamily="-65" charset="0"/>
              </a:rPr>
              <a:t>90</a:t>
            </a:r>
            <a:endParaRPr lang="en-US" sz="1800" b="0">
              <a:solidFill>
                <a:schemeClr val="tx1"/>
              </a:solidFill>
              <a:latin typeface="Arial" pitchFamily="-65" charset="0"/>
            </a:endParaRPr>
          </a:p>
        </p:txBody>
      </p:sp>
      <p:sp>
        <p:nvSpPr>
          <p:cNvPr id="101483" name="Rectangle 109"/>
          <p:cNvSpPr>
            <a:spLocks noChangeArrowheads="1"/>
          </p:cNvSpPr>
          <p:nvPr/>
        </p:nvSpPr>
        <p:spPr bwMode="auto">
          <a:xfrm>
            <a:off x="914400" y="4243388"/>
            <a:ext cx="211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Arial" pitchFamily="-65" charset="0"/>
              </a:rPr>
              <a:t>120</a:t>
            </a:r>
            <a:endParaRPr lang="en-US" sz="1800" b="0">
              <a:solidFill>
                <a:schemeClr val="tx1"/>
              </a:solidFill>
              <a:latin typeface="Arial" pitchFamily="-65" charset="0"/>
            </a:endParaRPr>
          </a:p>
        </p:txBody>
      </p:sp>
      <p:sp>
        <p:nvSpPr>
          <p:cNvPr id="101484" name="Rectangle 110"/>
          <p:cNvSpPr>
            <a:spLocks noChangeArrowheads="1"/>
          </p:cNvSpPr>
          <p:nvPr/>
        </p:nvSpPr>
        <p:spPr bwMode="auto">
          <a:xfrm>
            <a:off x="1749425" y="6227763"/>
            <a:ext cx="1936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Times New Roman" pitchFamily="-65" charset="0"/>
              </a:rPr>
              <a:t>SD </a:t>
            </a:r>
            <a:endParaRPr lang="en-US" sz="100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101485" name="Rectangle 111"/>
          <p:cNvSpPr>
            <a:spLocks noChangeArrowheads="1"/>
          </p:cNvSpPr>
          <p:nvPr/>
        </p:nvSpPr>
        <p:spPr bwMode="auto">
          <a:xfrm>
            <a:off x="2551113" y="6227763"/>
            <a:ext cx="1841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Times New Roman" pitchFamily="-65" charset="0"/>
              </a:rPr>
              <a:t>CD</a:t>
            </a:r>
            <a:endParaRPr lang="en-US" sz="100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101486" name="Rectangle 112"/>
          <p:cNvSpPr>
            <a:spLocks noChangeArrowheads="1"/>
          </p:cNvSpPr>
          <p:nvPr/>
        </p:nvSpPr>
        <p:spPr bwMode="auto">
          <a:xfrm>
            <a:off x="3214688" y="6227763"/>
            <a:ext cx="3317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Times New Roman" pitchFamily="-65" charset="0"/>
              </a:rPr>
              <a:t>CDRe</a:t>
            </a:r>
            <a:endParaRPr lang="en-US" sz="100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101487" name="Rectangle 113"/>
          <p:cNvSpPr>
            <a:spLocks noChangeArrowheads="1"/>
          </p:cNvSpPr>
          <p:nvPr/>
        </p:nvSpPr>
        <p:spPr bwMode="auto">
          <a:xfrm>
            <a:off x="4095750" y="6227763"/>
            <a:ext cx="211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Times New Roman" pitchFamily="-65" charset="0"/>
              </a:rPr>
              <a:t>IDS</a:t>
            </a:r>
            <a:endParaRPr lang="en-US" sz="100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101488" name="Rectangle 114"/>
          <p:cNvSpPr>
            <a:spLocks noChangeArrowheads="1"/>
          </p:cNvSpPr>
          <p:nvPr/>
        </p:nvSpPr>
        <p:spPr bwMode="auto">
          <a:xfrm>
            <a:off x="4759325" y="6227763"/>
            <a:ext cx="3603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Times New Roman" pitchFamily="-65" charset="0"/>
              </a:rPr>
              <a:t>IDSRe</a:t>
            </a:r>
            <a:endParaRPr lang="en-US" sz="100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101489" name="Rectangle 115"/>
          <p:cNvSpPr>
            <a:spLocks noChangeArrowheads="1"/>
          </p:cNvSpPr>
          <p:nvPr/>
        </p:nvSpPr>
        <p:spPr bwMode="auto">
          <a:xfrm>
            <a:off x="5607050" y="6227763"/>
            <a:ext cx="274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Times New Roman" pitchFamily="-65" charset="0"/>
              </a:rPr>
              <a:t>IDS2</a:t>
            </a:r>
            <a:endParaRPr lang="en-US" sz="100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101490" name="Rectangle 116"/>
          <p:cNvSpPr>
            <a:spLocks noChangeArrowheads="1"/>
          </p:cNvSpPr>
          <p:nvPr/>
        </p:nvSpPr>
        <p:spPr bwMode="auto">
          <a:xfrm>
            <a:off x="6270625" y="6227763"/>
            <a:ext cx="4238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Times New Roman" pitchFamily="-65" charset="0"/>
              </a:rPr>
              <a:t>IDSRe2</a:t>
            </a:r>
            <a:endParaRPr lang="en-US" sz="100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101491" name="Rectangle 117"/>
          <p:cNvSpPr>
            <a:spLocks noChangeArrowheads="1"/>
          </p:cNvSpPr>
          <p:nvPr/>
        </p:nvSpPr>
        <p:spPr bwMode="auto">
          <a:xfrm>
            <a:off x="7173913" y="6227763"/>
            <a:ext cx="2476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Times New Roman" pitchFamily="-65" charset="0"/>
              </a:rPr>
              <a:t>EDS</a:t>
            </a:r>
            <a:endParaRPr lang="en-US" sz="100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101492" name="Rectangle 118"/>
          <p:cNvSpPr>
            <a:spLocks noChangeArrowheads="1"/>
          </p:cNvSpPr>
          <p:nvPr/>
        </p:nvSpPr>
        <p:spPr bwMode="auto">
          <a:xfrm>
            <a:off x="7837488" y="6227763"/>
            <a:ext cx="3952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Times New Roman" pitchFamily="-65" charset="0"/>
              </a:rPr>
              <a:t>EDSRe</a:t>
            </a:r>
            <a:endParaRPr lang="en-US" sz="100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101493" name="Rectangle 119"/>
          <p:cNvSpPr>
            <a:spLocks noChangeArrowheads="1"/>
          </p:cNvSpPr>
          <p:nvPr/>
        </p:nvSpPr>
        <p:spPr bwMode="auto">
          <a:xfrm rot="-5400000">
            <a:off x="433388" y="5037137"/>
            <a:ext cx="6223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solidFill>
                  <a:srgbClr val="000000"/>
                </a:solidFill>
                <a:latin typeface="Times New Roman" pitchFamily="-65" charset="0"/>
              </a:rPr>
              <a:t>Minutes</a:t>
            </a:r>
            <a:endParaRPr lang="en-US" sz="140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101494" name="AutoShape 120"/>
          <p:cNvSpPr>
            <a:spLocks noChangeAspect="1" noChangeArrowheads="1" noTextEdit="1"/>
          </p:cNvSpPr>
          <p:nvPr/>
        </p:nvSpPr>
        <p:spPr bwMode="auto">
          <a:xfrm>
            <a:off x="525463" y="1123950"/>
            <a:ext cx="80676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21"/>
          <p:cNvGrpSpPr>
            <a:grpSpLocks/>
          </p:cNvGrpSpPr>
          <p:nvPr/>
        </p:nvGrpSpPr>
        <p:grpSpPr bwMode="auto">
          <a:xfrm>
            <a:off x="6823075" y="1749425"/>
            <a:ext cx="1168400" cy="579438"/>
            <a:chOff x="3324" y="888"/>
            <a:chExt cx="552" cy="528"/>
          </a:xfrm>
        </p:grpSpPr>
        <p:sp>
          <p:nvSpPr>
            <p:cNvPr id="101613" name="Text Box 122"/>
            <p:cNvSpPr txBox="1">
              <a:spLocks noChangeArrowheads="1"/>
            </p:cNvSpPr>
            <p:nvPr/>
          </p:nvSpPr>
          <p:spPr bwMode="auto">
            <a:xfrm>
              <a:off x="3324" y="888"/>
              <a:ext cx="411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3200">
                  <a:solidFill>
                    <a:schemeClr val="tx1"/>
                  </a:solidFill>
                  <a:latin typeface="Arial" pitchFamily="-65" charset="0"/>
                </a:rPr>
                <a:t>  *</a:t>
              </a:r>
            </a:p>
          </p:txBody>
        </p:sp>
        <p:sp>
          <p:nvSpPr>
            <p:cNvPr id="101614" name="Text Box 123"/>
            <p:cNvSpPr txBox="1">
              <a:spLocks noChangeArrowheads="1"/>
            </p:cNvSpPr>
            <p:nvPr/>
          </p:nvSpPr>
          <p:spPr bwMode="auto">
            <a:xfrm>
              <a:off x="3465" y="897"/>
              <a:ext cx="411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en-US" sz="2000">
                <a:solidFill>
                  <a:schemeClr val="tx1"/>
                </a:solidFill>
                <a:latin typeface="Arial" pitchFamily="-65" charset="0"/>
              </a:endParaRPr>
            </a:p>
          </p:txBody>
        </p:sp>
      </p:grpSp>
      <p:sp>
        <p:nvSpPr>
          <p:cNvPr id="101496" name="Rectangle 124"/>
          <p:cNvSpPr>
            <a:spLocks noChangeArrowheads="1"/>
          </p:cNvSpPr>
          <p:nvPr/>
        </p:nvSpPr>
        <p:spPr bwMode="auto">
          <a:xfrm>
            <a:off x="1681163" y="3225800"/>
            <a:ext cx="228600" cy="290513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97" name="Rectangle 125"/>
          <p:cNvSpPr>
            <a:spLocks noChangeArrowheads="1"/>
          </p:cNvSpPr>
          <p:nvPr/>
        </p:nvSpPr>
        <p:spPr bwMode="auto">
          <a:xfrm>
            <a:off x="2459038" y="3249613"/>
            <a:ext cx="228600" cy="266700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98" name="Rectangle 126"/>
          <p:cNvSpPr>
            <a:spLocks noChangeArrowheads="1"/>
          </p:cNvSpPr>
          <p:nvPr/>
        </p:nvSpPr>
        <p:spPr bwMode="auto">
          <a:xfrm>
            <a:off x="3236913" y="2994025"/>
            <a:ext cx="230187" cy="522288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499" name="Rectangle 127"/>
          <p:cNvSpPr>
            <a:spLocks noChangeArrowheads="1"/>
          </p:cNvSpPr>
          <p:nvPr/>
        </p:nvSpPr>
        <p:spPr bwMode="auto">
          <a:xfrm>
            <a:off x="4016375" y="3143250"/>
            <a:ext cx="228600" cy="373063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00" name="Rectangle 128"/>
          <p:cNvSpPr>
            <a:spLocks noChangeArrowheads="1"/>
          </p:cNvSpPr>
          <p:nvPr/>
        </p:nvSpPr>
        <p:spPr bwMode="auto">
          <a:xfrm>
            <a:off x="4794250" y="3178175"/>
            <a:ext cx="228600" cy="338138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01" name="Rectangle 129"/>
          <p:cNvSpPr>
            <a:spLocks noChangeArrowheads="1"/>
          </p:cNvSpPr>
          <p:nvPr/>
        </p:nvSpPr>
        <p:spPr bwMode="auto">
          <a:xfrm>
            <a:off x="5583238" y="3130550"/>
            <a:ext cx="228600" cy="385763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02" name="Rectangle 130"/>
          <p:cNvSpPr>
            <a:spLocks noChangeArrowheads="1"/>
          </p:cNvSpPr>
          <p:nvPr/>
        </p:nvSpPr>
        <p:spPr bwMode="auto">
          <a:xfrm>
            <a:off x="6361113" y="3100388"/>
            <a:ext cx="230187" cy="415925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03" name="Rectangle 131"/>
          <p:cNvSpPr>
            <a:spLocks noChangeArrowheads="1"/>
          </p:cNvSpPr>
          <p:nvPr/>
        </p:nvSpPr>
        <p:spPr bwMode="auto">
          <a:xfrm>
            <a:off x="7140575" y="2887663"/>
            <a:ext cx="228600" cy="628650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04" name="Rectangle 132"/>
          <p:cNvSpPr>
            <a:spLocks noChangeArrowheads="1"/>
          </p:cNvSpPr>
          <p:nvPr/>
        </p:nvSpPr>
        <p:spPr bwMode="auto">
          <a:xfrm>
            <a:off x="7918450" y="3136900"/>
            <a:ext cx="228600" cy="379413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05" name="Rectangle 133"/>
          <p:cNvSpPr>
            <a:spLocks noChangeArrowheads="1"/>
          </p:cNvSpPr>
          <p:nvPr/>
        </p:nvSpPr>
        <p:spPr bwMode="auto">
          <a:xfrm>
            <a:off x="1909763" y="3219450"/>
            <a:ext cx="217487" cy="296863"/>
          </a:xfrm>
          <a:prstGeom prst="rect">
            <a:avLst/>
          </a:prstGeom>
          <a:solidFill>
            <a:srgbClr val="333333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06" name="Rectangle 134"/>
          <p:cNvSpPr>
            <a:spLocks noChangeArrowheads="1"/>
          </p:cNvSpPr>
          <p:nvPr/>
        </p:nvSpPr>
        <p:spPr bwMode="auto">
          <a:xfrm>
            <a:off x="2687638" y="3154363"/>
            <a:ext cx="217487" cy="361950"/>
          </a:xfrm>
          <a:prstGeom prst="rect">
            <a:avLst/>
          </a:prstGeom>
          <a:solidFill>
            <a:srgbClr val="333333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07" name="Rectangle 135"/>
          <p:cNvSpPr>
            <a:spLocks noChangeArrowheads="1"/>
          </p:cNvSpPr>
          <p:nvPr/>
        </p:nvSpPr>
        <p:spPr bwMode="auto">
          <a:xfrm>
            <a:off x="3467100" y="2916238"/>
            <a:ext cx="217488" cy="600075"/>
          </a:xfrm>
          <a:prstGeom prst="rect">
            <a:avLst/>
          </a:prstGeom>
          <a:solidFill>
            <a:srgbClr val="333333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08" name="Rectangle 136"/>
          <p:cNvSpPr>
            <a:spLocks noChangeArrowheads="1"/>
          </p:cNvSpPr>
          <p:nvPr/>
        </p:nvSpPr>
        <p:spPr bwMode="auto">
          <a:xfrm>
            <a:off x="4244975" y="2935288"/>
            <a:ext cx="217488" cy="581025"/>
          </a:xfrm>
          <a:prstGeom prst="rect">
            <a:avLst/>
          </a:prstGeom>
          <a:solidFill>
            <a:srgbClr val="333333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09" name="Rectangle 137"/>
          <p:cNvSpPr>
            <a:spLocks noChangeArrowheads="1"/>
          </p:cNvSpPr>
          <p:nvPr/>
        </p:nvSpPr>
        <p:spPr bwMode="auto">
          <a:xfrm>
            <a:off x="5022850" y="3130550"/>
            <a:ext cx="228600" cy="385763"/>
          </a:xfrm>
          <a:prstGeom prst="rect">
            <a:avLst/>
          </a:prstGeom>
          <a:solidFill>
            <a:srgbClr val="333333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10" name="Rectangle 138"/>
          <p:cNvSpPr>
            <a:spLocks noChangeArrowheads="1"/>
          </p:cNvSpPr>
          <p:nvPr/>
        </p:nvSpPr>
        <p:spPr bwMode="auto">
          <a:xfrm>
            <a:off x="5811838" y="3100388"/>
            <a:ext cx="217487" cy="415925"/>
          </a:xfrm>
          <a:prstGeom prst="rect">
            <a:avLst/>
          </a:prstGeom>
          <a:solidFill>
            <a:srgbClr val="333333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11" name="Rectangle 139"/>
          <p:cNvSpPr>
            <a:spLocks noChangeArrowheads="1"/>
          </p:cNvSpPr>
          <p:nvPr/>
        </p:nvSpPr>
        <p:spPr bwMode="auto">
          <a:xfrm>
            <a:off x="6591300" y="3171825"/>
            <a:ext cx="217488" cy="344488"/>
          </a:xfrm>
          <a:prstGeom prst="rect">
            <a:avLst/>
          </a:prstGeom>
          <a:solidFill>
            <a:srgbClr val="333333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12" name="Rectangle 140"/>
          <p:cNvSpPr>
            <a:spLocks noChangeArrowheads="1"/>
          </p:cNvSpPr>
          <p:nvPr/>
        </p:nvSpPr>
        <p:spPr bwMode="auto">
          <a:xfrm>
            <a:off x="7369175" y="2292350"/>
            <a:ext cx="217488" cy="1223963"/>
          </a:xfrm>
          <a:prstGeom prst="rect">
            <a:avLst/>
          </a:prstGeom>
          <a:solidFill>
            <a:srgbClr val="333333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13" name="Rectangle 141"/>
          <p:cNvSpPr>
            <a:spLocks noChangeArrowheads="1"/>
          </p:cNvSpPr>
          <p:nvPr/>
        </p:nvSpPr>
        <p:spPr bwMode="auto">
          <a:xfrm>
            <a:off x="8147050" y="3201988"/>
            <a:ext cx="217488" cy="314325"/>
          </a:xfrm>
          <a:prstGeom prst="rect">
            <a:avLst/>
          </a:prstGeom>
          <a:solidFill>
            <a:srgbClr val="333333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14" name="Line 142"/>
          <p:cNvSpPr>
            <a:spLocks noChangeShapeType="1"/>
          </p:cNvSpPr>
          <p:nvPr/>
        </p:nvSpPr>
        <p:spPr bwMode="auto">
          <a:xfrm flipV="1">
            <a:off x="1795463" y="3178175"/>
            <a:ext cx="1587" cy="476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15" name="Line 143"/>
          <p:cNvSpPr>
            <a:spLocks noChangeShapeType="1"/>
          </p:cNvSpPr>
          <p:nvPr/>
        </p:nvSpPr>
        <p:spPr bwMode="auto">
          <a:xfrm>
            <a:off x="1762125" y="3178175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16" name="Line 144"/>
          <p:cNvSpPr>
            <a:spLocks noChangeShapeType="1"/>
          </p:cNvSpPr>
          <p:nvPr/>
        </p:nvSpPr>
        <p:spPr bwMode="auto">
          <a:xfrm flipV="1">
            <a:off x="2573338" y="3225800"/>
            <a:ext cx="1587" cy="2381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17" name="Line 145"/>
          <p:cNvSpPr>
            <a:spLocks noChangeShapeType="1"/>
          </p:cNvSpPr>
          <p:nvPr/>
        </p:nvSpPr>
        <p:spPr bwMode="auto">
          <a:xfrm>
            <a:off x="2540000" y="3225800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18" name="Line 146"/>
          <p:cNvSpPr>
            <a:spLocks noChangeShapeType="1"/>
          </p:cNvSpPr>
          <p:nvPr/>
        </p:nvSpPr>
        <p:spPr bwMode="auto">
          <a:xfrm flipV="1">
            <a:off x="3352800" y="2916238"/>
            <a:ext cx="1588" cy="777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19" name="Line 147"/>
          <p:cNvSpPr>
            <a:spLocks noChangeShapeType="1"/>
          </p:cNvSpPr>
          <p:nvPr/>
        </p:nvSpPr>
        <p:spPr bwMode="auto">
          <a:xfrm>
            <a:off x="3317875" y="2916238"/>
            <a:ext cx="79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20" name="Line 148"/>
          <p:cNvSpPr>
            <a:spLocks noChangeShapeType="1"/>
          </p:cNvSpPr>
          <p:nvPr/>
        </p:nvSpPr>
        <p:spPr bwMode="auto">
          <a:xfrm flipV="1">
            <a:off x="4130675" y="3106738"/>
            <a:ext cx="1588" cy="3651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21" name="Line 149"/>
          <p:cNvSpPr>
            <a:spLocks noChangeShapeType="1"/>
          </p:cNvSpPr>
          <p:nvPr/>
        </p:nvSpPr>
        <p:spPr bwMode="auto">
          <a:xfrm>
            <a:off x="4095750" y="3106738"/>
            <a:ext cx="809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22" name="Line 150"/>
          <p:cNvSpPr>
            <a:spLocks noChangeShapeType="1"/>
          </p:cNvSpPr>
          <p:nvPr/>
        </p:nvSpPr>
        <p:spPr bwMode="auto">
          <a:xfrm flipV="1">
            <a:off x="4908550" y="3154363"/>
            <a:ext cx="1588" cy="2381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23" name="Line 151"/>
          <p:cNvSpPr>
            <a:spLocks noChangeShapeType="1"/>
          </p:cNvSpPr>
          <p:nvPr/>
        </p:nvSpPr>
        <p:spPr bwMode="auto">
          <a:xfrm>
            <a:off x="4873625" y="3154363"/>
            <a:ext cx="809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24" name="Line 152"/>
          <p:cNvSpPr>
            <a:spLocks noChangeShapeType="1"/>
          </p:cNvSpPr>
          <p:nvPr/>
        </p:nvSpPr>
        <p:spPr bwMode="auto">
          <a:xfrm flipV="1">
            <a:off x="5697538" y="3065463"/>
            <a:ext cx="1587" cy="650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25" name="Line 153"/>
          <p:cNvSpPr>
            <a:spLocks noChangeShapeType="1"/>
          </p:cNvSpPr>
          <p:nvPr/>
        </p:nvSpPr>
        <p:spPr bwMode="auto">
          <a:xfrm>
            <a:off x="5664200" y="3065463"/>
            <a:ext cx="79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26" name="Line 154"/>
          <p:cNvSpPr>
            <a:spLocks noChangeShapeType="1"/>
          </p:cNvSpPr>
          <p:nvPr/>
        </p:nvSpPr>
        <p:spPr bwMode="auto">
          <a:xfrm flipV="1">
            <a:off x="6475413" y="3028950"/>
            <a:ext cx="1587" cy="714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27" name="Line 155"/>
          <p:cNvSpPr>
            <a:spLocks noChangeShapeType="1"/>
          </p:cNvSpPr>
          <p:nvPr/>
        </p:nvSpPr>
        <p:spPr bwMode="auto">
          <a:xfrm>
            <a:off x="6442075" y="3028950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28" name="Line 156"/>
          <p:cNvSpPr>
            <a:spLocks noChangeShapeType="1"/>
          </p:cNvSpPr>
          <p:nvPr/>
        </p:nvSpPr>
        <p:spPr bwMode="auto">
          <a:xfrm flipV="1">
            <a:off x="7254875" y="2816225"/>
            <a:ext cx="1588" cy="714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29" name="Line 157"/>
          <p:cNvSpPr>
            <a:spLocks noChangeShapeType="1"/>
          </p:cNvSpPr>
          <p:nvPr/>
        </p:nvSpPr>
        <p:spPr bwMode="auto">
          <a:xfrm>
            <a:off x="7219950" y="2816225"/>
            <a:ext cx="80963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30" name="Line 158"/>
          <p:cNvSpPr>
            <a:spLocks noChangeShapeType="1"/>
          </p:cNvSpPr>
          <p:nvPr/>
        </p:nvSpPr>
        <p:spPr bwMode="auto">
          <a:xfrm flipV="1">
            <a:off x="8032750" y="3071813"/>
            <a:ext cx="1588" cy="650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31" name="Line 159"/>
          <p:cNvSpPr>
            <a:spLocks noChangeShapeType="1"/>
          </p:cNvSpPr>
          <p:nvPr/>
        </p:nvSpPr>
        <p:spPr bwMode="auto">
          <a:xfrm>
            <a:off x="7997825" y="3071813"/>
            <a:ext cx="809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32" name="Line 160"/>
          <p:cNvSpPr>
            <a:spLocks noChangeShapeType="1"/>
          </p:cNvSpPr>
          <p:nvPr/>
        </p:nvSpPr>
        <p:spPr bwMode="auto">
          <a:xfrm>
            <a:off x="1795463" y="3225800"/>
            <a:ext cx="1587" cy="412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33" name="Line 161"/>
          <p:cNvSpPr>
            <a:spLocks noChangeShapeType="1"/>
          </p:cNvSpPr>
          <p:nvPr/>
        </p:nvSpPr>
        <p:spPr bwMode="auto">
          <a:xfrm>
            <a:off x="1762125" y="3267075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34" name="Line 162"/>
          <p:cNvSpPr>
            <a:spLocks noChangeShapeType="1"/>
          </p:cNvSpPr>
          <p:nvPr/>
        </p:nvSpPr>
        <p:spPr bwMode="auto">
          <a:xfrm>
            <a:off x="2573338" y="3249613"/>
            <a:ext cx="1587" cy="2381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35" name="Line 163"/>
          <p:cNvSpPr>
            <a:spLocks noChangeShapeType="1"/>
          </p:cNvSpPr>
          <p:nvPr/>
        </p:nvSpPr>
        <p:spPr bwMode="auto">
          <a:xfrm>
            <a:off x="2540000" y="3273425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36" name="Line 164"/>
          <p:cNvSpPr>
            <a:spLocks noChangeShapeType="1"/>
          </p:cNvSpPr>
          <p:nvPr/>
        </p:nvSpPr>
        <p:spPr bwMode="auto">
          <a:xfrm>
            <a:off x="3352800" y="2994025"/>
            <a:ext cx="1588" cy="714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37" name="Line 165"/>
          <p:cNvSpPr>
            <a:spLocks noChangeShapeType="1"/>
          </p:cNvSpPr>
          <p:nvPr/>
        </p:nvSpPr>
        <p:spPr bwMode="auto">
          <a:xfrm>
            <a:off x="3317875" y="3065463"/>
            <a:ext cx="79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38" name="Line 166"/>
          <p:cNvSpPr>
            <a:spLocks noChangeShapeType="1"/>
          </p:cNvSpPr>
          <p:nvPr/>
        </p:nvSpPr>
        <p:spPr bwMode="auto">
          <a:xfrm>
            <a:off x="4130675" y="3143250"/>
            <a:ext cx="1588" cy="349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39" name="Line 167"/>
          <p:cNvSpPr>
            <a:spLocks noChangeShapeType="1"/>
          </p:cNvSpPr>
          <p:nvPr/>
        </p:nvSpPr>
        <p:spPr bwMode="auto">
          <a:xfrm>
            <a:off x="4095750" y="3178175"/>
            <a:ext cx="80963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40" name="Line 168"/>
          <p:cNvSpPr>
            <a:spLocks noChangeShapeType="1"/>
          </p:cNvSpPr>
          <p:nvPr/>
        </p:nvSpPr>
        <p:spPr bwMode="auto">
          <a:xfrm>
            <a:off x="4908550" y="3178175"/>
            <a:ext cx="1588" cy="2381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41" name="Line 169"/>
          <p:cNvSpPr>
            <a:spLocks noChangeShapeType="1"/>
          </p:cNvSpPr>
          <p:nvPr/>
        </p:nvSpPr>
        <p:spPr bwMode="auto">
          <a:xfrm>
            <a:off x="4873625" y="3201988"/>
            <a:ext cx="809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42" name="Line 170"/>
          <p:cNvSpPr>
            <a:spLocks noChangeShapeType="1"/>
          </p:cNvSpPr>
          <p:nvPr/>
        </p:nvSpPr>
        <p:spPr bwMode="auto">
          <a:xfrm>
            <a:off x="5697538" y="3130550"/>
            <a:ext cx="1587" cy="714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43" name="Line 171"/>
          <p:cNvSpPr>
            <a:spLocks noChangeShapeType="1"/>
          </p:cNvSpPr>
          <p:nvPr/>
        </p:nvSpPr>
        <p:spPr bwMode="auto">
          <a:xfrm>
            <a:off x="5664200" y="3201988"/>
            <a:ext cx="79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44" name="Line 172"/>
          <p:cNvSpPr>
            <a:spLocks noChangeShapeType="1"/>
          </p:cNvSpPr>
          <p:nvPr/>
        </p:nvSpPr>
        <p:spPr bwMode="auto">
          <a:xfrm>
            <a:off x="6475413" y="3100388"/>
            <a:ext cx="1587" cy="714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45" name="Line 173"/>
          <p:cNvSpPr>
            <a:spLocks noChangeShapeType="1"/>
          </p:cNvSpPr>
          <p:nvPr/>
        </p:nvSpPr>
        <p:spPr bwMode="auto">
          <a:xfrm>
            <a:off x="6442075" y="3171825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46" name="Line 174"/>
          <p:cNvSpPr>
            <a:spLocks noChangeShapeType="1"/>
          </p:cNvSpPr>
          <p:nvPr/>
        </p:nvSpPr>
        <p:spPr bwMode="auto">
          <a:xfrm>
            <a:off x="7254875" y="2887663"/>
            <a:ext cx="1588" cy="762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47" name="Line 175"/>
          <p:cNvSpPr>
            <a:spLocks noChangeShapeType="1"/>
          </p:cNvSpPr>
          <p:nvPr/>
        </p:nvSpPr>
        <p:spPr bwMode="auto">
          <a:xfrm>
            <a:off x="7219950" y="2963863"/>
            <a:ext cx="809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48" name="Line 176"/>
          <p:cNvSpPr>
            <a:spLocks noChangeShapeType="1"/>
          </p:cNvSpPr>
          <p:nvPr/>
        </p:nvSpPr>
        <p:spPr bwMode="auto">
          <a:xfrm>
            <a:off x="8032750" y="3136900"/>
            <a:ext cx="1588" cy="714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49" name="Line 177"/>
          <p:cNvSpPr>
            <a:spLocks noChangeShapeType="1"/>
          </p:cNvSpPr>
          <p:nvPr/>
        </p:nvSpPr>
        <p:spPr bwMode="auto">
          <a:xfrm>
            <a:off x="7997825" y="3208338"/>
            <a:ext cx="809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50" name="Line 178"/>
          <p:cNvSpPr>
            <a:spLocks noChangeShapeType="1"/>
          </p:cNvSpPr>
          <p:nvPr/>
        </p:nvSpPr>
        <p:spPr bwMode="auto">
          <a:xfrm flipV="1">
            <a:off x="2012950" y="3190875"/>
            <a:ext cx="1588" cy="285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51" name="Line 179"/>
          <p:cNvSpPr>
            <a:spLocks noChangeShapeType="1"/>
          </p:cNvSpPr>
          <p:nvPr/>
        </p:nvSpPr>
        <p:spPr bwMode="auto">
          <a:xfrm>
            <a:off x="1978025" y="3190875"/>
            <a:ext cx="80963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52" name="Line 180"/>
          <p:cNvSpPr>
            <a:spLocks noChangeShapeType="1"/>
          </p:cNvSpPr>
          <p:nvPr/>
        </p:nvSpPr>
        <p:spPr bwMode="auto">
          <a:xfrm flipV="1">
            <a:off x="2790825" y="3095625"/>
            <a:ext cx="1588" cy="587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53" name="Line 181"/>
          <p:cNvSpPr>
            <a:spLocks noChangeShapeType="1"/>
          </p:cNvSpPr>
          <p:nvPr/>
        </p:nvSpPr>
        <p:spPr bwMode="auto">
          <a:xfrm>
            <a:off x="2757488" y="3095625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54" name="Line 182"/>
          <p:cNvSpPr>
            <a:spLocks noChangeShapeType="1"/>
          </p:cNvSpPr>
          <p:nvPr/>
        </p:nvSpPr>
        <p:spPr bwMode="auto">
          <a:xfrm flipV="1">
            <a:off x="3568700" y="2797175"/>
            <a:ext cx="1588" cy="11906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55" name="Line 183"/>
          <p:cNvSpPr>
            <a:spLocks noChangeShapeType="1"/>
          </p:cNvSpPr>
          <p:nvPr/>
        </p:nvSpPr>
        <p:spPr bwMode="auto">
          <a:xfrm>
            <a:off x="3535363" y="2797175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56" name="Line 184"/>
          <p:cNvSpPr>
            <a:spLocks noChangeShapeType="1"/>
          </p:cNvSpPr>
          <p:nvPr/>
        </p:nvSpPr>
        <p:spPr bwMode="auto">
          <a:xfrm flipV="1">
            <a:off x="4348163" y="2738438"/>
            <a:ext cx="1587" cy="1968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57" name="Line 185"/>
          <p:cNvSpPr>
            <a:spLocks noChangeShapeType="1"/>
          </p:cNvSpPr>
          <p:nvPr/>
        </p:nvSpPr>
        <p:spPr bwMode="auto">
          <a:xfrm>
            <a:off x="4313238" y="2738438"/>
            <a:ext cx="80962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58" name="Line 186"/>
          <p:cNvSpPr>
            <a:spLocks noChangeShapeType="1"/>
          </p:cNvSpPr>
          <p:nvPr/>
        </p:nvSpPr>
        <p:spPr bwMode="auto">
          <a:xfrm flipV="1">
            <a:off x="5137150" y="3076575"/>
            <a:ext cx="1588" cy="539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59" name="Line 187"/>
          <p:cNvSpPr>
            <a:spLocks noChangeShapeType="1"/>
          </p:cNvSpPr>
          <p:nvPr/>
        </p:nvSpPr>
        <p:spPr bwMode="auto">
          <a:xfrm>
            <a:off x="5102225" y="3076575"/>
            <a:ext cx="80963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60" name="Line 188"/>
          <p:cNvSpPr>
            <a:spLocks noChangeShapeType="1"/>
          </p:cNvSpPr>
          <p:nvPr/>
        </p:nvSpPr>
        <p:spPr bwMode="auto">
          <a:xfrm flipV="1">
            <a:off x="5915025" y="3017838"/>
            <a:ext cx="1588" cy="825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61" name="Line 189"/>
          <p:cNvSpPr>
            <a:spLocks noChangeShapeType="1"/>
          </p:cNvSpPr>
          <p:nvPr/>
        </p:nvSpPr>
        <p:spPr bwMode="auto">
          <a:xfrm>
            <a:off x="5881688" y="3017838"/>
            <a:ext cx="79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62" name="Line 190"/>
          <p:cNvSpPr>
            <a:spLocks noChangeShapeType="1"/>
          </p:cNvSpPr>
          <p:nvPr/>
        </p:nvSpPr>
        <p:spPr bwMode="auto">
          <a:xfrm flipV="1">
            <a:off x="6692900" y="3119438"/>
            <a:ext cx="1588" cy="523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63" name="Line 191"/>
          <p:cNvSpPr>
            <a:spLocks noChangeShapeType="1"/>
          </p:cNvSpPr>
          <p:nvPr/>
        </p:nvSpPr>
        <p:spPr bwMode="auto">
          <a:xfrm>
            <a:off x="6659563" y="3119438"/>
            <a:ext cx="79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64" name="Line 192"/>
          <p:cNvSpPr>
            <a:spLocks noChangeShapeType="1"/>
          </p:cNvSpPr>
          <p:nvPr/>
        </p:nvSpPr>
        <p:spPr bwMode="auto">
          <a:xfrm flipV="1">
            <a:off x="7472363" y="2090738"/>
            <a:ext cx="1587" cy="20161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65" name="Line 193"/>
          <p:cNvSpPr>
            <a:spLocks noChangeShapeType="1"/>
          </p:cNvSpPr>
          <p:nvPr/>
        </p:nvSpPr>
        <p:spPr bwMode="auto">
          <a:xfrm>
            <a:off x="7437438" y="2090738"/>
            <a:ext cx="79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66" name="Line 194"/>
          <p:cNvSpPr>
            <a:spLocks noChangeShapeType="1"/>
          </p:cNvSpPr>
          <p:nvPr/>
        </p:nvSpPr>
        <p:spPr bwMode="auto">
          <a:xfrm flipV="1">
            <a:off x="8250238" y="3178175"/>
            <a:ext cx="1587" cy="2381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67" name="Line 195"/>
          <p:cNvSpPr>
            <a:spLocks noChangeShapeType="1"/>
          </p:cNvSpPr>
          <p:nvPr/>
        </p:nvSpPr>
        <p:spPr bwMode="auto">
          <a:xfrm>
            <a:off x="8215313" y="3178175"/>
            <a:ext cx="80962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68" name="Line 196"/>
          <p:cNvSpPr>
            <a:spLocks noChangeShapeType="1"/>
          </p:cNvSpPr>
          <p:nvPr/>
        </p:nvSpPr>
        <p:spPr bwMode="auto">
          <a:xfrm>
            <a:off x="2012950" y="3219450"/>
            <a:ext cx="1588" cy="3016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69" name="Line 197"/>
          <p:cNvSpPr>
            <a:spLocks noChangeShapeType="1"/>
          </p:cNvSpPr>
          <p:nvPr/>
        </p:nvSpPr>
        <p:spPr bwMode="auto">
          <a:xfrm>
            <a:off x="1978025" y="3249613"/>
            <a:ext cx="809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70" name="Line 198"/>
          <p:cNvSpPr>
            <a:spLocks noChangeShapeType="1"/>
          </p:cNvSpPr>
          <p:nvPr/>
        </p:nvSpPr>
        <p:spPr bwMode="auto">
          <a:xfrm>
            <a:off x="2790825" y="3154363"/>
            <a:ext cx="1588" cy="539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71" name="Line 199"/>
          <p:cNvSpPr>
            <a:spLocks noChangeShapeType="1"/>
          </p:cNvSpPr>
          <p:nvPr/>
        </p:nvSpPr>
        <p:spPr bwMode="auto">
          <a:xfrm>
            <a:off x="2757488" y="3208338"/>
            <a:ext cx="79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72" name="Line 200"/>
          <p:cNvSpPr>
            <a:spLocks noChangeShapeType="1"/>
          </p:cNvSpPr>
          <p:nvPr/>
        </p:nvSpPr>
        <p:spPr bwMode="auto">
          <a:xfrm>
            <a:off x="3568700" y="2916238"/>
            <a:ext cx="1588" cy="1190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73" name="Line 201"/>
          <p:cNvSpPr>
            <a:spLocks noChangeShapeType="1"/>
          </p:cNvSpPr>
          <p:nvPr/>
        </p:nvSpPr>
        <p:spPr bwMode="auto">
          <a:xfrm>
            <a:off x="3535363" y="3035300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74" name="Line 202"/>
          <p:cNvSpPr>
            <a:spLocks noChangeShapeType="1"/>
          </p:cNvSpPr>
          <p:nvPr/>
        </p:nvSpPr>
        <p:spPr bwMode="auto">
          <a:xfrm>
            <a:off x="4348163" y="2935288"/>
            <a:ext cx="1587" cy="20161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75" name="Line 203"/>
          <p:cNvSpPr>
            <a:spLocks noChangeShapeType="1"/>
          </p:cNvSpPr>
          <p:nvPr/>
        </p:nvSpPr>
        <p:spPr bwMode="auto">
          <a:xfrm>
            <a:off x="4313238" y="3136900"/>
            <a:ext cx="80962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76" name="Line 204"/>
          <p:cNvSpPr>
            <a:spLocks noChangeShapeType="1"/>
          </p:cNvSpPr>
          <p:nvPr/>
        </p:nvSpPr>
        <p:spPr bwMode="auto">
          <a:xfrm>
            <a:off x="5137150" y="3130550"/>
            <a:ext cx="1588" cy="539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77" name="Line 205"/>
          <p:cNvSpPr>
            <a:spLocks noChangeShapeType="1"/>
          </p:cNvSpPr>
          <p:nvPr/>
        </p:nvSpPr>
        <p:spPr bwMode="auto">
          <a:xfrm>
            <a:off x="5102225" y="3184525"/>
            <a:ext cx="80963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78" name="Line 206"/>
          <p:cNvSpPr>
            <a:spLocks noChangeShapeType="1"/>
          </p:cNvSpPr>
          <p:nvPr/>
        </p:nvSpPr>
        <p:spPr bwMode="auto">
          <a:xfrm>
            <a:off x="5915025" y="3100388"/>
            <a:ext cx="1588" cy="777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79" name="Line 207"/>
          <p:cNvSpPr>
            <a:spLocks noChangeShapeType="1"/>
          </p:cNvSpPr>
          <p:nvPr/>
        </p:nvSpPr>
        <p:spPr bwMode="auto">
          <a:xfrm>
            <a:off x="5881688" y="3178175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80" name="Line 208"/>
          <p:cNvSpPr>
            <a:spLocks noChangeShapeType="1"/>
          </p:cNvSpPr>
          <p:nvPr/>
        </p:nvSpPr>
        <p:spPr bwMode="auto">
          <a:xfrm>
            <a:off x="6692900" y="3171825"/>
            <a:ext cx="1588" cy="539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81" name="Line 209"/>
          <p:cNvSpPr>
            <a:spLocks noChangeShapeType="1"/>
          </p:cNvSpPr>
          <p:nvPr/>
        </p:nvSpPr>
        <p:spPr bwMode="auto">
          <a:xfrm>
            <a:off x="6659563" y="3225800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82" name="Line 210"/>
          <p:cNvSpPr>
            <a:spLocks noChangeShapeType="1"/>
          </p:cNvSpPr>
          <p:nvPr/>
        </p:nvSpPr>
        <p:spPr bwMode="auto">
          <a:xfrm>
            <a:off x="7472363" y="2292350"/>
            <a:ext cx="1587" cy="20796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83" name="Line 211"/>
          <p:cNvSpPr>
            <a:spLocks noChangeShapeType="1"/>
          </p:cNvSpPr>
          <p:nvPr/>
        </p:nvSpPr>
        <p:spPr bwMode="auto">
          <a:xfrm>
            <a:off x="7437438" y="2500313"/>
            <a:ext cx="79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84" name="Line 212"/>
          <p:cNvSpPr>
            <a:spLocks noChangeShapeType="1"/>
          </p:cNvSpPr>
          <p:nvPr/>
        </p:nvSpPr>
        <p:spPr bwMode="auto">
          <a:xfrm>
            <a:off x="8250238" y="3201988"/>
            <a:ext cx="1587" cy="301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85" name="Line 213"/>
          <p:cNvSpPr>
            <a:spLocks noChangeShapeType="1"/>
          </p:cNvSpPr>
          <p:nvPr/>
        </p:nvSpPr>
        <p:spPr bwMode="auto">
          <a:xfrm>
            <a:off x="8215313" y="3232150"/>
            <a:ext cx="80962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86" name="Line 214"/>
          <p:cNvSpPr>
            <a:spLocks noChangeShapeType="1"/>
          </p:cNvSpPr>
          <p:nvPr/>
        </p:nvSpPr>
        <p:spPr bwMode="auto">
          <a:xfrm>
            <a:off x="1520825" y="1692275"/>
            <a:ext cx="1588" cy="18240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87" name="Line 215"/>
          <p:cNvSpPr>
            <a:spLocks noChangeShapeType="1"/>
          </p:cNvSpPr>
          <p:nvPr/>
        </p:nvSpPr>
        <p:spPr bwMode="auto">
          <a:xfrm>
            <a:off x="1441450" y="3516313"/>
            <a:ext cx="79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88" name="Line 216"/>
          <p:cNvSpPr>
            <a:spLocks noChangeShapeType="1"/>
          </p:cNvSpPr>
          <p:nvPr/>
        </p:nvSpPr>
        <p:spPr bwMode="auto">
          <a:xfrm>
            <a:off x="1441450" y="3059113"/>
            <a:ext cx="79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89" name="Line 217"/>
          <p:cNvSpPr>
            <a:spLocks noChangeShapeType="1"/>
          </p:cNvSpPr>
          <p:nvPr/>
        </p:nvSpPr>
        <p:spPr bwMode="auto">
          <a:xfrm>
            <a:off x="1441450" y="2608263"/>
            <a:ext cx="793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90" name="Line 218"/>
          <p:cNvSpPr>
            <a:spLocks noChangeShapeType="1"/>
          </p:cNvSpPr>
          <p:nvPr/>
        </p:nvSpPr>
        <p:spPr bwMode="auto">
          <a:xfrm>
            <a:off x="1441450" y="2149475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91" name="Line 219"/>
          <p:cNvSpPr>
            <a:spLocks noChangeShapeType="1"/>
          </p:cNvSpPr>
          <p:nvPr/>
        </p:nvSpPr>
        <p:spPr bwMode="auto">
          <a:xfrm>
            <a:off x="1441450" y="1692275"/>
            <a:ext cx="793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92" name="Line 220"/>
          <p:cNvSpPr>
            <a:spLocks noChangeShapeType="1"/>
          </p:cNvSpPr>
          <p:nvPr/>
        </p:nvSpPr>
        <p:spPr bwMode="auto">
          <a:xfrm>
            <a:off x="1520825" y="3516313"/>
            <a:ext cx="70151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593" name="Rectangle 221"/>
          <p:cNvSpPr>
            <a:spLocks noChangeArrowheads="1"/>
          </p:cNvSpPr>
          <p:nvPr/>
        </p:nvSpPr>
        <p:spPr bwMode="auto">
          <a:xfrm>
            <a:off x="1189038" y="3451225"/>
            <a:ext cx="63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Times New Roman" pitchFamily="-65" charset="0"/>
              </a:rPr>
              <a:t>0</a:t>
            </a:r>
            <a:endParaRPr lang="en-US" sz="1800" b="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101594" name="Rectangle 222"/>
          <p:cNvSpPr>
            <a:spLocks noChangeArrowheads="1"/>
          </p:cNvSpPr>
          <p:nvPr/>
        </p:nvSpPr>
        <p:spPr bwMode="auto">
          <a:xfrm>
            <a:off x="1052513" y="2994025"/>
            <a:ext cx="1412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Arial" pitchFamily="-65" charset="0"/>
              </a:rPr>
              <a:t>20</a:t>
            </a:r>
            <a:endParaRPr lang="en-US" sz="1800" b="0">
              <a:solidFill>
                <a:schemeClr val="tx1"/>
              </a:solidFill>
              <a:latin typeface="Arial" pitchFamily="-65" charset="0"/>
            </a:endParaRPr>
          </a:p>
        </p:txBody>
      </p:sp>
      <p:sp>
        <p:nvSpPr>
          <p:cNvPr id="101595" name="Rectangle 223"/>
          <p:cNvSpPr>
            <a:spLocks noChangeArrowheads="1"/>
          </p:cNvSpPr>
          <p:nvPr/>
        </p:nvSpPr>
        <p:spPr bwMode="auto">
          <a:xfrm>
            <a:off x="1052513" y="2541588"/>
            <a:ext cx="1412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Arial" pitchFamily="-65" charset="0"/>
              </a:rPr>
              <a:t>40</a:t>
            </a:r>
            <a:endParaRPr lang="en-US" sz="1800" b="0">
              <a:solidFill>
                <a:schemeClr val="tx1"/>
              </a:solidFill>
              <a:latin typeface="Arial" pitchFamily="-65" charset="0"/>
            </a:endParaRPr>
          </a:p>
        </p:txBody>
      </p:sp>
      <p:sp>
        <p:nvSpPr>
          <p:cNvPr id="101596" name="Rectangle 224"/>
          <p:cNvSpPr>
            <a:spLocks noChangeArrowheads="1"/>
          </p:cNvSpPr>
          <p:nvPr/>
        </p:nvSpPr>
        <p:spPr bwMode="auto">
          <a:xfrm>
            <a:off x="1052513" y="2084388"/>
            <a:ext cx="1412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Arial" pitchFamily="-65" charset="0"/>
              </a:rPr>
              <a:t>60</a:t>
            </a:r>
            <a:endParaRPr lang="en-US" sz="1800" b="0">
              <a:solidFill>
                <a:schemeClr val="tx1"/>
              </a:solidFill>
              <a:latin typeface="Arial" pitchFamily="-65" charset="0"/>
            </a:endParaRPr>
          </a:p>
        </p:txBody>
      </p:sp>
      <p:sp>
        <p:nvSpPr>
          <p:cNvPr id="101597" name="Rectangle 225"/>
          <p:cNvSpPr>
            <a:spLocks noChangeArrowheads="1"/>
          </p:cNvSpPr>
          <p:nvPr/>
        </p:nvSpPr>
        <p:spPr bwMode="auto">
          <a:xfrm>
            <a:off x="1052513" y="1627188"/>
            <a:ext cx="1412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Arial" pitchFamily="-65" charset="0"/>
              </a:rPr>
              <a:t>80</a:t>
            </a:r>
            <a:endParaRPr lang="en-US" sz="1800" b="0">
              <a:solidFill>
                <a:schemeClr val="tx1"/>
              </a:solidFill>
              <a:latin typeface="Arial" pitchFamily="-65" charset="0"/>
            </a:endParaRPr>
          </a:p>
        </p:txBody>
      </p:sp>
      <p:sp>
        <p:nvSpPr>
          <p:cNvPr id="101598" name="Rectangle 226"/>
          <p:cNvSpPr>
            <a:spLocks noChangeArrowheads="1"/>
          </p:cNvSpPr>
          <p:nvPr/>
        </p:nvSpPr>
        <p:spPr bwMode="auto">
          <a:xfrm>
            <a:off x="1749425" y="3611563"/>
            <a:ext cx="1936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Times New Roman" pitchFamily="-65" charset="0"/>
              </a:rPr>
              <a:t>SD </a:t>
            </a:r>
            <a:endParaRPr lang="en-US" sz="100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101599" name="Rectangle 227"/>
          <p:cNvSpPr>
            <a:spLocks noChangeArrowheads="1"/>
          </p:cNvSpPr>
          <p:nvPr/>
        </p:nvSpPr>
        <p:spPr bwMode="auto">
          <a:xfrm>
            <a:off x="2551113" y="3611563"/>
            <a:ext cx="1841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Times New Roman" pitchFamily="-65" charset="0"/>
              </a:rPr>
              <a:t>CD</a:t>
            </a:r>
            <a:endParaRPr lang="en-US" sz="100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101600" name="Rectangle 228"/>
          <p:cNvSpPr>
            <a:spLocks noChangeArrowheads="1"/>
          </p:cNvSpPr>
          <p:nvPr/>
        </p:nvSpPr>
        <p:spPr bwMode="auto">
          <a:xfrm>
            <a:off x="3260725" y="3611563"/>
            <a:ext cx="274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Times New Roman" pitchFamily="-65" charset="0"/>
              </a:rPr>
              <a:t>CDR</a:t>
            </a:r>
            <a:endParaRPr lang="en-US" sz="100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101601" name="Rectangle 229"/>
          <p:cNvSpPr>
            <a:spLocks noChangeArrowheads="1"/>
          </p:cNvSpPr>
          <p:nvPr/>
        </p:nvSpPr>
        <p:spPr bwMode="auto">
          <a:xfrm>
            <a:off x="4095750" y="3611563"/>
            <a:ext cx="211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Times New Roman" pitchFamily="-65" charset="0"/>
              </a:rPr>
              <a:t>IDS</a:t>
            </a:r>
            <a:endParaRPr lang="en-US" sz="100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101602" name="Rectangle 230"/>
          <p:cNvSpPr>
            <a:spLocks noChangeArrowheads="1"/>
          </p:cNvSpPr>
          <p:nvPr/>
        </p:nvSpPr>
        <p:spPr bwMode="auto">
          <a:xfrm>
            <a:off x="4759325" y="3611563"/>
            <a:ext cx="3603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Times New Roman" pitchFamily="-65" charset="0"/>
              </a:rPr>
              <a:t>IDSRe</a:t>
            </a:r>
            <a:endParaRPr lang="en-US" sz="100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101603" name="Rectangle 231"/>
          <p:cNvSpPr>
            <a:spLocks noChangeArrowheads="1"/>
          </p:cNvSpPr>
          <p:nvPr/>
        </p:nvSpPr>
        <p:spPr bwMode="auto">
          <a:xfrm>
            <a:off x="5607050" y="3611563"/>
            <a:ext cx="274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Times New Roman" pitchFamily="-65" charset="0"/>
              </a:rPr>
              <a:t>IDS2</a:t>
            </a:r>
            <a:endParaRPr lang="en-US" sz="100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101604" name="Rectangle 232"/>
          <p:cNvSpPr>
            <a:spLocks noChangeArrowheads="1"/>
          </p:cNvSpPr>
          <p:nvPr/>
        </p:nvSpPr>
        <p:spPr bwMode="auto">
          <a:xfrm>
            <a:off x="6270625" y="3611563"/>
            <a:ext cx="4238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Times New Roman" pitchFamily="-65" charset="0"/>
              </a:rPr>
              <a:t>IDSRe2</a:t>
            </a:r>
            <a:endParaRPr lang="en-US" sz="100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101605" name="Rectangle 233"/>
          <p:cNvSpPr>
            <a:spLocks noChangeArrowheads="1"/>
          </p:cNvSpPr>
          <p:nvPr/>
        </p:nvSpPr>
        <p:spPr bwMode="auto">
          <a:xfrm>
            <a:off x="7173913" y="3611563"/>
            <a:ext cx="2476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Times New Roman" pitchFamily="-65" charset="0"/>
              </a:rPr>
              <a:t>EDS</a:t>
            </a:r>
            <a:endParaRPr lang="en-US" sz="100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101606" name="Rectangle 234"/>
          <p:cNvSpPr>
            <a:spLocks noChangeArrowheads="1"/>
          </p:cNvSpPr>
          <p:nvPr/>
        </p:nvSpPr>
        <p:spPr bwMode="auto">
          <a:xfrm>
            <a:off x="7837488" y="3611563"/>
            <a:ext cx="3952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Times New Roman" pitchFamily="-65" charset="0"/>
              </a:rPr>
              <a:t>EDSRe</a:t>
            </a:r>
            <a:endParaRPr lang="en-US" sz="100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101607" name="Rectangle 235"/>
          <p:cNvSpPr>
            <a:spLocks noChangeArrowheads="1"/>
          </p:cNvSpPr>
          <p:nvPr/>
        </p:nvSpPr>
        <p:spPr bwMode="auto">
          <a:xfrm rot="-5400000">
            <a:off x="77788" y="2322512"/>
            <a:ext cx="13525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solidFill>
                  <a:srgbClr val="000000"/>
                </a:solidFill>
                <a:latin typeface="Times New Roman" pitchFamily="-65" charset="0"/>
              </a:rPr>
              <a:t>Trials to criterion</a:t>
            </a:r>
            <a:endParaRPr lang="en-US" sz="1400" b="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309484" name="Rectangle 236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3200">
                <a:solidFill>
                  <a:srgbClr val="090B4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-111" charset="0"/>
              </a:rPr>
              <a:t>Over-expression of human COMT-Val impairs attention shift task in mice</a:t>
            </a:r>
            <a:endParaRPr lang="en-US" sz="32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pitchFamily="-111" charset="0"/>
            </a:endParaRPr>
          </a:p>
        </p:txBody>
      </p:sp>
      <p:sp>
        <p:nvSpPr>
          <p:cNvPr id="101609" name="Text Box 237"/>
          <p:cNvSpPr txBox="1">
            <a:spLocks noChangeArrowheads="1"/>
          </p:cNvSpPr>
          <p:nvPr/>
        </p:nvSpPr>
        <p:spPr bwMode="auto">
          <a:xfrm>
            <a:off x="4495800" y="4267200"/>
            <a:ext cx="23098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Times New Roman" pitchFamily="-65" charset="0"/>
              </a:rPr>
              <a:t>*p&lt;.01  v. controls</a:t>
            </a:r>
          </a:p>
          <a:p>
            <a:pPr eaLnBrk="1" hangingPunct="1"/>
            <a:r>
              <a:rPr lang="en-US" sz="1600">
                <a:solidFill>
                  <a:schemeClr val="tx1"/>
                </a:solidFill>
                <a:latin typeface="Times New Roman" pitchFamily="-65" charset="0"/>
              </a:rPr>
              <a:t>#p&lt;.0005  v. other stages</a:t>
            </a:r>
          </a:p>
        </p:txBody>
      </p:sp>
      <p:sp>
        <p:nvSpPr>
          <p:cNvPr id="101610" name="Rectangle 239"/>
          <p:cNvSpPr>
            <a:spLocks noChangeArrowheads="1"/>
          </p:cNvSpPr>
          <p:nvPr/>
        </p:nvSpPr>
        <p:spPr bwMode="auto">
          <a:xfrm>
            <a:off x="7467600" y="1790700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>
                <a:solidFill>
                  <a:schemeClr val="tx1"/>
                </a:solidFill>
                <a:latin typeface="Arial" pitchFamily="-65" charset="0"/>
              </a:rPr>
              <a:t>#</a:t>
            </a:r>
          </a:p>
        </p:txBody>
      </p:sp>
      <p:sp>
        <p:nvSpPr>
          <p:cNvPr id="101611" name="Text Box 240"/>
          <p:cNvSpPr txBox="1">
            <a:spLocks noChangeArrowheads="1"/>
          </p:cNvSpPr>
          <p:nvPr/>
        </p:nvSpPr>
        <p:spPr bwMode="auto">
          <a:xfrm>
            <a:off x="1295400" y="1143000"/>
            <a:ext cx="6137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090B4D"/>
                </a:solidFill>
              </a:rPr>
              <a:t>Papeleo</a:t>
            </a:r>
            <a:r>
              <a:rPr lang="en-US" sz="2400" dirty="0">
                <a:solidFill>
                  <a:srgbClr val="090B4D"/>
                </a:solidFill>
              </a:rPr>
              <a:t> et al</a:t>
            </a:r>
            <a:r>
              <a:rPr lang="en-US" sz="2400" dirty="0" smtClean="0">
                <a:solidFill>
                  <a:srgbClr val="090B4D"/>
                </a:solidFill>
              </a:rPr>
              <a:t> Journal Neuroscience 2008</a:t>
            </a:r>
            <a:endParaRPr lang="en-US" sz="2400" b="0" dirty="0">
              <a:solidFill>
                <a:srgbClr val="090B4D"/>
              </a:solidFill>
              <a:latin typeface="Times New Roman" pitchFamily="-65" charset="0"/>
            </a:endParaRPr>
          </a:p>
        </p:txBody>
      </p:sp>
      <p:pic>
        <p:nvPicPr>
          <p:cNvPr id="101612" name="Picture 241" descr="Choi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609600"/>
            <a:ext cx="1446213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114" name="Picture 1026" descr="D:\Documents\Trevor Robbins\TR290103\16.tif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80975" y="1096963"/>
            <a:ext cx="6888163" cy="4721225"/>
          </a:xfrm>
          <a:ln w="19050">
            <a:solidFill>
              <a:srgbClr val="000000"/>
            </a:solidFill>
          </a:ln>
        </p:spPr>
      </p:pic>
      <p:sp>
        <p:nvSpPr>
          <p:cNvPr id="986115" name="Text Box 1027"/>
          <p:cNvSpPr txBox="1">
            <a:spLocks noChangeArrowheads="1"/>
          </p:cNvSpPr>
          <p:nvPr/>
        </p:nvSpPr>
        <p:spPr bwMode="auto">
          <a:xfrm>
            <a:off x="350838" y="249238"/>
            <a:ext cx="84502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99"/>
                </a:solidFill>
              </a:rPr>
              <a:t>fMRI of WCST analogue in humans and macaque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986116" name="Text Box 1028"/>
          <p:cNvSpPr txBox="1">
            <a:spLocks noChangeArrowheads="1"/>
          </p:cNvSpPr>
          <p:nvPr/>
        </p:nvSpPr>
        <p:spPr bwMode="auto">
          <a:xfrm>
            <a:off x="6096000" y="6019800"/>
            <a:ext cx="25658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Nakahara et al 2002</a:t>
            </a:r>
          </a:p>
        </p:txBody>
      </p:sp>
      <p:sp>
        <p:nvSpPr>
          <p:cNvPr id="986117" name="Text Box 1029"/>
          <p:cNvSpPr txBox="1">
            <a:spLocks noChangeArrowheads="1"/>
          </p:cNvSpPr>
          <p:nvPr/>
        </p:nvSpPr>
        <p:spPr bwMode="auto">
          <a:xfrm>
            <a:off x="7151688" y="1168400"/>
            <a:ext cx="1785937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FF99"/>
                </a:solidFill>
              </a:rPr>
              <a:t>Shift activations</a:t>
            </a:r>
          </a:p>
          <a:p>
            <a:r>
              <a:rPr lang="en-US" sz="2000">
                <a:solidFill>
                  <a:srgbClr val="FFFF99"/>
                </a:solidFill>
              </a:rPr>
              <a:t>In ventrolateral PFC </a:t>
            </a:r>
          </a:p>
          <a:p>
            <a:r>
              <a:rPr lang="en-US" sz="2000">
                <a:solidFill>
                  <a:srgbClr val="FFFF99"/>
                </a:solidFill>
              </a:rPr>
              <a:t>B.A. 44/45</a:t>
            </a:r>
            <a:endParaRPr lang="en-US" sz="2400">
              <a:solidFill>
                <a:srgbClr val="000066"/>
              </a:solidFill>
            </a:endParaRPr>
          </a:p>
        </p:txBody>
      </p:sp>
      <p:sp>
        <p:nvSpPr>
          <p:cNvPr id="986118" name="Freeform 1030"/>
          <p:cNvSpPr>
            <a:spLocks/>
          </p:cNvSpPr>
          <p:nvPr/>
        </p:nvSpPr>
        <p:spPr bwMode="auto">
          <a:xfrm>
            <a:off x="1139825" y="1049338"/>
            <a:ext cx="6053138" cy="933450"/>
          </a:xfrm>
          <a:custGeom>
            <a:avLst/>
            <a:gdLst/>
            <a:ahLst/>
            <a:cxnLst>
              <a:cxn ang="0">
                <a:pos x="3813" y="199"/>
              </a:cxn>
              <a:cxn ang="0">
                <a:pos x="2848" y="206"/>
              </a:cxn>
              <a:cxn ang="0">
                <a:pos x="1630" y="214"/>
              </a:cxn>
              <a:cxn ang="0">
                <a:pos x="1316" y="251"/>
              </a:cxn>
              <a:cxn ang="0">
                <a:pos x="1106" y="281"/>
              </a:cxn>
              <a:cxn ang="0">
                <a:pos x="934" y="318"/>
              </a:cxn>
              <a:cxn ang="0">
                <a:pos x="561" y="423"/>
              </a:cxn>
              <a:cxn ang="0">
                <a:pos x="179" y="528"/>
              </a:cxn>
              <a:cxn ang="0">
                <a:pos x="0" y="588"/>
              </a:cxn>
            </a:cxnLst>
            <a:rect l="0" t="0" r="r" b="b"/>
            <a:pathLst>
              <a:path w="3813" h="588">
                <a:moveTo>
                  <a:pt x="3813" y="199"/>
                </a:moveTo>
                <a:cubicBezTo>
                  <a:pt x="3521" y="0"/>
                  <a:pt x="3165" y="202"/>
                  <a:pt x="2848" y="206"/>
                </a:cubicBezTo>
                <a:cubicBezTo>
                  <a:pt x="2442" y="210"/>
                  <a:pt x="2036" y="211"/>
                  <a:pt x="1630" y="214"/>
                </a:cubicBezTo>
                <a:cubicBezTo>
                  <a:pt x="1525" y="224"/>
                  <a:pt x="1421" y="242"/>
                  <a:pt x="1316" y="251"/>
                </a:cubicBezTo>
                <a:cubicBezTo>
                  <a:pt x="1246" y="264"/>
                  <a:pt x="1176" y="271"/>
                  <a:pt x="1106" y="281"/>
                </a:cubicBezTo>
                <a:cubicBezTo>
                  <a:pt x="1050" y="299"/>
                  <a:pt x="989" y="299"/>
                  <a:pt x="934" y="318"/>
                </a:cubicBezTo>
                <a:cubicBezTo>
                  <a:pt x="812" y="359"/>
                  <a:pt x="685" y="389"/>
                  <a:pt x="561" y="423"/>
                </a:cubicBezTo>
                <a:cubicBezTo>
                  <a:pt x="435" y="456"/>
                  <a:pt x="307" y="508"/>
                  <a:pt x="179" y="528"/>
                </a:cubicBezTo>
                <a:cubicBezTo>
                  <a:pt x="122" y="556"/>
                  <a:pt x="55" y="558"/>
                  <a:pt x="0" y="588"/>
                </a:cubicBezTo>
              </a:path>
            </a:pathLst>
          </a:custGeom>
          <a:noFill/>
          <a:ln w="19050" cmpd="sng">
            <a:solidFill>
              <a:schemeClr val="hlink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6119" name="Freeform 1031"/>
          <p:cNvSpPr>
            <a:spLocks/>
          </p:cNvSpPr>
          <p:nvPr/>
        </p:nvSpPr>
        <p:spPr bwMode="auto">
          <a:xfrm>
            <a:off x="4973638" y="1412875"/>
            <a:ext cx="2208212" cy="676275"/>
          </a:xfrm>
          <a:custGeom>
            <a:avLst/>
            <a:gdLst/>
            <a:ahLst/>
            <a:cxnLst>
              <a:cxn ang="0">
                <a:pos x="1391" y="0"/>
              </a:cxn>
              <a:cxn ang="0">
                <a:pos x="785" y="239"/>
              </a:cxn>
              <a:cxn ang="0">
                <a:pos x="568" y="291"/>
              </a:cxn>
              <a:cxn ang="0">
                <a:pos x="374" y="321"/>
              </a:cxn>
              <a:cxn ang="0">
                <a:pos x="209" y="344"/>
              </a:cxn>
              <a:cxn ang="0">
                <a:pos x="82" y="374"/>
              </a:cxn>
              <a:cxn ang="0">
                <a:pos x="0" y="426"/>
              </a:cxn>
            </a:cxnLst>
            <a:rect l="0" t="0" r="r" b="b"/>
            <a:pathLst>
              <a:path w="1391" h="426">
                <a:moveTo>
                  <a:pt x="1391" y="0"/>
                </a:moveTo>
                <a:cubicBezTo>
                  <a:pt x="1200" y="114"/>
                  <a:pt x="999" y="181"/>
                  <a:pt x="785" y="239"/>
                </a:cubicBezTo>
                <a:cubicBezTo>
                  <a:pt x="711" y="258"/>
                  <a:pt x="644" y="282"/>
                  <a:pt x="568" y="291"/>
                </a:cubicBezTo>
                <a:cubicBezTo>
                  <a:pt x="509" y="320"/>
                  <a:pt x="438" y="316"/>
                  <a:pt x="374" y="321"/>
                </a:cubicBezTo>
                <a:cubicBezTo>
                  <a:pt x="318" y="330"/>
                  <a:pt x="264" y="338"/>
                  <a:pt x="209" y="344"/>
                </a:cubicBezTo>
                <a:cubicBezTo>
                  <a:pt x="166" y="361"/>
                  <a:pt x="127" y="366"/>
                  <a:pt x="82" y="374"/>
                </a:cubicBezTo>
                <a:cubicBezTo>
                  <a:pt x="52" y="383"/>
                  <a:pt x="22" y="403"/>
                  <a:pt x="0" y="426"/>
                </a:cubicBezTo>
              </a:path>
            </a:pathLst>
          </a:custGeom>
          <a:noFill/>
          <a:ln w="19050" cmpd="sng">
            <a:solidFill>
              <a:schemeClr val="hlink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6120" name="Text Box 1032"/>
          <p:cNvSpPr txBox="1">
            <a:spLocks noChangeArrowheads="1"/>
          </p:cNvSpPr>
          <p:nvPr/>
        </p:nvSpPr>
        <p:spPr bwMode="auto">
          <a:xfrm>
            <a:off x="7207250" y="4122738"/>
            <a:ext cx="19161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Inferior frontal</a:t>
            </a:r>
          </a:p>
          <a:p>
            <a:r>
              <a:rPr lang="en-US" sz="2000"/>
              <a:t> sulcus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986121" name="Freeform 1033"/>
          <p:cNvSpPr>
            <a:spLocks/>
          </p:cNvSpPr>
          <p:nvPr/>
        </p:nvSpPr>
        <p:spPr bwMode="auto">
          <a:xfrm>
            <a:off x="5483225" y="4213225"/>
            <a:ext cx="1792288" cy="203200"/>
          </a:xfrm>
          <a:custGeom>
            <a:avLst/>
            <a:gdLst/>
            <a:ahLst/>
            <a:cxnLst>
              <a:cxn ang="0">
                <a:pos x="1129" y="128"/>
              </a:cxn>
              <a:cxn ang="0">
                <a:pos x="815" y="30"/>
              </a:cxn>
              <a:cxn ang="0">
                <a:pos x="591" y="0"/>
              </a:cxn>
              <a:cxn ang="0">
                <a:pos x="38" y="45"/>
              </a:cxn>
              <a:cxn ang="0">
                <a:pos x="0" y="38"/>
              </a:cxn>
            </a:cxnLst>
            <a:rect l="0" t="0" r="r" b="b"/>
            <a:pathLst>
              <a:path w="1129" h="128">
                <a:moveTo>
                  <a:pt x="1129" y="128"/>
                </a:moveTo>
                <a:cubicBezTo>
                  <a:pt x="1028" y="91"/>
                  <a:pt x="920" y="51"/>
                  <a:pt x="815" y="30"/>
                </a:cubicBezTo>
                <a:cubicBezTo>
                  <a:pt x="740" y="15"/>
                  <a:pt x="665" y="16"/>
                  <a:pt x="591" y="0"/>
                </a:cubicBezTo>
                <a:cubicBezTo>
                  <a:pt x="386" y="5"/>
                  <a:pt x="228" y="15"/>
                  <a:pt x="38" y="45"/>
                </a:cubicBezTo>
                <a:cubicBezTo>
                  <a:pt x="25" y="42"/>
                  <a:pt x="0" y="38"/>
                  <a:pt x="0" y="38"/>
                </a:cubicBezTo>
              </a:path>
            </a:pathLst>
          </a:custGeom>
          <a:noFill/>
          <a:ln w="19050" cmpd="sng">
            <a:solidFill>
              <a:schemeClr val="hlink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1447800" y="1447800"/>
            <a:ext cx="617220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Homology: </a:t>
            </a:r>
            <a:r>
              <a:rPr lang="en-US">
                <a:solidFill>
                  <a:schemeClr val="bg1"/>
                </a:solidFill>
              </a:rPr>
              <a:t>the same phylogenetic </a:t>
            </a:r>
          </a:p>
          <a:p>
            <a:r>
              <a:rPr lang="en-US">
                <a:solidFill>
                  <a:schemeClr val="bg1"/>
                </a:solidFill>
              </a:rPr>
              <a:t>(or embryological) origin but not </a:t>
            </a:r>
          </a:p>
          <a:p>
            <a:r>
              <a:rPr lang="en-US">
                <a:solidFill>
                  <a:schemeClr val="bg1"/>
                </a:solidFill>
              </a:rPr>
              <a:t>necessarily the same function</a:t>
            </a:r>
          </a:p>
          <a:p>
            <a:endParaRPr lang="en-US"/>
          </a:p>
          <a:p>
            <a:r>
              <a:rPr lang="en-US"/>
              <a:t>Analogy: </a:t>
            </a:r>
            <a:r>
              <a:rPr lang="en-US">
                <a:solidFill>
                  <a:schemeClr val="bg1"/>
                </a:solidFill>
              </a:rPr>
              <a:t>connotes resemblance in </a:t>
            </a:r>
          </a:p>
          <a:p>
            <a:r>
              <a:rPr lang="en-US">
                <a:solidFill>
                  <a:schemeClr val="bg1"/>
                </a:solidFill>
              </a:rPr>
              <a:t>function but not structure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(Richard Owen 1802-94)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lum bright="6000" contrast="12000"/>
          </a:blip>
          <a:srcRect/>
          <a:stretch>
            <a:fillRect/>
          </a:stretch>
        </p:blipFill>
        <p:spPr>
          <a:xfrm>
            <a:off x="431800" y="1039813"/>
            <a:ext cx="4797425" cy="5359400"/>
          </a:xfrm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54013" y="0"/>
            <a:ext cx="863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Extra-dimensional set shifting and reversal learning </a:t>
            </a:r>
          </a:p>
          <a:p>
            <a:pPr algn="ctr"/>
            <a:r>
              <a:rPr lang="en-US" sz="2400"/>
              <a:t>involve different PFC circuitry: Evidence from human fMRI</a:t>
            </a:r>
            <a:endParaRPr lang="en-US" sz="2400">
              <a:solidFill>
                <a:srgbClr val="CCECFF"/>
              </a:solidFill>
            </a:endParaRPr>
          </a:p>
        </p:txBody>
      </p:sp>
      <p:pic>
        <p:nvPicPr>
          <p:cNvPr id="68612" name="Picture 4" descr="17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5691188" y="1033463"/>
            <a:ext cx="2652712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4675" y="3630613"/>
            <a:ext cx="31654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3979863" y="6446838"/>
            <a:ext cx="5195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Hampshire &amp; Owen Cerebral Cortex, 2006</a:t>
            </a:r>
            <a:endParaRPr lang="en-US" sz="2400">
              <a:solidFill>
                <a:srgbClr val="CCECFF"/>
              </a:solidFill>
            </a:endParaRP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1358900" y="1320800"/>
            <a:ext cx="1998663" cy="3968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Reversal =OFC</a:t>
            </a:r>
            <a:endParaRPr lang="en-US" sz="2000">
              <a:solidFill>
                <a:srgbClr val="CCECFF"/>
              </a:solidFill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2389188" y="2449513"/>
            <a:ext cx="1771650" cy="39687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EDS=VL-PFC</a:t>
            </a:r>
            <a:endParaRPr lang="en-US" sz="2400">
              <a:solidFill>
                <a:srgbClr val="CCECFF"/>
              </a:solidFill>
            </a:endParaRPr>
          </a:p>
        </p:txBody>
      </p:sp>
      <p:sp>
        <p:nvSpPr>
          <p:cNvPr id="68617" name="Freeform 9"/>
          <p:cNvSpPr>
            <a:spLocks/>
          </p:cNvSpPr>
          <p:nvPr/>
        </p:nvSpPr>
        <p:spPr bwMode="auto">
          <a:xfrm>
            <a:off x="3670300" y="2870200"/>
            <a:ext cx="312738" cy="277813"/>
          </a:xfrm>
          <a:custGeom>
            <a:avLst/>
            <a:gdLst>
              <a:gd name="T0" fmla="*/ 0 w 197"/>
              <a:gd name="T1" fmla="*/ 0 h 175"/>
              <a:gd name="T2" fmla="*/ 2147483647 w 197"/>
              <a:gd name="T3" fmla="*/ 2147483647 h 175"/>
              <a:gd name="T4" fmla="*/ 2147483647 w 197"/>
              <a:gd name="T5" fmla="*/ 2147483647 h 175"/>
              <a:gd name="T6" fmla="*/ 0 60000 65536"/>
              <a:gd name="T7" fmla="*/ 0 60000 65536"/>
              <a:gd name="T8" fmla="*/ 0 60000 65536"/>
              <a:gd name="T9" fmla="*/ 0 w 197"/>
              <a:gd name="T10" fmla="*/ 0 h 175"/>
              <a:gd name="T11" fmla="*/ 197 w 197"/>
              <a:gd name="T12" fmla="*/ 175 h 1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7" h="175">
                <a:moveTo>
                  <a:pt x="0" y="0"/>
                </a:moveTo>
                <a:cubicBezTo>
                  <a:pt x="20" y="50"/>
                  <a:pt x="35" y="109"/>
                  <a:pt x="99" y="131"/>
                </a:cubicBezTo>
                <a:cubicBezTo>
                  <a:pt x="109" y="134"/>
                  <a:pt x="197" y="147"/>
                  <a:pt x="197" y="175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8" name="Freeform 10"/>
          <p:cNvSpPr>
            <a:spLocks/>
          </p:cNvSpPr>
          <p:nvPr/>
        </p:nvSpPr>
        <p:spPr bwMode="auto">
          <a:xfrm>
            <a:off x="3635375" y="2992438"/>
            <a:ext cx="69850" cy="365125"/>
          </a:xfrm>
          <a:custGeom>
            <a:avLst/>
            <a:gdLst>
              <a:gd name="T0" fmla="*/ 2147483647 w 44"/>
              <a:gd name="T1" fmla="*/ 0 h 230"/>
              <a:gd name="T2" fmla="*/ 2147483647 w 44"/>
              <a:gd name="T3" fmla="*/ 2147483647 h 230"/>
              <a:gd name="T4" fmla="*/ 0 w 44"/>
              <a:gd name="T5" fmla="*/ 2147483647 h 230"/>
              <a:gd name="T6" fmla="*/ 0 60000 65536"/>
              <a:gd name="T7" fmla="*/ 0 60000 65536"/>
              <a:gd name="T8" fmla="*/ 0 60000 65536"/>
              <a:gd name="T9" fmla="*/ 0 w 44"/>
              <a:gd name="T10" fmla="*/ 0 h 230"/>
              <a:gd name="T11" fmla="*/ 44 w 44"/>
              <a:gd name="T12" fmla="*/ 230 h 2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" h="230">
                <a:moveTo>
                  <a:pt x="44" y="0"/>
                </a:moveTo>
                <a:cubicBezTo>
                  <a:pt x="40" y="40"/>
                  <a:pt x="40" y="80"/>
                  <a:pt x="33" y="120"/>
                </a:cubicBezTo>
                <a:cubicBezTo>
                  <a:pt x="26" y="156"/>
                  <a:pt x="0" y="192"/>
                  <a:pt x="0" y="23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9" name="Freeform 11"/>
          <p:cNvSpPr>
            <a:spLocks/>
          </p:cNvSpPr>
          <p:nvPr/>
        </p:nvSpPr>
        <p:spPr bwMode="auto">
          <a:xfrm>
            <a:off x="1862138" y="1739900"/>
            <a:ext cx="120650" cy="260350"/>
          </a:xfrm>
          <a:custGeom>
            <a:avLst/>
            <a:gdLst>
              <a:gd name="T0" fmla="*/ 2147483647 w 76"/>
              <a:gd name="T1" fmla="*/ 0 h 164"/>
              <a:gd name="T2" fmla="*/ 2147483647 w 76"/>
              <a:gd name="T3" fmla="*/ 2147483647 h 164"/>
              <a:gd name="T4" fmla="*/ 2147483647 w 76"/>
              <a:gd name="T5" fmla="*/ 2147483647 h 164"/>
              <a:gd name="T6" fmla="*/ 0 w 76"/>
              <a:gd name="T7" fmla="*/ 2147483647 h 164"/>
              <a:gd name="T8" fmla="*/ 0 60000 65536"/>
              <a:gd name="T9" fmla="*/ 0 60000 65536"/>
              <a:gd name="T10" fmla="*/ 0 60000 65536"/>
              <a:gd name="T11" fmla="*/ 0 60000 65536"/>
              <a:gd name="T12" fmla="*/ 0 w 76"/>
              <a:gd name="T13" fmla="*/ 0 h 164"/>
              <a:gd name="T14" fmla="*/ 76 w 76"/>
              <a:gd name="T15" fmla="*/ 164 h 1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" h="164">
                <a:moveTo>
                  <a:pt x="76" y="0"/>
                </a:moveTo>
                <a:cubicBezTo>
                  <a:pt x="64" y="34"/>
                  <a:pt x="47" y="65"/>
                  <a:pt x="32" y="98"/>
                </a:cubicBezTo>
                <a:cubicBezTo>
                  <a:pt x="26" y="109"/>
                  <a:pt x="16" y="119"/>
                  <a:pt x="11" y="131"/>
                </a:cubicBezTo>
                <a:cubicBezTo>
                  <a:pt x="5" y="141"/>
                  <a:pt x="0" y="164"/>
                  <a:pt x="0" y="164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20" name="Freeform 12"/>
          <p:cNvSpPr>
            <a:spLocks/>
          </p:cNvSpPr>
          <p:nvPr/>
        </p:nvSpPr>
        <p:spPr bwMode="auto">
          <a:xfrm>
            <a:off x="2017713" y="1698625"/>
            <a:ext cx="192087" cy="231775"/>
          </a:xfrm>
          <a:custGeom>
            <a:avLst/>
            <a:gdLst>
              <a:gd name="T0" fmla="*/ 2147483647 w 121"/>
              <a:gd name="T1" fmla="*/ 2147483647 h 146"/>
              <a:gd name="T2" fmla="*/ 2147483647 w 121"/>
              <a:gd name="T3" fmla="*/ 2147483647 h 146"/>
              <a:gd name="T4" fmla="*/ 2147483647 w 121"/>
              <a:gd name="T5" fmla="*/ 2147483647 h 146"/>
              <a:gd name="T6" fmla="*/ 2147483647 w 121"/>
              <a:gd name="T7" fmla="*/ 2147483647 h 146"/>
              <a:gd name="T8" fmla="*/ 0 60000 65536"/>
              <a:gd name="T9" fmla="*/ 0 60000 65536"/>
              <a:gd name="T10" fmla="*/ 0 60000 65536"/>
              <a:gd name="T11" fmla="*/ 0 60000 65536"/>
              <a:gd name="T12" fmla="*/ 0 w 121"/>
              <a:gd name="T13" fmla="*/ 0 h 146"/>
              <a:gd name="T14" fmla="*/ 121 w 121"/>
              <a:gd name="T15" fmla="*/ 146 h 1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1" h="146">
                <a:moveTo>
                  <a:pt x="11" y="15"/>
                </a:moveTo>
                <a:cubicBezTo>
                  <a:pt x="35" y="89"/>
                  <a:pt x="0" y="0"/>
                  <a:pt x="66" y="91"/>
                </a:cubicBezTo>
                <a:cubicBezTo>
                  <a:pt x="72" y="100"/>
                  <a:pt x="68" y="115"/>
                  <a:pt x="77" y="124"/>
                </a:cubicBezTo>
                <a:cubicBezTo>
                  <a:pt x="88" y="135"/>
                  <a:pt x="109" y="134"/>
                  <a:pt x="121" y="146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685800"/>
            <a:ext cx="85725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Box 3"/>
          <p:cNvSpPr txBox="1">
            <a:spLocks noChangeArrowheads="1"/>
          </p:cNvSpPr>
          <p:nvPr/>
        </p:nvSpPr>
        <p:spPr bwMode="auto">
          <a:xfrm>
            <a:off x="381000" y="0"/>
            <a:ext cx="82057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CANTAB: Attentional set-shifting (and reversal)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 descr="C:\WINNT\Profiles\Administrator\Desktop\TR 20502\1.tif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47700" y="398463"/>
            <a:ext cx="4188178" cy="6019800"/>
          </a:xfrm>
          <a:ln/>
        </p:spPr>
      </p:pic>
      <p:sp>
        <p:nvSpPr>
          <p:cNvPr id="331779" name="Text Box 3"/>
          <p:cNvSpPr txBox="1">
            <a:spLocks noChangeArrowheads="1"/>
          </p:cNvSpPr>
          <p:nvPr/>
        </p:nvSpPr>
        <p:spPr bwMode="auto">
          <a:xfrm>
            <a:off x="5252765" y="6172200"/>
            <a:ext cx="38912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Pantelis</a:t>
            </a:r>
            <a:r>
              <a:rPr lang="en-US" sz="2000" dirty="0">
                <a:solidFill>
                  <a:schemeClr val="bg1"/>
                </a:solidFill>
              </a:rPr>
              <a:t> et al,  </a:t>
            </a:r>
            <a:r>
              <a:rPr lang="en-US" sz="2000" dirty="0" err="1">
                <a:solidFill>
                  <a:schemeClr val="bg1"/>
                </a:solidFill>
              </a:rPr>
              <a:t>Schiz</a:t>
            </a:r>
            <a:r>
              <a:rPr lang="en-US" sz="2000" dirty="0">
                <a:solidFill>
                  <a:schemeClr val="bg1"/>
                </a:solidFill>
              </a:rPr>
              <a:t>. Res 1999</a:t>
            </a:r>
          </a:p>
        </p:txBody>
      </p:sp>
      <p:sp>
        <p:nvSpPr>
          <p:cNvPr id="331780" name="Text Box 4"/>
          <p:cNvSpPr txBox="1">
            <a:spLocks noChangeArrowheads="1"/>
          </p:cNvSpPr>
          <p:nvPr/>
        </p:nvSpPr>
        <p:spPr bwMode="auto">
          <a:xfrm>
            <a:off x="5040489" y="787401"/>
            <a:ext cx="350237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/>
              <a:t>Chronic Schizophrenics</a:t>
            </a:r>
          </a:p>
          <a:p>
            <a:pPr algn="l"/>
            <a:r>
              <a:rPr lang="en-US" sz="2400" dirty="0"/>
              <a:t>perform at least as badly</a:t>
            </a:r>
          </a:p>
          <a:p>
            <a:pPr algn="l"/>
            <a:r>
              <a:rPr lang="en-US" sz="2400" dirty="0"/>
              <a:t>as frontal (and much worse than temporal or </a:t>
            </a:r>
            <a:r>
              <a:rPr lang="en-US" sz="2400" dirty="0" err="1"/>
              <a:t>hippocampal</a:t>
            </a:r>
            <a:r>
              <a:rPr lang="en-US" sz="2400" dirty="0"/>
              <a:t>) patients on the</a:t>
            </a:r>
            <a:r>
              <a:rPr lang="en-US" sz="2400" dirty="0" smtClean="0"/>
              <a:t> </a:t>
            </a:r>
            <a:r>
              <a:rPr lang="en-US" sz="2400" dirty="0" err="1" smtClean="0"/>
              <a:t>attentional</a:t>
            </a:r>
            <a:r>
              <a:rPr lang="en-US" sz="2400" dirty="0" smtClean="0"/>
              <a:t> </a:t>
            </a:r>
            <a:r>
              <a:rPr lang="en-US" sz="2400" dirty="0"/>
              <a:t>set-forming and shifting tasks</a:t>
            </a:r>
          </a:p>
        </p:txBody>
      </p:sp>
      <p:sp>
        <p:nvSpPr>
          <p:cNvPr id="331783" name="Freeform 7"/>
          <p:cNvSpPr>
            <a:spLocks/>
          </p:cNvSpPr>
          <p:nvPr/>
        </p:nvSpPr>
        <p:spPr bwMode="auto">
          <a:xfrm>
            <a:off x="4169834" y="1898651"/>
            <a:ext cx="1336322" cy="1096963"/>
          </a:xfrm>
          <a:custGeom>
            <a:avLst/>
            <a:gdLst/>
            <a:ahLst/>
            <a:cxnLst>
              <a:cxn ang="0">
                <a:pos x="947" y="0"/>
              </a:cxn>
              <a:cxn ang="0">
                <a:pos x="714" y="39"/>
              </a:cxn>
              <a:cxn ang="0">
                <a:pos x="652" y="62"/>
              </a:cxn>
              <a:cxn ang="0">
                <a:pos x="590" y="93"/>
              </a:cxn>
              <a:cxn ang="0">
                <a:pos x="551" y="124"/>
              </a:cxn>
              <a:cxn ang="0">
                <a:pos x="481" y="194"/>
              </a:cxn>
              <a:cxn ang="0">
                <a:pos x="342" y="334"/>
              </a:cxn>
              <a:cxn ang="0">
                <a:pos x="287" y="404"/>
              </a:cxn>
              <a:cxn ang="0">
                <a:pos x="163" y="520"/>
              </a:cxn>
              <a:cxn ang="0">
                <a:pos x="0" y="691"/>
              </a:cxn>
            </a:cxnLst>
            <a:rect l="0" t="0" r="r" b="b"/>
            <a:pathLst>
              <a:path w="947" h="691">
                <a:moveTo>
                  <a:pt x="947" y="0"/>
                </a:moveTo>
                <a:cubicBezTo>
                  <a:pt x="873" y="25"/>
                  <a:pt x="790" y="25"/>
                  <a:pt x="714" y="39"/>
                </a:cubicBezTo>
                <a:cubicBezTo>
                  <a:pt x="693" y="47"/>
                  <a:pt x="672" y="52"/>
                  <a:pt x="652" y="62"/>
                </a:cubicBezTo>
                <a:cubicBezTo>
                  <a:pt x="630" y="71"/>
                  <a:pt x="590" y="93"/>
                  <a:pt x="590" y="93"/>
                </a:cubicBezTo>
                <a:cubicBezTo>
                  <a:pt x="555" y="147"/>
                  <a:pt x="596" y="93"/>
                  <a:pt x="551" y="124"/>
                </a:cubicBezTo>
                <a:cubicBezTo>
                  <a:pt x="522" y="143"/>
                  <a:pt x="511" y="175"/>
                  <a:pt x="481" y="194"/>
                </a:cubicBezTo>
                <a:cubicBezTo>
                  <a:pt x="439" y="245"/>
                  <a:pt x="388" y="287"/>
                  <a:pt x="342" y="334"/>
                </a:cubicBezTo>
                <a:cubicBezTo>
                  <a:pt x="291" y="384"/>
                  <a:pt x="328" y="358"/>
                  <a:pt x="287" y="404"/>
                </a:cubicBezTo>
                <a:cubicBezTo>
                  <a:pt x="248" y="446"/>
                  <a:pt x="202" y="480"/>
                  <a:pt x="163" y="520"/>
                </a:cubicBezTo>
                <a:cubicBezTo>
                  <a:pt x="107" y="575"/>
                  <a:pt x="55" y="635"/>
                  <a:pt x="0" y="691"/>
                </a:cubicBezTo>
              </a:path>
            </a:pathLst>
          </a:custGeom>
          <a:noFill/>
          <a:ln w="9525">
            <a:solidFill>
              <a:schemeClr val="hlink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1784" name="Text Box 8"/>
          <p:cNvSpPr txBox="1">
            <a:spLocks noChangeArrowheads="1"/>
          </p:cNvSpPr>
          <p:nvPr/>
        </p:nvSpPr>
        <p:spPr bwMode="auto">
          <a:xfrm>
            <a:off x="1270000" y="3070226"/>
            <a:ext cx="248016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>
                <a:solidFill>
                  <a:schemeClr val="hlink"/>
                </a:solidFill>
              </a:rPr>
              <a:t>Nb unusual difficulty </a:t>
            </a:r>
          </a:p>
          <a:p>
            <a:pPr algn="l"/>
            <a:r>
              <a:rPr lang="en-US" sz="1800">
                <a:solidFill>
                  <a:schemeClr val="hlink"/>
                </a:solidFill>
              </a:rPr>
              <a:t>Of schizophrenics</a:t>
            </a:r>
          </a:p>
          <a:p>
            <a:pPr algn="l"/>
            <a:r>
              <a:rPr lang="en-US" sz="1800">
                <a:solidFill>
                  <a:schemeClr val="hlink"/>
                </a:solidFill>
              </a:rPr>
              <a:t>with the ID </a:t>
            </a:r>
          </a:p>
          <a:p>
            <a:pPr algn="l"/>
            <a:r>
              <a:rPr lang="en-US" sz="1800">
                <a:solidFill>
                  <a:schemeClr val="hlink"/>
                </a:solidFill>
              </a:rPr>
              <a:t>(as well as ED) </a:t>
            </a:r>
          </a:p>
          <a:p>
            <a:pPr algn="l"/>
            <a:r>
              <a:rPr lang="en-US" sz="1800">
                <a:solidFill>
                  <a:schemeClr val="hlink"/>
                </a:solidFill>
              </a:rPr>
              <a:t>shift stage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31785" name="Freeform 9"/>
          <p:cNvSpPr>
            <a:spLocks/>
          </p:cNvSpPr>
          <p:nvPr/>
        </p:nvSpPr>
        <p:spPr bwMode="auto">
          <a:xfrm>
            <a:off x="2448278" y="2676526"/>
            <a:ext cx="778933" cy="466725"/>
          </a:xfrm>
          <a:custGeom>
            <a:avLst/>
            <a:gdLst/>
            <a:ahLst/>
            <a:cxnLst>
              <a:cxn ang="0">
                <a:pos x="0" y="294"/>
              </a:cxn>
              <a:cxn ang="0">
                <a:pos x="163" y="162"/>
              </a:cxn>
              <a:cxn ang="0">
                <a:pos x="257" y="46"/>
              </a:cxn>
              <a:cxn ang="0">
                <a:pos x="552" y="7"/>
              </a:cxn>
            </a:cxnLst>
            <a:rect l="0" t="0" r="r" b="b"/>
            <a:pathLst>
              <a:path w="552" h="294">
                <a:moveTo>
                  <a:pt x="0" y="294"/>
                </a:moveTo>
                <a:cubicBezTo>
                  <a:pt x="48" y="270"/>
                  <a:pt x="137" y="211"/>
                  <a:pt x="163" y="162"/>
                </a:cubicBezTo>
                <a:cubicBezTo>
                  <a:pt x="186" y="117"/>
                  <a:pt x="211" y="71"/>
                  <a:pt x="257" y="46"/>
                </a:cubicBezTo>
                <a:cubicBezTo>
                  <a:pt x="338" y="0"/>
                  <a:pt x="464" y="7"/>
                  <a:pt x="552" y="7"/>
                </a:cubicBezTo>
              </a:path>
            </a:pathLst>
          </a:custGeom>
          <a:noFill/>
          <a:ln w="9525">
            <a:solidFill>
              <a:schemeClr val="hlink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1786" name="Text Box 10"/>
          <p:cNvSpPr txBox="1">
            <a:spLocks noChangeArrowheads="1"/>
          </p:cNvSpPr>
          <p:nvPr/>
        </p:nvSpPr>
        <p:spPr bwMode="auto">
          <a:xfrm rot="-5400000">
            <a:off x="-2976890" y="2519690"/>
            <a:ext cx="6477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Percentage  passing each stage</a:t>
            </a:r>
            <a:endParaRPr lang="en-US" dirty="0"/>
          </a:p>
        </p:txBody>
      </p:sp>
    </p:spTree>
  </p:cSld>
  <p:clrMapOvr>
    <a:masterClrMapping/>
  </p:clrMapOvr>
  <p:transition advTm="31152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137525" cy="1268413"/>
          </a:xfrm>
        </p:spPr>
        <p:txBody>
          <a:bodyPr lIns="123444" tIns="0" rIns="148133" bIns="0"/>
          <a:lstStyle/>
          <a:p>
            <a:pPr eaLnBrk="1" hangingPunct="1"/>
            <a:r>
              <a:rPr lang="en-US" sz="3700" b="1">
                <a:solidFill>
                  <a:srgbClr val="FFFF00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Attentional set-formation and shifting in schizophrenia</a:t>
            </a:r>
            <a:endParaRPr lang="en-US" sz="370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089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943600" y="1752600"/>
            <a:ext cx="2846388" cy="3875088"/>
          </a:xfrm>
        </p:spPr>
        <p:txBody>
          <a:bodyPr lIns="41148" tIns="0" rIns="41148" bIns="0" anchor="ctr"/>
          <a:lstStyle/>
          <a:p>
            <a:pPr marL="644525" indent="-436563" eaLnBrk="1" hangingPunct="1">
              <a:lnSpc>
                <a:spcPct val="90000"/>
              </a:lnSpc>
              <a:buSzPct val="171000"/>
            </a:pPr>
            <a:r>
              <a:rPr lang="en-US" sz="2400" b="1">
                <a:solidFill>
                  <a:schemeClr val="bg1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ID/ED set-shifting unimpaired in FE Sz but very poor in chronic Sz </a:t>
            </a:r>
            <a:r>
              <a:rPr lang="en-US" sz="1600" b="1">
                <a:solidFill>
                  <a:schemeClr val="bg1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(Pantelis et al, 1999; Hutton et al, 1998; Elliott et al, 1995)</a:t>
            </a:r>
            <a:r>
              <a:rPr lang="en-US" sz="2400">
                <a:solidFill>
                  <a:schemeClr val="bg1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</a:p>
          <a:p>
            <a:pPr marL="644525" indent="-436563" eaLnBrk="1" hangingPunct="1">
              <a:lnSpc>
                <a:spcPct val="90000"/>
              </a:lnSpc>
              <a:buSzPct val="171000"/>
            </a:pPr>
            <a:r>
              <a:rPr lang="en-US" sz="2400">
                <a:solidFill>
                  <a:schemeClr val="bg1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suggesting change over illness in frontal brain regions</a:t>
            </a:r>
            <a:endParaRPr lang="en-US" sz="2400"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80900" name="Picture 1028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219200"/>
            <a:ext cx="5387975" cy="54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1030" descr="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4191000"/>
            <a:ext cx="2111375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 descr="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450" y="1285875"/>
            <a:ext cx="77851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609600" y="533400"/>
            <a:ext cx="929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ED-shifting is not an endophenotype in schizophrenia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6629400" y="6096000"/>
            <a:ext cx="21431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900">
                <a:solidFill>
                  <a:schemeClr val="bg1"/>
                </a:solidFill>
              </a:rPr>
              <a:t>Ceaser et al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7772400" cy="1143000"/>
          </a:xfrm>
        </p:spPr>
        <p:txBody>
          <a:bodyPr/>
          <a:lstStyle/>
          <a:p>
            <a:pPr eaLnBrk="1" hangingPunct="1"/>
            <a:r>
              <a:rPr lang="en-GB" sz="3200" b="1">
                <a:solidFill>
                  <a:srgbClr val="FFFF00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Improvement in IDED following </a:t>
            </a:r>
            <a:br>
              <a:rPr lang="en-GB" sz="3200" b="1">
                <a:solidFill>
                  <a:srgbClr val="FFFF00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GB" sz="3200" b="1">
                <a:solidFill>
                  <a:srgbClr val="FFFF00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modafinil in schizophrenia</a:t>
            </a:r>
            <a:endParaRPr lang="en-GB" sz="4800" b="1">
              <a:solidFill>
                <a:srgbClr val="FFFF00"/>
              </a:solidFill>
              <a:latin typeface="Helvetica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 rot="-5400000">
            <a:off x="-524669" y="2583657"/>
            <a:ext cx="36337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Symbol" pitchFamily="-65" charset="2"/>
              <a:buNone/>
            </a:pPr>
            <a:r>
              <a:rPr lang="en-GB" sz="3600">
                <a:solidFill>
                  <a:schemeClr val="bg1"/>
                </a:solidFill>
              </a:rPr>
              <a:t>Improvement </a:t>
            </a:r>
            <a:r>
              <a:rPr lang="en-GB" sz="3600">
                <a:solidFill>
                  <a:schemeClr val="bg1"/>
                </a:solidFill>
                <a:sym typeface="Symbol" pitchFamily="-65" charset="2"/>
              </a:rPr>
              <a:t></a:t>
            </a:r>
            <a:endParaRPr lang="en-GB" sz="3600">
              <a:solidFill>
                <a:schemeClr val="tx1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180263" y="0"/>
            <a:ext cx="1963737" cy="1828800"/>
            <a:chOff x="4523" y="0"/>
            <a:chExt cx="1237" cy="1152"/>
          </a:xfrm>
        </p:grpSpPr>
        <p:sp>
          <p:nvSpPr>
            <p:cNvPr id="86021" name="DiagonalStripe"/>
            <p:cNvSpPr>
              <a:spLocks noEditPoints="1" noChangeArrowheads="1"/>
            </p:cNvSpPr>
            <p:nvPr/>
          </p:nvSpPr>
          <p:spPr bwMode="auto">
            <a:xfrm flipH="1">
              <a:off x="4608" y="0"/>
              <a:ext cx="1152" cy="1152"/>
            </a:xfrm>
            <a:custGeom>
              <a:avLst/>
              <a:gdLst>
                <a:gd name="G0" fmla="+- 0 0 0"/>
                <a:gd name="G1" fmla="*/ 10914 1 2"/>
                <a:gd name="G2" fmla="+- 10914 0 0"/>
                <a:gd name="G3" fmla="+- G1 10800 0"/>
                <a:gd name="T0" fmla="*/ 5457 w 21600"/>
                <a:gd name="T1" fmla="*/ 5457 h 21600"/>
                <a:gd name="T2" fmla="*/ 0 w 21600"/>
                <a:gd name="T3" fmla="*/ 16257 h 21600"/>
                <a:gd name="T4" fmla="*/ 10800 w 21600"/>
                <a:gd name="T5" fmla="*/ 10800 h 21600"/>
                <a:gd name="T6" fmla="*/ 16257 w 21600"/>
                <a:gd name="T7" fmla="*/ 0 h 21600"/>
                <a:gd name="T8" fmla="*/ 11796480 60000 65536"/>
                <a:gd name="T9" fmla="*/ 11796480 60000 65536"/>
                <a:gd name="T10" fmla="*/ 0 60000 65536"/>
                <a:gd name="T11" fmla="*/ 17694720 60000 65536"/>
                <a:gd name="T12" fmla="*/ 0 w 21600"/>
                <a:gd name="T13" fmla="*/ 0 h 21600"/>
                <a:gd name="T14" fmla="*/ G3 w 21600"/>
                <a:gd name="T15" fmla="*/ G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914" y="0"/>
                  </a:moveTo>
                  <a:lnTo>
                    <a:pt x="0" y="10914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2400" b="0">
                <a:solidFill>
                  <a:schemeClr val="tx1"/>
                </a:solidFill>
                <a:latin typeface="Times New Roman" pitchFamily="-111" charset="0"/>
              </a:endParaRPr>
            </a:p>
          </p:txBody>
        </p:sp>
        <p:sp>
          <p:nvSpPr>
            <p:cNvPr id="72714" name="Text Box 6"/>
            <p:cNvSpPr txBox="1">
              <a:spLocks noChangeArrowheads="1"/>
            </p:cNvSpPr>
            <p:nvPr/>
          </p:nvSpPr>
          <p:spPr bwMode="auto">
            <a:xfrm rot="2666820">
              <a:off x="4523" y="144"/>
              <a:ext cx="119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000" b="0">
                  <a:solidFill>
                    <a:schemeClr val="tx1"/>
                  </a:solidFill>
                  <a:latin typeface="Stencil" pitchFamily="-65" charset="0"/>
                </a:rPr>
                <a:t>	SCHIZ.</a:t>
              </a:r>
              <a:endParaRPr lang="en-US" sz="2000" b="0">
                <a:solidFill>
                  <a:schemeClr val="tx1"/>
                </a:solidFill>
                <a:latin typeface="Stencil" pitchFamily="-65" charset="0"/>
              </a:endParaRPr>
            </a:p>
          </p:txBody>
        </p:sp>
      </p:grpSp>
      <p:sp>
        <p:nvSpPr>
          <p:cNvPr id="72709" name="Text Box 7"/>
          <p:cNvSpPr txBox="1">
            <a:spLocks noChangeArrowheads="1"/>
          </p:cNvSpPr>
          <p:nvPr/>
        </p:nvSpPr>
        <p:spPr bwMode="auto">
          <a:xfrm>
            <a:off x="3886200" y="6202363"/>
            <a:ext cx="22256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Stages </a:t>
            </a:r>
            <a:r>
              <a:rPr lang="en-GB">
                <a:solidFill>
                  <a:schemeClr val="bg1"/>
                </a:solidFill>
                <a:sym typeface="Symbol" pitchFamily="-65" charset="2"/>
              </a:rPr>
              <a:t>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72710" name="Picture 8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"/>
              <a:srcRect/>
              <a:stretch>
                <a:fillRect/>
              </a:stretch>
            </p:blipFill>
          </mc:Fallback>
        </mc:AlternateContent>
        <p:spPr bwMode="auto">
          <a:xfrm>
            <a:off x="7467600" y="1219200"/>
            <a:ext cx="137795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1" name="Picture 9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"/>
              <a:srcRect/>
              <a:stretch>
                <a:fillRect/>
              </a:stretch>
            </p:blipFill>
          </mc:Fallback>
        </mc:AlternateContent>
        <p:spPr bwMode="auto">
          <a:xfrm>
            <a:off x="1797050" y="1747838"/>
            <a:ext cx="5441950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2" name="Text Box 10"/>
          <p:cNvSpPr txBox="1">
            <a:spLocks noChangeArrowheads="1"/>
          </p:cNvSpPr>
          <p:nvPr/>
        </p:nvSpPr>
        <p:spPr bwMode="auto">
          <a:xfrm>
            <a:off x="6384925" y="6165850"/>
            <a:ext cx="2606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Turner et al 2004</a:t>
            </a:r>
            <a:endParaRPr lang="en-US" sz="36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C:\Documents and Settings\Ian\Desktop\Att set-sh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lum contrast="6000"/>
          </a:blip>
          <a:srcRect/>
          <a:stretch>
            <a:fillRect/>
          </a:stretch>
        </p:blipFill>
        <p:spPr>
          <a:xfrm>
            <a:off x="762000" y="914400"/>
            <a:ext cx="7505700" cy="5486400"/>
          </a:xfrm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696913" y="0"/>
            <a:ext cx="81549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Back-translation: Modafinil improves eds performance</a:t>
            </a:r>
          </a:p>
          <a:p>
            <a:pPr algn="ctr"/>
            <a:r>
              <a:rPr lang="en-US" sz="2400"/>
              <a:t> in rats following chronic PCP</a:t>
            </a:r>
            <a:endParaRPr lang="en-US" sz="2400" b="0"/>
          </a:p>
        </p:txBody>
      </p:sp>
      <p:pic>
        <p:nvPicPr>
          <p:cNvPr id="74757" name="Picture 5" descr="Choic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1752600"/>
            <a:ext cx="2211388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362200" y="6457890"/>
            <a:ext cx="6498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Goedthegebeur</a:t>
            </a:r>
            <a:r>
              <a:rPr lang="en-US" sz="2000" dirty="0" smtClean="0">
                <a:solidFill>
                  <a:schemeClr val="bg1"/>
                </a:solidFill>
              </a:rPr>
              <a:t> &amp; Dias Psychopharmacology (2009)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8499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143000"/>
            <a:ext cx="7434263" cy="497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TextBox 4"/>
          <p:cNvSpPr txBox="1">
            <a:spLocks noChangeArrowheads="1"/>
          </p:cNvSpPr>
          <p:nvPr/>
        </p:nvSpPr>
        <p:spPr bwMode="auto">
          <a:xfrm>
            <a:off x="4800600" y="6172200"/>
            <a:ext cx="407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Leeson</a:t>
            </a:r>
            <a:r>
              <a:rPr lang="en-US" sz="2000" dirty="0">
                <a:solidFill>
                  <a:schemeClr val="bg1"/>
                </a:solidFill>
              </a:rPr>
              <a:t> et al 2009 Biol. </a:t>
            </a:r>
            <a:r>
              <a:rPr lang="en-US" sz="2000" dirty="0" err="1">
                <a:solidFill>
                  <a:schemeClr val="bg1"/>
                </a:solidFill>
              </a:rPr>
              <a:t>Psychiat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4998" name="TextBox 5"/>
          <p:cNvSpPr txBox="1">
            <a:spLocks noChangeArrowheads="1"/>
          </p:cNvSpPr>
          <p:nvPr/>
        </p:nvSpPr>
        <p:spPr bwMode="auto">
          <a:xfrm>
            <a:off x="0" y="0"/>
            <a:ext cx="92042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/>
              <a:t>Detailed error analysis in first episode schizophrenia</a:t>
            </a:r>
          </a:p>
          <a:p>
            <a:pPr algn="ctr"/>
            <a:r>
              <a:rPr lang="en-US" dirty="0" smtClean="0"/>
              <a:t>reveals consistent deficits on reversal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5400000">
            <a:off x="4572000" y="990600"/>
            <a:ext cx="1981200" cy="1828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rot="10800000" flipV="1">
            <a:off x="2819400" y="838200"/>
            <a:ext cx="3657600" cy="2057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rot="5400000">
            <a:off x="5334000" y="1600200"/>
            <a:ext cx="19812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rot="16200000" flipH="1">
            <a:off x="6248400" y="1143000"/>
            <a:ext cx="1676400" cy="1066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940300" y="2073275"/>
            <a:ext cx="2674938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 bwMode="auto">
          <a:xfrm>
            <a:off x="885825" y="2006600"/>
            <a:ext cx="269557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1466850" y="3330575"/>
            <a:ext cx="608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CS</a:t>
            </a:r>
            <a:endParaRPr lang="en-US" sz="2400">
              <a:latin typeface="Times" pitchFamily="-65" charset="0"/>
            </a:endParaRP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2109788" y="3351213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400"/>
              <a:t>Rew</a:t>
            </a:r>
            <a:endParaRPr lang="en-US" sz="2400"/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5495925" y="3368675"/>
            <a:ext cx="608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CS</a:t>
            </a:r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6173788" y="3368675"/>
            <a:ext cx="2233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400"/>
              <a:t>Rew omission</a:t>
            </a:r>
            <a:endParaRPr lang="en-US" sz="2400"/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3987800" y="3338513"/>
            <a:ext cx="153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Schultz</a:t>
            </a:r>
            <a:endParaRPr lang="en-US" sz="2400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93193" name="Rectangle 9"/>
          <p:cNvSpPr>
            <a:spLocks noChangeArrowheads="1"/>
          </p:cNvSpPr>
          <p:nvPr/>
        </p:nvSpPr>
        <p:spPr bwMode="auto">
          <a:xfrm>
            <a:off x="1212850" y="1416050"/>
            <a:ext cx="2101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56FFFF"/>
                </a:solidFill>
              </a:rPr>
              <a:t>Reward predicted</a:t>
            </a:r>
          </a:p>
          <a:p>
            <a:r>
              <a:rPr lang="fr-FR" sz="1800">
                <a:solidFill>
                  <a:srgbClr val="56FFFF"/>
                </a:solidFill>
              </a:rPr>
              <a:t>Reward occurs</a:t>
            </a:r>
            <a:endParaRPr lang="en-US" sz="1600">
              <a:solidFill>
                <a:srgbClr val="56FFFF"/>
              </a:solidFill>
            </a:endParaRPr>
          </a:p>
        </p:txBody>
      </p:sp>
      <p:sp>
        <p:nvSpPr>
          <p:cNvPr id="93194" name="Rectangle 10"/>
          <p:cNvSpPr>
            <a:spLocks noChangeArrowheads="1"/>
          </p:cNvSpPr>
          <p:nvPr/>
        </p:nvSpPr>
        <p:spPr bwMode="auto">
          <a:xfrm>
            <a:off x="5073650" y="1381125"/>
            <a:ext cx="211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56FFFF"/>
                </a:solidFill>
              </a:rPr>
              <a:t>Reward predicted</a:t>
            </a:r>
          </a:p>
          <a:p>
            <a:r>
              <a:rPr lang="fr-FR" sz="1800">
                <a:solidFill>
                  <a:srgbClr val="56FFFF"/>
                </a:solidFill>
              </a:rPr>
              <a:t>No reward occurs</a:t>
            </a:r>
            <a:endParaRPr lang="en-US" sz="1600">
              <a:solidFill>
                <a:srgbClr val="000066"/>
              </a:solidFill>
            </a:endParaRPr>
          </a:p>
        </p:txBody>
      </p:sp>
      <p:sp>
        <p:nvSpPr>
          <p:cNvPr id="93195" name="Text Box 11"/>
          <p:cNvSpPr txBox="1">
            <a:spLocks noChangeArrowheads="1"/>
          </p:cNvSpPr>
          <p:nvPr/>
        </p:nvSpPr>
        <p:spPr bwMode="auto">
          <a:xfrm>
            <a:off x="4022725" y="6345238"/>
            <a:ext cx="513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Corlett, Fletcher et al Neuron 2004</a:t>
            </a:r>
            <a:endParaRPr lang="en-US" sz="2400">
              <a:solidFill>
                <a:schemeClr val="bg1"/>
              </a:solidFill>
              <a:latin typeface="Times" pitchFamily="-65" charset="0"/>
            </a:endParaRPr>
          </a:p>
        </p:txBody>
      </p:sp>
      <p:sp>
        <p:nvSpPr>
          <p:cNvPr id="93196" name="Rectangle 12"/>
          <p:cNvSpPr>
            <a:spLocks noChangeArrowheads="1"/>
          </p:cNvSpPr>
          <p:nvPr/>
        </p:nvSpPr>
        <p:spPr bwMode="auto">
          <a:xfrm>
            <a:off x="3014663" y="2760663"/>
            <a:ext cx="2784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>
                <a:solidFill>
                  <a:schemeClr val="bg1"/>
                </a:solidFill>
                <a:latin typeface="Symbol" pitchFamily="-65" charset="2"/>
              </a:rPr>
              <a:t>D  </a:t>
            </a:r>
            <a:r>
              <a:rPr lang="fr-FR" sz="2400">
                <a:solidFill>
                  <a:schemeClr val="bg1"/>
                </a:solidFill>
                <a:latin typeface="Arial" pitchFamily="-65" charset="0"/>
              </a:rPr>
              <a:t>V</a:t>
            </a:r>
            <a:r>
              <a:rPr lang="fr-FR" sz="2400">
                <a:solidFill>
                  <a:schemeClr val="bg1"/>
                </a:solidFill>
                <a:latin typeface="Symbol" pitchFamily="-65" charset="2"/>
              </a:rPr>
              <a:t> =  a b  (l - </a:t>
            </a:r>
            <a:r>
              <a:rPr lang="fr-FR" sz="2400">
                <a:solidFill>
                  <a:schemeClr val="bg1"/>
                </a:solidFill>
                <a:latin typeface="Symbol" pitchFamily="-65" charset="2"/>
                <a:sym typeface="Symbol" pitchFamily="-65" charset="2"/>
              </a:rPr>
              <a:t></a:t>
            </a:r>
            <a:r>
              <a:rPr lang="fr-FR" sz="2400">
                <a:solidFill>
                  <a:schemeClr val="bg1"/>
                </a:solidFill>
                <a:latin typeface="Arial" pitchFamily="-65" charset="0"/>
              </a:rPr>
              <a:t>V</a:t>
            </a:r>
            <a:r>
              <a:rPr lang="fr-FR" sz="2400">
                <a:solidFill>
                  <a:schemeClr val="bg1"/>
                </a:solidFill>
                <a:latin typeface="Symbol" pitchFamily="-65" charset="2"/>
              </a:rPr>
              <a:t>)</a:t>
            </a:r>
            <a:endParaRPr lang="fr-FR" sz="2000" b="0">
              <a:solidFill>
                <a:schemeClr val="bg1"/>
              </a:solidFill>
              <a:latin typeface="Symbol" pitchFamily="-65" charset="2"/>
            </a:endParaRPr>
          </a:p>
        </p:txBody>
      </p:sp>
      <p:pic>
        <p:nvPicPr>
          <p:cNvPr id="93197" name="Picture 13" descr="spmfig_21Sep2004_3"/>
          <p:cNvPicPr>
            <a:picLocks noChangeAspect="1" noChangeArrowheads="1"/>
          </p:cNvPicPr>
          <p:nvPr/>
        </p:nvPicPr>
        <p:blipFill>
          <a:blip r:embed="rId5"/>
          <a:srcRect l="17375" t="73509" r="47144" b="4181"/>
          <a:stretch>
            <a:fillRect/>
          </a:stretch>
        </p:blipFill>
        <p:spPr bwMode="auto">
          <a:xfrm>
            <a:off x="695325" y="3879850"/>
            <a:ext cx="3119438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8" name="Text Box 14"/>
          <p:cNvSpPr txBox="1">
            <a:spLocks noChangeArrowheads="1"/>
          </p:cNvSpPr>
          <p:nvPr/>
        </p:nvSpPr>
        <p:spPr bwMode="auto">
          <a:xfrm>
            <a:off x="293688" y="200025"/>
            <a:ext cx="92392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FFF240"/>
                </a:solidFill>
              </a:rPr>
              <a:t>Imaging dopamine reward neurons in rhesus and </a:t>
            </a:r>
          </a:p>
          <a:p>
            <a:pPr algn="ctr"/>
            <a:r>
              <a:rPr lang="en-US" sz="2400">
                <a:solidFill>
                  <a:srgbClr val="FFF240"/>
                </a:solidFill>
              </a:rPr>
              <a:t>human brain: relevance to aberrant learning </a:t>
            </a:r>
          </a:p>
          <a:p>
            <a:pPr algn="ctr"/>
            <a:r>
              <a:rPr lang="en-US" sz="2400">
                <a:solidFill>
                  <a:srgbClr val="FFF240"/>
                </a:solidFill>
              </a:rPr>
              <a:t>in schizophrenia</a:t>
            </a:r>
            <a:endParaRPr lang="en-US" sz="2400">
              <a:solidFill>
                <a:srgbClr val="101469"/>
              </a:solidFill>
              <a:latin typeface="Times" pitchFamily="-65" charset="0"/>
            </a:endParaRPr>
          </a:p>
        </p:txBody>
      </p: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3786188" y="4616450"/>
            <a:ext cx="2195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n.</a:t>
            </a:r>
            <a:r>
              <a:rPr lang="en-US" sz="1800">
                <a:solidFill>
                  <a:schemeClr val="bg1"/>
                </a:solidFill>
              </a:rPr>
              <a:t> </a:t>
            </a:r>
            <a:r>
              <a:rPr lang="en-US" sz="2400">
                <a:solidFill>
                  <a:schemeClr val="bg1"/>
                </a:solidFill>
              </a:rPr>
              <a:t>accumbens</a:t>
            </a:r>
            <a:endParaRPr lang="en-US" sz="2400">
              <a:solidFill>
                <a:srgbClr val="101469"/>
              </a:solidFill>
              <a:latin typeface="Times" pitchFamily="-65" charset="0"/>
            </a:endParaRPr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3870325" y="5243513"/>
            <a:ext cx="1268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s. nigra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93201" name="Freeform 17"/>
          <p:cNvSpPr>
            <a:spLocks/>
          </p:cNvSpPr>
          <p:nvPr/>
        </p:nvSpPr>
        <p:spPr bwMode="auto">
          <a:xfrm>
            <a:off x="2676525" y="4843463"/>
            <a:ext cx="1100138" cy="168275"/>
          </a:xfrm>
          <a:custGeom>
            <a:avLst/>
            <a:gdLst>
              <a:gd name="T0" fmla="*/ 2147483647 w 693"/>
              <a:gd name="T1" fmla="*/ 0 h 106"/>
              <a:gd name="T2" fmla="*/ 2147483647 w 693"/>
              <a:gd name="T3" fmla="*/ 2147483647 h 106"/>
              <a:gd name="T4" fmla="*/ 0 w 693"/>
              <a:gd name="T5" fmla="*/ 2147483647 h 106"/>
              <a:gd name="T6" fmla="*/ 0 60000 65536"/>
              <a:gd name="T7" fmla="*/ 0 60000 65536"/>
              <a:gd name="T8" fmla="*/ 0 60000 65536"/>
              <a:gd name="T9" fmla="*/ 0 w 693"/>
              <a:gd name="T10" fmla="*/ 0 h 106"/>
              <a:gd name="T11" fmla="*/ 693 w 693"/>
              <a:gd name="T12" fmla="*/ 106 h 1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3" h="106">
                <a:moveTo>
                  <a:pt x="693" y="0"/>
                </a:moveTo>
                <a:cubicBezTo>
                  <a:pt x="629" y="31"/>
                  <a:pt x="559" y="37"/>
                  <a:pt x="491" y="53"/>
                </a:cubicBezTo>
                <a:cubicBezTo>
                  <a:pt x="328" y="90"/>
                  <a:pt x="168" y="106"/>
                  <a:pt x="0" y="106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202" name="Freeform 18"/>
          <p:cNvSpPr>
            <a:spLocks/>
          </p:cNvSpPr>
          <p:nvPr/>
        </p:nvSpPr>
        <p:spPr bwMode="auto">
          <a:xfrm>
            <a:off x="2370138" y="5384800"/>
            <a:ext cx="1541462" cy="147638"/>
          </a:xfrm>
          <a:custGeom>
            <a:avLst/>
            <a:gdLst>
              <a:gd name="T0" fmla="*/ 2147483647 w 971"/>
              <a:gd name="T1" fmla="*/ 2147483647 h 93"/>
              <a:gd name="T2" fmla="*/ 2147483647 w 971"/>
              <a:gd name="T3" fmla="*/ 0 h 93"/>
              <a:gd name="T4" fmla="*/ 0 w 971"/>
              <a:gd name="T5" fmla="*/ 2147483647 h 93"/>
              <a:gd name="T6" fmla="*/ 0 60000 65536"/>
              <a:gd name="T7" fmla="*/ 0 60000 65536"/>
              <a:gd name="T8" fmla="*/ 0 60000 65536"/>
              <a:gd name="T9" fmla="*/ 0 w 971"/>
              <a:gd name="T10" fmla="*/ 0 h 93"/>
              <a:gd name="T11" fmla="*/ 971 w 971"/>
              <a:gd name="T12" fmla="*/ 93 h 9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71" h="93">
                <a:moveTo>
                  <a:pt x="971" y="53"/>
                </a:moveTo>
                <a:cubicBezTo>
                  <a:pt x="692" y="81"/>
                  <a:pt x="369" y="93"/>
                  <a:pt x="96" y="0"/>
                </a:cubicBezTo>
                <a:cubicBezTo>
                  <a:pt x="55" y="8"/>
                  <a:pt x="19" y="4"/>
                  <a:pt x="0" y="43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3203" name="Picture 19" descr="Brain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3810000"/>
            <a:ext cx="2824163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8026400" y="3886200"/>
            <a:ext cx="1116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DL-PFC</a:t>
            </a:r>
          </a:p>
        </p:txBody>
      </p:sp>
      <p:sp>
        <p:nvSpPr>
          <p:cNvPr id="93205" name="Freeform 21"/>
          <p:cNvSpPr>
            <a:spLocks/>
          </p:cNvSpPr>
          <p:nvPr/>
        </p:nvSpPr>
        <p:spPr bwMode="auto">
          <a:xfrm>
            <a:off x="8077200" y="4191000"/>
            <a:ext cx="304800" cy="322263"/>
          </a:xfrm>
          <a:custGeom>
            <a:avLst/>
            <a:gdLst>
              <a:gd name="T0" fmla="*/ 2147483647 w 192"/>
              <a:gd name="T1" fmla="*/ 0 h 203"/>
              <a:gd name="T2" fmla="*/ 2147483647 w 192"/>
              <a:gd name="T3" fmla="*/ 2147483647 h 203"/>
              <a:gd name="T4" fmla="*/ 2147483647 w 192"/>
              <a:gd name="T5" fmla="*/ 2147483647 h 203"/>
              <a:gd name="T6" fmla="*/ 2147483647 w 192"/>
              <a:gd name="T7" fmla="*/ 2147483647 h 203"/>
              <a:gd name="T8" fmla="*/ 0 w 192"/>
              <a:gd name="T9" fmla="*/ 2147483647 h 2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203"/>
              <a:gd name="T17" fmla="*/ 192 w 192"/>
              <a:gd name="T18" fmla="*/ 203 h 2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203">
                <a:moveTo>
                  <a:pt x="192" y="0"/>
                </a:moveTo>
                <a:cubicBezTo>
                  <a:pt x="185" y="7"/>
                  <a:pt x="179" y="16"/>
                  <a:pt x="171" y="22"/>
                </a:cubicBezTo>
                <a:cubicBezTo>
                  <a:pt x="157" y="30"/>
                  <a:pt x="139" y="31"/>
                  <a:pt x="128" y="43"/>
                </a:cubicBezTo>
                <a:cubicBezTo>
                  <a:pt x="109" y="61"/>
                  <a:pt x="104" y="88"/>
                  <a:pt x="86" y="107"/>
                </a:cubicBezTo>
                <a:cubicBezTo>
                  <a:pt x="55" y="137"/>
                  <a:pt x="20" y="164"/>
                  <a:pt x="0" y="203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609600" y="3886200"/>
            <a:ext cx="4840288" cy="1530350"/>
            <a:chOff x="0" y="1969"/>
            <a:chExt cx="5996" cy="1933"/>
          </a:xfrm>
        </p:grpSpPr>
        <p:pic>
          <p:nvPicPr>
            <p:cNvPr id="226334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969"/>
              <a:ext cx="2119" cy="192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26335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40" y="1982"/>
              <a:ext cx="1740" cy="192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26336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08" y="1977"/>
              <a:ext cx="2088" cy="192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226309" name="Rectangle 6"/>
          <p:cNvSpPr>
            <a:spLocks noChangeAspect="1" noChangeArrowheads="1"/>
          </p:cNvSpPr>
          <p:nvPr/>
        </p:nvSpPr>
        <p:spPr bwMode="auto">
          <a:xfrm>
            <a:off x="381000" y="3581400"/>
            <a:ext cx="8199438" cy="2219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26306" name="Object 2"/>
          <p:cNvGraphicFramePr>
            <a:graphicFrameLocks noChangeAspect="1"/>
          </p:cNvGraphicFramePr>
          <p:nvPr/>
        </p:nvGraphicFramePr>
        <p:xfrm>
          <a:off x="5867400" y="3581400"/>
          <a:ext cx="2609850" cy="2017713"/>
        </p:xfrm>
        <a:graphic>
          <a:graphicData uri="http://schemas.openxmlformats.org/presentationml/2006/ole">
            <p:oleObj spid="_x0000_s522242" name="Chart" r:id="rId7" imgW="3984978" imgH="3149600" progId="Excel.Sheet.8">
              <p:embed/>
            </p:oleObj>
          </a:graphicData>
        </a:graphic>
      </p:graphicFrame>
      <p:sp>
        <p:nvSpPr>
          <p:cNvPr id="226310" name="Line 8"/>
          <p:cNvSpPr>
            <a:spLocks noChangeAspect="1" noChangeShapeType="1"/>
          </p:cNvSpPr>
          <p:nvPr/>
        </p:nvSpPr>
        <p:spPr bwMode="auto">
          <a:xfrm>
            <a:off x="7180263" y="4803775"/>
            <a:ext cx="0" cy="465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9"/>
          <p:cNvGrpSpPr>
            <a:grpSpLocks noChangeAspect="1"/>
          </p:cNvGrpSpPr>
          <p:nvPr/>
        </p:nvGrpSpPr>
        <p:grpSpPr bwMode="auto">
          <a:xfrm>
            <a:off x="6424613" y="4927600"/>
            <a:ext cx="1373187" cy="366713"/>
            <a:chOff x="4304" y="2156"/>
            <a:chExt cx="834" cy="228"/>
          </a:xfrm>
        </p:grpSpPr>
        <p:sp>
          <p:nvSpPr>
            <p:cNvPr id="226332" name="Text Box 10"/>
            <p:cNvSpPr txBox="1">
              <a:spLocks noChangeAspect="1" noChangeArrowheads="1"/>
            </p:cNvSpPr>
            <p:nvPr/>
          </p:nvSpPr>
          <p:spPr bwMode="auto">
            <a:xfrm>
              <a:off x="4934" y="2156"/>
              <a:ext cx="204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GB" sz="1800">
                  <a:solidFill>
                    <a:schemeClr val="tx1"/>
                  </a:solidFill>
                  <a:latin typeface="Arial" pitchFamily="-65" charset="0"/>
                </a:rPr>
                <a:t>P</a:t>
              </a:r>
              <a:endParaRPr lang="en-US" sz="1800">
                <a:solidFill>
                  <a:schemeClr val="tx1"/>
                </a:solidFill>
                <a:latin typeface="Arial" pitchFamily="-65" charset="0"/>
              </a:endParaRPr>
            </a:p>
          </p:txBody>
        </p:sp>
        <p:sp>
          <p:nvSpPr>
            <p:cNvPr id="226333" name="Text Box 11"/>
            <p:cNvSpPr txBox="1">
              <a:spLocks noChangeAspect="1" noChangeArrowheads="1"/>
            </p:cNvSpPr>
            <p:nvPr/>
          </p:nvSpPr>
          <p:spPr bwMode="auto">
            <a:xfrm>
              <a:off x="4304" y="2156"/>
              <a:ext cx="212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GB" sz="1800">
                  <a:solidFill>
                    <a:schemeClr val="tx1"/>
                  </a:solidFill>
                  <a:latin typeface="Arial" pitchFamily="-65" charset="0"/>
                </a:rPr>
                <a:t>C</a:t>
              </a:r>
              <a:endParaRPr lang="en-US" sz="1800">
                <a:solidFill>
                  <a:schemeClr val="tx1"/>
                </a:solidFill>
                <a:latin typeface="Arial" pitchFamily="-65" charset="0"/>
              </a:endParaRPr>
            </a:p>
          </p:txBody>
        </p:sp>
      </p:grpSp>
      <p:sp>
        <p:nvSpPr>
          <p:cNvPr id="226312" name="Text Box 12"/>
          <p:cNvSpPr txBox="1">
            <a:spLocks noChangeAspect="1" noChangeArrowheads="1"/>
          </p:cNvSpPr>
          <p:nvPr/>
        </p:nvSpPr>
        <p:spPr bwMode="auto">
          <a:xfrm>
            <a:off x="6226175" y="4792663"/>
            <a:ext cx="782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600" b="0">
                <a:solidFill>
                  <a:schemeClr val="tx1"/>
                </a:solidFill>
                <a:latin typeface="Arial" pitchFamily="-65" charset="0"/>
              </a:rPr>
              <a:t>v       c</a:t>
            </a:r>
            <a:endParaRPr lang="en-US" sz="1600" b="0">
              <a:solidFill>
                <a:schemeClr val="tx1"/>
              </a:solidFill>
              <a:latin typeface="Arial" pitchFamily="-65" charset="0"/>
            </a:endParaRPr>
          </a:p>
        </p:txBody>
      </p:sp>
      <p:sp>
        <p:nvSpPr>
          <p:cNvPr id="226313" name="Text Box 13"/>
          <p:cNvSpPr txBox="1">
            <a:spLocks noChangeAspect="1" noChangeArrowheads="1"/>
          </p:cNvSpPr>
          <p:nvPr/>
        </p:nvSpPr>
        <p:spPr bwMode="auto">
          <a:xfrm>
            <a:off x="7308850" y="4792663"/>
            <a:ext cx="782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600" b="0">
                <a:solidFill>
                  <a:schemeClr val="tx1"/>
                </a:solidFill>
                <a:latin typeface="Arial" pitchFamily="-65" charset="0"/>
              </a:rPr>
              <a:t>v       c</a:t>
            </a:r>
            <a:endParaRPr lang="en-US" sz="1600" b="0">
              <a:solidFill>
                <a:schemeClr val="tx1"/>
              </a:solidFill>
              <a:latin typeface="Arial" pitchFamily="-65" charset="0"/>
            </a:endParaRPr>
          </a:p>
        </p:txBody>
      </p:sp>
      <p:sp>
        <p:nvSpPr>
          <p:cNvPr id="226314" name="Line 14"/>
          <p:cNvSpPr>
            <a:spLocks noChangeAspect="1" noChangeShapeType="1"/>
          </p:cNvSpPr>
          <p:nvPr/>
        </p:nvSpPr>
        <p:spPr bwMode="auto">
          <a:xfrm flipH="1" flipV="1">
            <a:off x="7159625" y="3643313"/>
            <a:ext cx="15875" cy="1158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15"/>
          <p:cNvGrpSpPr>
            <a:grpSpLocks noChangeAspect="1"/>
          </p:cNvGrpSpPr>
          <p:nvPr/>
        </p:nvGrpSpPr>
        <p:grpSpPr bwMode="auto">
          <a:xfrm>
            <a:off x="609600" y="1219200"/>
            <a:ext cx="4835525" cy="1582738"/>
            <a:chOff x="75" y="2322"/>
            <a:chExt cx="6039" cy="1980"/>
          </a:xfrm>
        </p:grpSpPr>
        <p:pic>
          <p:nvPicPr>
            <p:cNvPr id="226329" name="Picture 1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5" y="2328"/>
              <a:ext cx="2166" cy="1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6330" name="Picture 1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214" y="2322"/>
              <a:ext cx="1776" cy="1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6331" name="Picture 18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990" y="2337"/>
              <a:ext cx="2124" cy="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26307" name="Object 3"/>
          <p:cNvGraphicFramePr>
            <a:graphicFrameLocks noChangeAspect="1"/>
          </p:cNvGraphicFramePr>
          <p:nvPr/>
        </p:nvGraphicFramePr>
        <p:xfrm>
          <a:off x="5791200" y="1066800"/>
          <a:ext cx="2571750" cy="1855788"/>
        </p:xfrm>
        <a:graphic>
          <a:graphicData uri="http://schemas.openxmlformats.org/presentationml/2006/ole">
            <p:oleObj spid="_x0000_s522243" name="Worksheet" r:id="rId11" imgW="3412800" imgH="2462400" progId="Excel.Sheet.8">
              <p:embed/>
            </p:oleObj>
          </a:graphicData>
        </a:graphic>
      </p:graphicFrame>
      <p:sp>
        <p:nvSpPr>
          <p:cNvPr id="226316" name="Rectangle 20"/>
          <p:cNvSpPr>
            <a:spLocks noChangeAspect="1" noChangeArrowheads="1"/>
          </p:cNvSpPr>
          <p:nvPr/>
        </p:nvSpPr>
        <p:spPr bwMode="auto">
          <a:xfrm>
            <a:off x="381000" y="1066800"/>
            <a:ext cx="8199438" cy="1987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317" name="Text Box 21"/>
          <p:cNvSpPr txBox="1">
            <a:spLocks noChangeAspect="1" noChangeArrowheads="1"/>
          </p:cNvSpPr>
          <p:nvPr/>
        </p:nvSpPr>
        <p:spPr bwMode="auto">
          <a:xfrm>
            <a:off x="6180138" y="2247900"/>
            <a:ext cx="2682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000">
                <a:solidFill>
                  <a:schemeClr val="tx1"/>
                </a:solidFill>
                <a:latin typeface="Arial" pitchFamily="-65" charset="0"/>
              </a:rPr>
              <a:t>V</a:t>
            </a:r>
            <a:endParaRPr lang="en-US" sz="1000">
              <a:solidFill>
                <a:schemeClr val="tx1"/>
              </a:solidFill>
              <a:latin typeface="Arial" pitchFamily="-65" charset="0"/>
            </a:endParaRPr>
          </a:p>
        </p:txBody>
      </p:sp>
      <p:sp>
        <p:nvSpPr>
          <p:cNvPr id="226318" name="Text Box 22"/>
          <p:cNvSpPr txBox="1">
            <a:spLocks noChangeAspect="1" noChangeArrowheads="1"/>
          </p:cNvSpPr>
          <p:nvPr/>
        </p:nvSpPr>
        <p:spPr bwMode="auto">
          <a:xfrm>
            <a:off x="7305675" y="2246313"/>
            <a:ext cx="268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000">
                <a:solidFill>
                  <a:schemeClr val="tx1"/>
                </a:solidFill>
                <a:latin typeface="Arial" pitchFamily="-65" charset="0"/>
              </a:rPr>
              <a:t>V</a:t>
            </a:r>
            <a:endParaRPr lang="en-US" sz="1000">
              <a:solidFill>
                <a:schemeClr val="tx1"/>
              </a:solidFill>
              <a:latin typeface="Arial" pitchFamily="-65" charset="0"/>
            </a:endParaRPr>
          </a:p>
        </p:txBody>
      </p:sp>
      <p:sp>
        <p:nvSpPr>
          <p:cNvPr id="226319" name="Text Box 23"/>
          <p:cNvSpPr txBox="1">
            <a:spLocks noChangeAspect="1" noChangeArrowheads="1"/>
          </p:cNvSpPr>
          <p:nvPr/>
        </p:nvSpPr>
        <p:spPr bwMode="auto">
          <a:xfrm>
            <a:off x="7853363" y="2247900"/>
            <a:ext cx="3127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000">
                <a:solidFill>
                  <a:schemeClr val="tx1"/>
                </a:solidFill>
                <a:latin typeface="Arial" pitchFamily="-65" charset="0"/>
              </a:rPr>
              <a:t>C</a:t>
            </a:r>
            <a:endParaRPr lang="en-US" sz="1000">
              <a:solidFill>
                <a:schemeClr val="tx1"/>
              </a:solidFill>
              <a:latin typeface="Arial" pitchFamily="-65" charset="0"/>
            </a:endParaRPr>
          </a:p>
        </p:txBody>
      </p:sp>
      <p:sp>
        <p:nvSpPr>
          <p:cNvPr id="226320" name="Text Box 24"/>
          <p:cNvSpPr txBox="1">
            <a:spLocks noChangeAspect="1" noChangeArrowheads="1"/>
          </p:cNvSpPr>
          <p:nvPr/>
        </p:nvSpPr>
        <p:spPr bwMode="auto">
          <a:xfrm>
            <a:off x="6742113" y="2246313"/>
            <a:ext cx="3127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000">
                <a:solidFill>
                  <a:schemeClr val="tx1"/>
                </a:solidFill>
                <a:latin typeface="Arial" pitchFamily="-65" charset="0"/>
              </a:rPr>
              <a:t>C</a:t>
            </a:r>
            <a:endParaRPr lang="en-US" sz="1000">
              <a:solidFill>
                <a:schemeClr val="tx1"/>
              </a:solidFill>
              <a:latin typeface="Arial" pitchFamily="-65" charset="0"/>
            </a:endParaRPr>
          </a:p>
        </p:txBody>
      </p:sp>
      <p:sp>
        <p:nvSpPr>
          <p:cNvPr id="226321" name="Text Box 25"/>
          <p:cNvSpPr txBox="1">
            <a:spLocks noChangeAspect="1" noChangeArrowheads="1"/>
          </p:cNvSpPr>
          <p:nvPr/>
        </p:nvSpPr>
        <p:spPr bwMode="auto">
          <a:xfrm>
            <a:off x="6429375" y="2297113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800">
                <a:solidFill>
                  <a:schemeClr val="tx1"/>
                </a:solidFill>
                <a:latin typeface="Arial" pitchFamily="-65" charset="0"/>
              </a:rPr>
              <a:t>P</a:t>
            </a:r>
            <a:endParaRPr lang="en-US" sz="1800">
              <a:solidFill>
                <a:schemeClr val="tx1"/>
              </a:solidFill>
              <a:latin typeface="Arial" pitchFamily="-65" charset="0"/>
            </a:endParaRPr>
          </a:p>
        </p:txBody>
      </p:sp>
      <p:sp>
        <p:nvSpPr>
          <p:cNvPr id="226322" name="Text Box 26"/>
          <p:cNvSpPr txBox="1">
            <a:spLocks noChangeAspect="1" noChangeArrowheads="1"/>
          </p:cNvSpPr>
          <p:nvPr/>
        </p:nvSpPr>
        <p:spPr bwMode="auto">
          <a:xfrm>
            <a:off x="7532688" y="231616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800">
                <a:solidFill>
                  <a:schemeClr val="tx1"/>
                </a:solidFill>
                <a:latin typeface="Arial" pitchFamily="-65" charset="0"/>
              </a:rPr>
              <a:t>K</a:t>
            </a:r>
            <a:endParaRPr lang="en-US" sz="1800">
              <a:solidFill>
                <a:schemeClr val="tx1"/>
              </a:solidFill>
              <a:latin typeface="Arial" pitchFamily="-65" charset="0"/>
            </a:endParaRPr>
          </a:p>
        </p:txBody>
      </p:sp>
      <p:sp>
        <p:nvSpPr>
          <p:cNvPr id="226323" name="Line 27"/>
          <p:cNvSpPr>
            <a:spLocks noChangeAspect="1" noChangeShapeType="1"/>
          </p:cNvSpPr>
          <p:nvPr/>
        </p:nvSpPr>
        <p:spPr bwMode="auto">
          <a:xfrm flipH="1" flipV="1">
            <a:off x="7183438" y="1155700"/>
            <a:ext cx="15875" cy="1528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324" name="Text Box 28"/>
          <p:cNvSpPr txBox="1">
            <a:spLocks noChangeArrowheads="1"/>
          </p:cNvSpPr>
          <p:nvPr/>
        </p:nvSpPr>
        <p:spPr bwMode="auto">
          <a:xfrm>
            <a:off x="1143000" y="0"/>
            <a:ext cx="7239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CF600"/>
                </a:solidFill>
              </a:rPr>
              <a:t>Effects of ketamine and schizophrenia on PFC error prediction signals</a:t>
            </a:r>
            <a:endParaRPr lang="en-US" sz="2400" b="0">
              <a:solidFill>
                <a:srgbClr val="1E1A98"/>
              </a:solidFill>
              <a:latin typeface="Times" pitchFamily="-65" charset="0"/>
            </a:endParaRPr>
          </a:p>
        </p:txBody>
      </p:sp>
      <p:sp>
        <p:nvSpPr>
          <p:cNvPr id="226325" name="Text Box 29"/>
          <p:cNvSpPr txBox="1">
            <a:spLocks noChangeArrowheads="1"/>
          </p:cNvSpPr>
          <p:nvPr/>
        </p:nvSpPr>
        <p:spPr bwMode="auto">
          <a:xfrm>
            <a:off x="5867400" y="6172200"/>
            <a:ext cx="293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Corlett et al 2007 Brain</a:t>
            </a:r>
            <a:endParaRPr lang="en-US" sz="2400">
              <a:solidFill>
                <a:srgbClr val="1E1A98"/>
              </a:solidFill>
            </a:endParaRPr>
          </a:p>
        </p:txBody>
      </p:sp>
      <p:sp>
        <p:nvSpPr>
          <p:cNvPr id="226326" name="Text Box 30"/>
          <p:cNvSpPr txBox="1">
            <a:spLocks noChangeArrowheads="1"/>
          </p:cNvSpPr>
          <p:nvPr/>
        </p:nvSpPr>
        <p:spPr bwMode="auto">
          <a:xfrm>
            <a:off x="2438400" y="3019425"/>
            <a:ext cx="370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P= placebo: K=ketamine</a:t>
            </a:r>
            <a:endParaRPr lang="en-US" sz="2400" b="0">
              <a:solidFill>
                <a:srgbClr val="1E1A98"/>
              </a:solidFill>
              <a:latin typeface="Times" pitchFamily="-65" charset="0"/>
            </a:endParaRPr>
          </a:p>
        </p:txBody>
      </p:sp>
      <p:sp>
        <p:nvSpPr>
          <p:cNvPr id="226327" name="Text Box 31"/>
          <p:cNvSpPr txBox="1">
            <a:spLocks noChangeArrowheads="1"/>
          </p:cNvSpPr>
          <p:nvPr/>
        </p:nvSpPr>
        <p:spPr bwMode="auto">
          <a:xfrm>
            <a:off x="2362200" y="5632450"/>
            <a:ext cx="3775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C= controls: P = patients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26328" name="Text Box 32"/>
          <p:cNvSpPr txBox="1">
            <a:spLocks noChangeArrowheads="1"/>
          </p:cNvSpPr>
          <p:nvPr/>
        </p:nvSpPr>
        <p:spPr bwMode="auto">
          <a:xfrm>
            <a:off x="365125" y="6302375"/>
            <a:ext cx="433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V= violation</a:t>
            </a:r>
            <a:r>
              <a:rPr lang="en-US" sz="2400">
                <a:solidFill>
                  <a:srgbClr val="00C3D6"/>
                </a:solidFill>
              </a:rPr>
              <a:t>; C=confirmation</a:t>
            </a:r>
            <a:endParaRPr lang="en-US" sz="2400" b="0">
              <a:solidFill>
                <a:srgbClr val="1E1A98"/>
              </a:solidFill>
              <a:latin typeface="Times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7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350838" y="1800225"/>
            <a:ext cx="3616325" cy="4094163"/>
          </a:xfrm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855663" y="6246813"/>
            <a:ext cx="2373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Laruelle et al 1999</a:t>
            </a:r>
            <a:endParaRPr lang="en-US" sz="2000">
              <a:solidFill>
                <a:srgbClr val="B2B2B2"/>
              </a:solidFill>
            </a:endParaRPr>
          </a:p>
        </p:txBody>
      </p:sp>
      <p:pic>
        <p:nvPicPr>
          <p:cNvPr id="23556" name="Picture 4" descr="4"/>
          <p:cNvPicPr>
            <a:picLocks noChangeAspect="1" noChangeArrowheads="1"/>
          </p:cNvPicPr>
          <p:nvPr/>
        </p:nvPicPr>
        <p:blipFill>
          <a:blip r:embed="rId4">
            <a:lum contrast="6000"/>
          </a:blip>
          <a:srcRect/>
          <a:stretch>
            <a:fillRect/>
          </a:stretch>
        </p:blipFill>
        <p:spPr bwMode="auto">
          <a:xfrm>
            <a:off x="4254500" y="2200275"/>
            <a:ext cx="4337050" cy="33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461963" y="576263"/>
            <a:ext cx="82454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Adding up the signs: diverse neuropathologies </a:t>
            </a:r>
          </a:p>
          <a:p>
            <a:pPr algn="ctr"/>
            <a:r>
              <a:rPr lang="en-US"/>
              <a:t>in schizophrenia</a:t>
            </a:r>
            <a:endParaRPr lang="en-US" sz="2200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7137400" y="6048375"/>
            <a:ext cx="153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B2B2B2"/>
                </a:solidFill>
              </a:rPr>
              <a:t>Stefan et 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9144000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212725" y="438150"/>
            <a:ext cx="858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Temporal lobe and hippocampal deficits  in schizophrenia</a:t>
            </a:r>
            <a:endParaRPr lang="en-US" sz="1600">
              <a:solidFill>
                <a:srgbClr val="B2B2B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16"/>
          <p:cNvPicPr>
            <a:picLocks noGrp="1" noChangeAspect="1" noChangeArrowheads="1"/>
          </p:cNvPicPr>
          <p:nvPr>
            <p:ph/>
          </p:nvPr>
        </p:nvPicPr>
        <p:blipFill>
          <a:blip r:embed="rId3">
            <a:lum contrast="6000"/>
          </a:blip>
          <a:srcRect/>
          <a:stretch>
            <a:fillRect/>
          </a:stretch>
        </p:blipFill>
        <p:spPr>
          <a:xfrm>
            <a:off x="685800" y="2438400"/>
            <a:ext cx="7772400" cy="3232150"/>
          </a:xfrm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166813" y="817563"/>
            <a:ext cx="6805612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66"/>
                </a:solidFill>
              </a:rPr>
              <a:t>The Morris water-maze escape task:</a:t>
            </a:r>
          </a:p>
          <a:p>
            <a:pPr algn="ctr"/>
            <a:r>
              <a:rPr lang="en-US">
                <a:solidFill>
                  <a:srgbClr val="FFFF66"/>
                </a:solidFill>
              </a:rPr>
              <a:t> test of spatial long term (‘reference’) memory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Folley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28800"/>
            <a:ext cx="817245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6096000" y="5867400"/>
            <a:ext cx="2203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Folley et al 2010 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828800" y="685800"/>
            <a:ext cx="60531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The virtual water-maze for humans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3"/>
          <p:cNvSpPr txBox="1">
            <a:spLocks noChangeArrowheads="1"/>
          </p:cNvSpPr>
          <p:nvPr/>
        </p:nvSpPr>
        <p:spPr bwMode="auto">
          <a:xfrm>
            <a:off x="6019800" y="6334125"/>
            <a:ext cx="2152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Folley et al 2010 </a:t>
            </a:r>
          </a:p>
        </p:txBody>
      </p:sp>
      <p:pic>
        <p:nvPicPr>
          <p:cNvPr id="60419" name="Picture 5" descr="0-2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600200"/>
            <a:ext cx="38798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-533400" y="0"/>
            <a:ext cx="10515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Virtual water-maze performance activates </a:t>
            </a:r>
          </a:p>
          <a:p>
            <a:pPr algn="ctr"/>
            <a:r>
              <a:rPr lang="en-US"/>
              <a:t>hippocampal circuitry in healthy volunteers but not schizophrenic patients </a:t>
            </a:r>
          </a:p>
        </p:txBody>
      </p:sp>
      <p:pic>
        <p:nvPicPr>
          <p:cNvPr id="5" name="Picture 4" descr="0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2514600"/>
            <a:ext cx="4341175" cy="293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882" name="Object 2"/>
          <p:cNvGraphicFramePr>
            <a:graphicFrameLocks noChangeAspect="1"/>
          </p:cNvGraphicFramePr>
          <p:nvPr/>
        </p:nvGraphicFramePr>
        <p:xfrm>
          <a:off x="2133600" y="1524000"/>
          <a:ext cx="2895600" cy="2124075"/>
        </p:xfrm>
        <a:graphic>
          <a:graphicData uri="http://schemas.openxmlformats.org/presentationml/2006/ole">
            <p:oleObj spid="_x0000_s411650" name="Bitmap Image" r:id="rId5" imgW="2895238" imgH="2123810" progId="">
              <p:embed/>
            </p:oleObj>
          </a:graphicData>
        </a:graphic>
      </p:graphicFrame>
      <p:sp>
        <p:nvSpPr>
          <p:cNvPr id="107528" name="Rectangle 3"/>
          <p:cNvSpPr>
            <a:spLocks noChangeArrowheads="1"/>
          </p:cNvSpPr>
          <p:nvPr/>
        </p:nvSpPr>
        <p:spPr bwMode="auto">
          <a:xfrm>
            <a:off x="609600" y="30480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GB"/>
              <a:t>Visuospatial Paired Associates Learning (PAL)</a:t>
            </a:r>
            <a:endParaRPr lang="en-GB">
              <a:latin typeface="Garamond" pitchFamily="-65" charset="0"/>
            </a:endParaRPr>
          </a:p>
        </p:txBody>
      </p:sp>
      <p:graphicFrame>
        <p:nvGraphicFramePr>
          <p:cNvPr id="378884" name="Object 3"/>
          <p:cNvGraphicFramePr>
            <a:graphicFrameLocks noChangeAspect="1"/>
          </p:cNvGraphicFramePr>
          <p:nvPr/>
        </p:nvGraphicFramePr>
        <p:xfrm>
          <a:off x="2209800" y="1676400"/>
          <a:ext cx="2895600" cy="2135188"/>
        </p:xfrm>
        <a:graphic>
          <a:graphicData uri="http://schemas.openxmlformats.org/presentationml/2006/ole">
            <p:oleObj spid="_x0000_s411651" name="Bitmap Image" r:id="rId6" imgW="2790476" imgH="2057143" progId="">
              <p:embed/>
            </p:oleObj>
          </a:graphicData>
        </a:graphic>
      </p:graphicFrame>
      <p:graphicFrame>
        <p:nvGraphicFramePr>
          <p:cNvPr id="378885" name="Object 4"/>
          <p:cNvGraphicFramePr>
            <a:graphicFrameLocks noChangeAspect="1"/>
          </p:cNvGraphicFramePr>
          <p:nvPr/>
        </p:nvGraphicFramePr>
        <p:xfrm>
          <a:off x="2286000" y="1752600"/>
          <a:ext cx="2895600" cy="2092325"/>
        </p:xfrm>
        <a:graphic>
          <a:graphicData uri="http://schemas.openxmlformats.org/presentationml/2006/ole">
            <p:oleObj spid="_x0000_s411652" name="Bitmap Image" r:id="rId7" imgW="2886478" imgH="2085714" progId="">
              <p:embed/>
            </p:oleObj>
          </a:graphicData>
        </a:graphic>
      </p:graphicFrame>
      <p:graphicFrame>
        <p:nvGraphicFramePr>
          <p:cNvPr id="378886" name="Object 5"/>
          <p:cNvGraphicFramePr>
            <a:graphicFrameLocks noChangeAspect="1"/>
          </p:cNvGraphicFramePr>
          <p:nvPr/>
        </p:nvGraphicFramePr>
        <p:xfrm>
          <a:off x="2362200" y="1828800"/>
          <a:ext cx="2897188" cy="2138363"/>
        </p:xfrm>
        <a:graphic>
          <a:graphicData uri="http://schemas.openxmlformats.org/presentationml/2006/ole">
            <p:oleObj spid="_x0000_s411653" name="Bitmap Image" r:id="rId8" imgW="2438095" imgH="1800476" progId="">
              <p:embed/>
            </p:oleObj>
          </a:graphicData>
        </a:graphic>
      </p:graphicFrame>
      <p:graphicFrame>
        <p:nvGraphicFramePr>
          <p:cNvPr id="378887" name="Object 6"/>
          <p:cNvGraphicFramePr>
            <a:graphicFrameLocks noChangeAspect="1"/>
          </p:cNvGraphicFramePr>
          <p:nvPr/>
        </p:nvGraphicFramePr>
        <p:xfrm>
          <a:off x="2438400" y="1905000"/>
          <a:ext cx="2897188" cy="2106613"/>
        </p:xfrm>
        <a:graphic>
          <a:graphicData uri="http://schemas.openxmlformats.org/presentationml/2006/ole">
            <p:oleObj spid="_x0000_s411654" name="Bitmap Image" r:id="rId9" imgW="2409524" imgH="1752381" progId="">
              <p:embed/>
            </p:oleObj>
          </a:graphicData>
        </a:graphic>
      </p:graphicFrame>
      <p:graphicFrame>
        <p:nvGraphicFramePr>
          <p:cNvPr id="378888" name="Object 7"/>
          <p:cNvGraphicFramePr>
            <a:graphicFrameLocks noChangeAspect="1"/>
          </p:cNvGraphicFramePr>
          <p:nvPr/>
        </p:nvGraphicFramePr>
        <p:xfrm>
          <a:off x="2514600" y="1981200"/>
          <a:ext cx="2890838" cy="2097088"/>
        </p:xfrm>
        <a:graphic>
          <a:graphicData uri="http://schemas.openxmlformats.org/presentationml/2006/ole">
            <p:oleObj spid="_x0000_s411655" name="Bitmap Image" r:id="rId10" imgW="2429214" imgH="1762371" progId="">
              <p:embed/>
            </p:oleObj>
          </a:graphicData>
        </a:graphic>
      </p:graphicFrame>
      <p:pic>
        <p:nvPicPr>
          <p:cNvPr id="378889" name="Picture 9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67000" y="2057400"/>
            <a:ext cx="39624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411658" name="Group 10"/>
          <p:cNvGrpSpPr>
            <a:grpSpLocks noChangeAspect="1"/>
          </p:cNvGrpSpPr>
          <p:nvPr/>
        </p:nvGrpSpPr>
        <p:grpSpPr bwMode="auto">
          <a:xfrm>
            <a:off x="1905000" y="5105400"/>
            <a:ext cx="5278437" cy="1484313"/>
            <a:chOff x="2979" y="7627"/>
            <a:chExt cx="7760" cy="2234"/>
          </a:xfrm>
        </p:grpSpPr>
        <p:sp>
          <p:nvSpPr>
            <p:cNvPr id="411659" name="AutoShape 11"/>
            <p:cNvSpPr>
              <a:spLocks noChangeAspect="1" noChangeArrowheads="1" noTextEdit="1"/>
            </p:cNvSpPr>
            <p:nvPr/>
          </p:nvSpPr>
          <p:spPr bwMode="auto">
            <a:xfrm>
              <a:off x="2979" y="7627"/>
              <a:ext cx="7760" cy="2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1660" name="Picture 1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17" y="7627"/>
              <a:ext cx="2622" cy="2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1661" name="Picture 13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738" y="7643"/>
              <a:ext cx="2158" cy="2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1662" name="Picture 14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979" y="7643"/>
              <a:ext cx="2581" cy="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036050" cy="1143001"/>
          </a:xfrm>
        </p:spPr>
        <p:txBody>
          <a:bodyPr/>
          <a:lstStyle/>
          <a:p>
            <a:r>
              <a:rPr lang="en-GB" sz="3200" b="1" dirty="0">
                <a:solidFill>
                  <a:srgbClr val="FFFF00"/>
                </a:solidFill>
                <a:latin typeface="Helvetica"/>
                <a:ea typeface="ＭＳ Ｐゴシック" pitchFamily="-65" charset="-128"/>
                <a:cs typeface="ＭＳ Ｐゴシック" pitchFamily="-65" charset="-128"/>
              </a:rPr>
              <a:t>Translational</a:t>
            </a:r>
            <a:r>
              <a:rPr lang="en-GB" sz="3200" b="1" dirty="0" smtClean="0">
                <a:solidFill>
                  <a:srgbClr val="FFFF00"/>
                </a:solidFill>
                <a:latin typeface="Helvetica"/>
                <a:ea typeface="ＭＳ Ｐゴシック" pitchFamily="-65" charset="-128"/>
                <a:cs typeface="ＭＳ Ｐゴシック" pitchFamily="-65" charset="-128"/>
              </a:rPr>
              <a:t> neuroscience; Paired associates learning </a:t>
            </a:r>
            <a:r>
              <a:rPr lang="en-GB" sz="3200" b="1" dirty="0">
                <a:solidFill>
                  <a:srgbClr val="FFFF00"/>
                </a:solidFill>
                <a:latin typeface="Helvetica"/>
                <a:ea typeface="ＭＳ Ｐゴシック" pitchFamily="-65" charset="-128"/>
                <a:cs typeface="ＭＳ Ｐゴシック" pitchFamily="-65" charset="-128"/>
              </a:rPr>
              <a:t>in rats and mice</a:t>
            </a:r>
            <a:endParaRPr lang="en-US" sz="3200" b="1" dirty="0">
              <a:solidFill>
                <a:srgbClr val="FFFF00"/>
              </a:solidFill>
              <a:latin typeface="Helvetica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11620" name="Picture 4" descr="tjb1000_phpNtaiR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143000"/>
            <a:ext cx="2667000" cy="278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533400" y="5867400"/>
            <a:ext cx="3816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err="1" smtClean="0">
                <a:solidFill>
                  <a:schemeClr val="accent3"/>
                </a:solidFill>
                <a:latin typeface="Helvetica"/>
              </a:rPr>
              <a:t>Talpos</a:t>
            </a:r>
            <a:r>
              <a:rPr lang="en-GB" sz="1800" dirty="0" smtClean="0">
                <a:solidFill>
                  <a:schemeClr val="accent3"/>
                </a:solidFill>
                <a:latin typeface="Helvetica"/>
              </a:rPr>
              <a:t>, </a:t>
            </a:r>
            <a:r>
              <a:rPr lang="en-GB" sz="1800" dirty="0" err="1" smtClean="0">
                <a:solidFill>
                  <a:schemeClr val="accent3"/>
                </a:solidFill>
                <a:latin typeface="Helvetica"/>
              </a:rPr>
              <a:t>Bussey</a:t>
            </a:r>
            <a:r>
              <a:rPr lang="en-GB" sz="1800" dirty="0" smtClean="0">
                <a:solidFill>
                  <a:schemeClr val="accent3"/>
                </a:solidFill>
                <a:latin typeface="Helvetica"/>
              </a:rPr>
              <a:t> et al 2009: Psychopharmacology</a:t>
            </a:r>
            <a:endParaRPr lang="en-US" sz="1800" dirty="0">
              <a:solidFill>
                <a:schemeClr val="accent3"/>
              </a:solidFill>
              <a:latin typeface="Helvetica"/>
            </a:endParaRPr>
          </a:p>
        </p:txBody>
      </p:sp>
      <p:pic>
        <p:nvPicPr>
          <p:cNvPr id="8" name="Picture 2" descr="1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438400"/>
            <a:ext cx="3989966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04800" y="12192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3"/>
                </a:solidFill>
              </a:rPr>
              <a:t>Effects of intra-</a:t>
            </a:r>
            <a:r>
              <a:rPr lang="en-US" sz="2000" dirty="0" err="1" smtClean="0">
                <a:solidFill>
                  <a:schemeClr val="accent3"/>
                </a:solidFill>
              </a:rPr>
              <a:t>hippocampal</a:t>
            </a:r>
            <a:r>
              <a:rPr lang="en-US" sz="2000" dirty="0" smtClean="0">
                <a:solidFill>
                  <a:schemeClr val="accent3"/>
                </a:solidFill>
              </a:rPr>
              <a:t> NMDA receptor  antagonist on PAL touch-screen performance in mice</a:t>
            </a:r>
            <a:endParaRPr lang="en-US" sz="2000" dirty="0">
              <a:solidFill>
                <a:schemeClr val="accent3"/>
              </a:solidFill>
            </a:endParaRPr>
          </a:p>
        </p:txBody>
      </p:sp>
      <p:pic>
        <p:nvPicPr>
          <p:cNvPr id="11" name="Picture 3" descr="14.jpg"/>
          <p:cNvPicPr>
            <a:picLocks noChangeAspect="1"/>
          </p:cNvPicPr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5181600" y="4114800"/>
            <a:ext cx="2971800" cy="246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458200" cy="1143000"/>
          </a:xfrm>
        </p:spPr>
        <p:txBody>
          <a:bodyPr/>
          <a:lstStyle/>
          <a:p>
            <a:pPr eaLnBrk="1" hangingPunct="1"/>
            <a:r>
              <a:rPr lang="en-GB" sz="2800" b="1" dirty="0">
                <a:solidFill>
                  <a:srgbClr val="FFFF00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Heterogeneity of cognitive impairment in a Cambridge Service of FEP (Cameo)</a:t>
            </a:r>
            <a:r>
              <a:rPr lang="en-GB" sz="2800" b="1" dirty="0" smtClean="0">
                <a:solidFill>
                  <a:srgbClr val="FFFF00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endParaRPr lang="en-GB" sz="3600" b="1" dirty="0">
              <a:solidFill>
                <a:srgbClr val="FFFF00"/>
              </a:solidFill>
              <a:latin typeface="Garamond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304800" y="2438400"/>
          <a:ext cx="8610600" cy="2514600"/>
        </p:xfrm>
        <a:graphic>
          <a:graphicData uri="http://schemas.openxmlformats.org/presentationml/2006/ole">
            <p:oleObj spid="_x0000_s409602" name="Bitmap Image" r:id="rId4" imgW="15333333" imgH="3180952" progId="">
              <p:embed/>
            </p:oleObj>
          </a:graphicData>
        </a:graphic>
      </p:graphicFrame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2514600" y="1905000"/>
            <a:ext cx="4392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2400">
                <a:solidFill>
                  <a:schemeClr val="bg1"/>
                </a:solidFill>
              </a:rPr>
              <a:t>Individual patients at Cameo</a:t>
            </a:r>
            <a:r>
              <a:rPr lang="en-GB" sz="2400" b="0">
                <a:solidFill>
                  <a:schemeClr val="bg1"/>
                </a:solidFill>
                <a:latin typeface="Times New Roman" pitchFamily="-65" charset="0"/>
              </a:rPr>
              <a:t> </a:t>
            </a:r>
          </a:p>
        </p:txBody>
      </p:sp>
      <p:sp>
        <p:nvSpPr>
          <p:cNvPr id="103430" name="Rectangle 6"/>
          <p:cNvSpPr>
            <a:spLocks noChangeArrowheads="1"/>
          </p:cNvSpPr>
          <p:nvPr/>
        </p:nvSpPr>
        <p:spPr bwMode="auto">
          <a:xfrm>
            <a:off x="609600" y="5410200"/>
            <a:ext cx="3048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974725" y="5316538"/>
            <a:ext cx="7375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2000">
                <a:solidFill>
                  <a:schemeClr val="bg1"/>
                </a:solidFill>
              </a:rPr>
              <a:t>Severely impaired performance (&gt;2 SD below control mean)</a:t>
            </a:r>
            <a:endParaRPr lang="en-GB" sz="2400" b="0">
              <a:solidFill>
                <a:schemeClr val="bg1"/>
              </a:solidFill>
              <a:latin typeface="Times New Roman" pitchFamily="-65" charset="0"/>
            </a:endParaRPr>
          </a:p>
        </p:txBody>
      </p:sp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609600" y="6096000"/>
            <a:ext cx="304800" cy="2286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3" name="Text Box 9"/>
          <p:cNvSpPr txBox="1">
            <a:spLocks noChangeArrowheads="1"/>
          </p:cNvSpPr>
          <p:nvPr/>
        </p:nvSpPr>
        <p:spPr bwMode="auto">
          <a:xfrm>
            <a:off x="990600" y="6078538"/>
            <a:ext cx="247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2000">
                <a:solidFill>
                  <a:schemeClr val="bg1"/>
                </a:solidFill>
              </a:rPr>
              <a:t>Intact performance</a:t>
            </a:r>
            <a:endParaRPr lang="en-GB" sz="2400" b="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609600" y="5791200"/>
            <a:ext cx="304800" cy="2286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5" name="Text Box 11"/>
          <p:cNvSpPr txBox="1">
            <a:spLocks noChangeArrowheads="1"/>
          </p:cNvSpPr>
          <p:nvPr/>
        </p:nvSpPr>
        <p:spPr bwMode="auto">
          <a:xfrm>
            <a:off x="990600" y="5697538"/>
            <a:ext cx="7248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2000">
                <a:solidFill>
                  <a:schemeClr val="bg1"/>
                </a:solidFill>
              </a:rPr>
              <a:t>Slightly impaired performance (&gt;1 SD below control mean)</a:t>
            </a:r>
            <a:endParaRPr lang="en-GB" sz="2400" b="0">
              <a:solidFill>
                <a:schemeClr val="bg1"/>
              </a:solidFill>
              <a:latin typeface="Times New Roman" pitchFamily="-65" charset="0"/>
            </a:endParaRPr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609600" y="6477000"/>
            <a:ext cx="304800" cy="228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7" name="Text Box 13"/>
          <p:cNvSpPr txBox="1">
            <a:spLocks noChangeArrowheads="1"/>
          </p:cNvSpPr>
          <p:nvPr/>
        </p:nvSpPr>
        <p:spPr bwMode="auto">
          <a:xfrm>
            <a:off x="1003300" y="6400800"/>
            <a:ext cx="1722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2000">
                <a:solidFill>
                  <a:schemeClr val="bg1"/>
                </a:solidFill>
              </a:rPr>
              <a:t>Missing data</a:t>
            </a:r>
            <a:endParaRPr lang="en-GB" sz="1800" b="0">
              <a:solidFill>
                <a:schemeClr val="bg1"/>
              </a:solidFill>
              <a:latin typeface="Times New Roman" pitchFamily="-65" charset="0"/>
            </a:endParaRPr>
          </a:p>
        </p:txBody>
      </p:sp>
      <p:sp>
        <p:nvSpPr>
          <p:cNvPr id="103438" name="Text Box 14"/>
          <p:cNvSpPr txBox="1">
            <a:spLocks noChangeArrowheads="1"/>
          </p:cNvSpPr>
          <p:nvPr/>
        </p:nvSpPr>
        <p:spPr bwMode="auto">
          <a:xfrm>
            <a:off x="5210175" y="6391275"/>
            <a:ext cx="504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103439" name="Text Box 15"/>
          <p:cNvSpPr txBox="1">
            <a:spLocks noChangeArrowheads="1"/>
          </p:cNvSpPr>
          <p:nvPr/>
        </p:nvSpPr>
        <p:spPr bwMode="auto">
          <a:xfrm>
            <a:off x="6646863" y="6096000"/>
            <a:ext cx="23860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Barnett et al 2005</a:t>
            </a:r>
            <a:r>
              <a:rPr lang="en-US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>
                <a:solidFill>
                  <a:srgbClr val="FFFF00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Colloborators</a:t>
            </a:r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752600"/>
            <a:ext cx="3810000" cy="41148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P </a:t>
            </a:r>
            <a:r>
              <a:rPr lang="en-US" b="1" dirty="0" err="1">
                <a:solidFill>
                  <a:schemeClr val="bg1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Corlett</a:t>
            </a:r>
            <a:endParaRPr lang="en-US" b="1" dirty="0">
              <a:solidFill>
                <a:schemeClr val="bg1"/>
              </a:solidFill>
              <a:latin typeface="Helvetica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eaLnBrk="1" hangingPunct="1"/>
            <a:r>
              <a:rPr lang="en-US" b="1" dirty="0">
                <a:solidFill>
                  <a:schemeClr val="bg1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PC Fletcher</a:t>
            </a:r>
          </a:p>
          <a:p>
            <a:pPr eaLnBrk="1" hangingPunct="1"/>
            <a:r>
              <a:rPr lang="en-US" b="1" dirty="0">
                <a:solidFill>
                  <a:schemeClr val="bg1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A Dickinson</a:t>
            </a:r>
          </a:p>
          <a:p>
            <a:pPr eaLnBrk="1" hangingPunct="1"/>
            <a:r>
              <a:rPr lang="en-US" b="1" dirty="0">
                <a:solidFill>
                  <a:schemeClr val="bg1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MF </a:t>
            </a:r>
            <a:r>
              <a:rPr lang="en-US" b="1" dirty="0" err="1">
                <a:solidFill>
                  <a:schemeClr val="bg1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Aitken</a:t>
            </a:r>
            <a:endParaRPr lang="en-US" b="1" dirty="0">
              <a:solidFill>
                <a:schemeClr val="bg1"/>
              </a:solidFill>
              <a:latin typeface="Helvetica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eaLnBrk="1" hangingPunct="1"/>
            <a:r>
              <a:rPr lang="en-US" b="1" dirty="0">
                <a:solidFill>
                  <a:schemeClr val="bg1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G Honey</a:t>
            </a:r>
          </a:p>
          <a:p>
            <a:pPr eaLnBrk="1" hangingPunct="1"/>
            <a:r>
              <a:rPr lang="en-US" b="1" dirty="0">
                <a:solidFill>
                  <a:schemeClr val="bg1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ET </a:t>
            </a:r>
            <a:r>
              <a:rPr lang="en-US" b="1" dirty="0" err="1">
                <a:solidFill>
                  <a:schemeClr val="bg1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Bullmore</a:t>
            </a:r>
            <a:endParaRPr lang="en-US" b="1" dirty="0">
              <a:solidFill>
                <a:schemeClr val="bg1"/>
              </a:solidFill>
              <a:latin typeface="Helvetica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3810000" cy="41148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bg1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BJ </a:t>
            </a:r>
            <a:r>
              <a:rPr lang="en-US" b="1" dirty="0" err="1">
                <a:solidFill>
                  <a:schemeClr val="bg1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Sahakian</a:t>
            </a:r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  <a:p>
            <a:pPr eaLnBrk="1" hangingPunct="1"/>
            <a:r>
              <a:rPr lang="en-US" b="1" dirty="0">
                <a:solidFill>
                  <a:schemeClr val="bg1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DC Turner</a:t>
            </a:r>
          </a:p>
          <a:p>
            <a:pPr eaLnBrk="1" hangingPunct="1"/>
            <a:r>
              <a:rPr lang="en-US" b="1" dirty="0">
                <a:solidFill>
                  <a:schemeClr val="bg1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P McKenna</a:t>
            </a:r>
          </a:p>
          <a:p>
            <a:pPr eaLnBrk="1" hangingPunct="1"/>
            <a:r>
              <a:rPr lang="en-US" b="1" dirty="0">
                <a:solidFill>
                  <a:schemeClr val="bg1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C </a:t>
            </a:r>
            <a:r>
              <a:rPr lang="en-US" b="1" dirty="0" err="1">
                <a:solidFill>
                  <a:schemeClr val="bg1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Pantelis</a:t>
            </a:r>
            <a:endParaRPr lang="en-US" b="1" dirty="0">
              <a:solidFill>
                <a:schemeClr val="bg1"/>
              </a:solidFill>
              <a:latin typeface="Helvetica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eaLnBrk="1" hangingPunct="1"/>
            <a:r>
              <a:rPr lang="en-US" b="1" dirty="0">
                <a:solidFill>
                  <a:schemeClr val="bg1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EM Joyce</a:t>
            </a:r>
          </a:p>
          <a:p>
            <a:pPr eaLnBrk="1" hangingPunct="1"/>
            <a:r>
              <a:rPr lang="en-US" b="1" dirty="0">
                <a:solidFill>
                  <a:schemeClr val="bg1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rPr>
              <a:t>AC Roberts</a:t>
            </a:r>
          </a:p>
          <a:p>
            <a:pPr eaLnBrk="1" hangingPunct="1">
              <a:buFontTx/>
              <a:buNone/>
            </a:pPr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87045" name="Picture 5" descr="MRC Logo 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5422900"/>
            <a:ext cx="25908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6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7162800" y="5029200"/>
            <a:ext cx="1335088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7" descr="wt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6200" y="5486400"/>
            <a:ext cx="2725738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143000"/>
            <a:ext cx="42481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28800" y="381000"/>
            <a:ext cx="6229350" cy="519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4"/>
                </a:solidFill>
              </a:rPr>
              <a:t>MRI of rat and human hippocampus</a:t>
            </a:r>
          </a:p>
        </p:txBody>
      </p:sp>
      <p:sp>
        <p:nvSpPr>
          <p:cNvPr id="50180" name="TextBox 3"/>
          <p:cNvSpPr txBox="1">
            <a:spLocks noChangeArrowheads="1"/>
          </p:cNvSpPr>
          <p:nvPr/>
        </p:nvSpPr>
        <p:spPr bwMode="auto">
          <a:xfrm>
            <a:off x="1905000" y="5562600"/>
            <a:ext cx="54006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Red DG, HC proper, subiculum</a:t>
            </a:r>
          </a:p>
          <a:p>
            <a:r>
              <a:rPr lang="en-US">
                <a:solidFill>
                  <a:srgbClr val="008000"/>
                </a:solidFill>
              </a:rPr>
              <a:t>Green Entorhinal cortex</a:t>
            </a:r>
          </a:p>
        </p:txBody>
      </p:sp>
      <p:pic>
        <p:nvPicPr>
          <p:cNvPr id="50181" name="Picture 1" descr="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143000"/>
            <a:ext cx="4267200" cy="42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Box 6"/>
          <p:cNvSpPr txBox="1">
            <a:spLocks noChangeArrowheads="1"/>
          </p:cNvSpPr>
          <p:nvPr/>
        </p:nvSpPr>
        <p:spPr bwMode="auto">
          <a:xfrm>
            <a:off x="6019800" y="6488113"/>
            <a:ext cx="274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G. Allan Johnson. Duke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81000"/>
            <a:ext cx="4397375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849813" y="838200"/>
            <a:ext cx="4254500" cy="1373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/>
              <a:t>Entorhinal-hippocampal</a:t>
            </a:r>
            <a:endParaRPr lang="en-US" dirty="0"/>
          </a:p>
          <a:p>
            <a:pPr>
              <a:defRPr/>
            </a:pPr>
            <a:r>
              <a:rPr lang="en-US" dirty="0"/>
              <a:t>projection in normal</a:t>
            </a:r>
          </a:p>
          <a:p>
            <a:pPr>
              <a:defRPr/>
            </a:pPr>
            <a:r>
              <a:rPr lang="en-US" dirty="0"/>
              <a:t>and </a:t>
            </a:r>
            <a:r>
              <a:rPr lang="en-US" i="1" dirty="0" err="1">
                <a:solidFill>
                  <a:schemeClr val="accent3"/>
                </a:solidFill>
              </a:rPr>
              <a:t>reeler</a:t>
            </a:r>
            <a:r>
              <a:rPr lang="en-US" dirty="0"/>
              <a:t> mouse</a:t>
            </a:r>
          </a:p>
        </p:txBody>
      </p:sp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2514600" y="1828800"/>
            <a:ext cx="569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DG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48250" y="3352800"/>
            <a:ext cx="3713163" cy="5794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3"/>
                </a:solidFill>
              </a:rPr>
              <a:t>*</a:t>
            </a:r>
            <a:r>
              <a:rPr lang="en-US" sz="2400" dirty="0">
                <a:solidFill>
                  <a:schemeClr val="accent3"/>
                </a:solidFill>
              </a:rPr>
              <a:t> </a:t>
            </a:r>
            <a:r>
              <a:rPr lang="en-US" sz="2400" dirty="0" err="1">
                <a:solidFill>
                  <a:schemeClr val="accent3"/>
                </a:solidFill>
              </a:rPr>
              <a:t>biocytin</a:t>
            </a:r>
            <a:r>
              <a:rPr lang="en-US" sz="2400" dirty="0">
                <a:solidFill>
                  <a:schemeClr val="accent3"/>
                </a:solidFill>
              </a:rPr>
              <a:t> injection sites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5943600"/>
            <a:ext cx="3465513" cy="519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</a:rPr>
              <a:t>Zhao et al 2003, </a:t>
            </a:r>
            <a:r>
              <a:rPr lang="en-US" dirty="0" err="1">
                <a:solidFill>
                  <a:schemeClr val="accent3"/>
                </a:solidFill>
              </a:rPr>
              <a:t>sfn</a:t>
            </a:r>
            <a:endParaRPr lang="en-US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Documents\Trevor Robbins\TR290103\35.tif"/>
          <p:cNvPicPr>
            <a:picLocks noGrp="1" noChangeAspect="1" noChangeArrowheads="1"/>
          </p:cNvPicPr>
          <p:nvPr>
            <p:ph/>
          </p:nvPr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>
          <a:xfrm>
            <a:off x="309563" y="831850"/>
            <a:ext cx="4130675" cy="2011363"/>
          </a:xfrm>
        </p:spPr>
      </p:pic>
      <p:pic>
        <p:nvPicPr>
          <p:cNvPr id="21507" name="Picture 3" descr="D:\Documents\Trevor Robbins\TR290103\34.tif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/>
          <a:stretch>
            <a:fillRect/>
          </a:stretch>
        </p:blipFill>
        <p:spPr bwMode="auto">
          <a:xfrm>
            <a:off x="4867275" y="835025"/>
            <a:ext cx="3979863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C:\WINNT\Profiles\Administrator\Desktop\TR 14302\31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6963" y="3192463"/>
            <a:ext cx="30321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4419600" y="3200400"/>
            <a:ext cx="4757738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Preuss, T.“Do rats have a PFC?</a:t>
            </a:r>
          </a:p>
          <a:p>
            <a:r>
              <a:rPr lang="en-US" sz="2400">
                <a:solidFill>
                  <a:schemeClr val="bg1"/>
                </a:solidFill>
              </a:rPr>
              <a:t>The Rose-Woolsey-Akert </a:t>
            </a:r>
          </a:p>
          <a:p>
            <a:r>
              <a:rPr lang="en-US" sz="2400">
                <a:solidFill>
                  <a:schemeClr val="bg1"/>
                </a:solidFill>
              </a:rPr>
              <a:t>program revisited”</a:t>
            </a:r>
          </a:p>
          <a:p>
            <a:r>
              <a:rPr lang="en-US" sz="2000" i="1">
                <a:solidFill>
                  <a:schemeClr val="bg1"/>
                </a:solidFill>
              </a:rPr>
              <a:t>J. Cog Neurosci.  7, 1-24</a:t>
            </a: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4614863" y="5105400"/>
            <a:ext cx="45307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But medial PFC and </a:t>
            </a:r>
          </a:p>
          <a:p>
            <a:r>
              <a:rPr lang="en-US" sz="2000" i="1">
                <a:solidFill>
                  <a:schemeClr val="bg1"/>
                </a:solidFill>
              </a:rPr>
              <a:t>orbitofrontal cortex</a:t>
            </a:r>
          </a:p>
          <a:p>
            <a:r>
              <a:rPr lang="en-US" sz="2000" i="1">
                <a:solidFill>
                  <a:schemeClr val="bg1"/>
                </a:solidFill>
              </a:rPr>
              <a:t>are probably homologous</a:t>
            </a:r>
          </a:p>
          <a:p>
            <a:r>
              <a:rPr lang="en-US" sz="2000" i="1">
                <a:solidFill>
                  <a:schemeClr val="bg1"/>
                </a:solidFill>
              </a:rPr>
              <a:t>with similar regions in primate PFC</a:t>
            </a:r>
            <a:r>
              <a:rPr lang="en-US" i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325438" y="242888"/>
            <a:ext cx="88185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Architectonic maps of human, monkey and rat PFC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4484688" y="2846388"/>
            <a:ext cx="6778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544888" y="2781300"/>
            <a:ext cx="2752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Petrides and Pandya 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298450" y="6342063"/>
            <a:ext cx="833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Zilles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6016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1"/>
          <p:cNvSpPr>
            <a:spLocks noGrp="1"/>
          </p:cNvSpPr>
          <p:nvPr>
            <p:ph/>
          </p:nvPr>
        </p:nvSpPr>
        <p:spPr>
          <a:xfrm>
            <a:off x="685800" y="990600"/>
            <a:ext cx="7772400" cy="5486400"/>
          </a:xfrm>
        </p:spPr>
        <p:txBody>
          <a:bodyPr/>
          <a:lstStyle/>
          <a:p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990600"/>
            <a:ext cx="6324600" cy="548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4572000" y="6457950"/>
            <a:ext cx="640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Lewis &amp; Gonzalez-Burgos 2008  </a:t>
            </a:r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304800" y="0"/>
            <a:ext cx="8458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Schematic summary of alterations in GABA-circuitry in dorsolateral PFC in schizophrenia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WINNT\Profiles\Administrator\Desktop\TR 18402\Slides\8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685800"/>
            <a:ext cx="506095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C:\Documents and Settings\Ian\Desktop\TR September 2005\Choi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590800"/>
            <a:ext cx="1547813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457200" y="4800600"/>
            <a:ext cx="1828800" cy="1447800"/>
            <a:chOff x="288" y="288"/>
            <a:chExt cx="1152" cy="912"/>
          </a:xfrm>
        </p:grpSpPr>
        <p:grpSp>
          <p:nvGrpSpPr>
            <p:cNvPr id="29711" name="Group 5"/>
            <p:cNvGrpSpPr>
              <a:grpSpLocks/>
            </p:cNvGrpSpPr>
            <p:nvPr/>
          </p:nvGrpSpPr>
          <p:grpSpPr bwMode="auto">
            <a:xfrm>
              <a:off x="288" y="288"/>
              <a:ext cx="1152" cy="912"/>
              <a:chOff x="3938" y="1980"/>
              <a:chExt cx="4320" cy="3060"/>
            </a:xfrm>
          </p:grpSpPr>
          <p:sp>
            <p:nvSpPr>
              <p:cNvPr id="29713" name="Rectangle 6"/>
              <p:cNvSpPr>
                <a:spLocks noChangeArrowheads="1"/>
              </p:cNvSpPr>
              <p:nvPr/>
            </p:nvSpPr>
            <p:spPr bwMode="auto">
              <a:xfrm>
                <a:off x="3938" y="1980"/>
                <a:ext cx="4320" cy="306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14" name="Oval 7"/>
              <p:cNvSpPr>
                <a:spLocks noChangeArrowheads="1"/>
              </p:cNvSpPr>
              <p:nvPr/>
            </p:nvSpPr>
            <p:spPr bwMode="auto">
              <a:xfrm>
                <a:off x="5598" y="2980"/>
                <a:ext cx="1080" cy="108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15" name="Text Box 8"/>
              <p:cNvSpPr txBox="1">
                <a:spLocks noChangeArrowheads="1"/>
              </p:cNvSpPr>
              <p:nvPr/>
            </p:nvSpPr>
            <p:spPr bwMode="auto">
              <a:xfrm>
                <a:off x="5758" y="2840"/>
                <a:ext cx="1180" cy="13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n-US" sz="3200">
                    <a:latin typeface="Times New Roman" pitchFamily="-65" charset="0"/>
                  </a:rPr>
                  <a:t> </a:t>
                </a:r>
                <a:endParaRPr lang="en-US">
                  <a:solidFill>
                    <a:schemeClr val="tx1"/>
                  </a:solidFill>
                  <a:latin typeface="Times New Roman" pitchFamily="-65" charset="0"/>
                </a:endParaRPr>
              </a:p>
            </p:txBody>
          </p:sp>
        </p:grpSp>
        <p:sp>
          <p:nvSpPr>
            <p:cNvPr id="29712" name="Text Box 9"/>
            <p:cNvSpPr txBox="1">
              <a:spLocks noChangeArrowheads="1"/>
            </p:cNvSpPr>
            <p:nvPr/>
          </p:nvSpPr>
          <p:spPr bwMode="auto">
            <a:xfrm>
              <a:off x="768" y="566"/>
              <a:ext cx="298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GB" sz="3000" dirty="0" smtClean="0">
                  <a:solidFill>
                    <a:srgbClr val="000066"/>
                  </a:solidFill>
                  <a:latin typeface="Times New Roman" pitchFamily="-65" charset="0"/>
                  <a:ea typeface="Times New Roman" pitchFamily="-65" charset="0"/>
                  <a:cs typeface="Times New Roman" pitchFamily="-65" charset="0"/>
                </a:rPr>
                <a:t>&gt;</a:t>
              </a:r>
              <a:endParaRPr lang="en-GB" sz="3000" dirty="0">
                <a:solidFill>
                  <a:schemeClr val="tx1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endParaRPr>
            </a:p>
          </p:txBody>
        </p:sp>
      </p:grpSp>
      <p:sp>
        <p:nvSpPr>
          <p:cNvPr id="29701" name="AutoShape 10"/>
          <p:cNvSpPr>
            <a:spLocks noChangeArrowheads="1"/>
          </p:cNvSpPr>
          <p:nvPr/>
        </p:nvSpPr>
        <p:spPr bwMode="auto">
          <a:xfrm>
            <a:off x="1828800" y="4572000"/>
            <a:ext cx="1200150" cy="7620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r>
              <a:rPr lang="en-GB" sz="2400" i="1">
                <a:solidFill>
                  <a:schemeClr val="tx1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BEEP!</a:t>
            </a:r>
          </a:p>
        </p:txBody>
      </p:sp>
      <p:pic>
        <p:nvPicPr>
          <p:cNvPr id="29702" name="Picture 11" descr="C:\WINNT\Profiles\Administrator\Desktop\TR 14302\Slides\16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2667000"/>
            <a:ext cx="222250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2" descr="C:\WINNT\Profiles\Administrator\Desktop\TR 18402\Slides\3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2667000"/>
            <a:ext cx="21082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3" descr="C:\WINNT\Profiles\Administrator\Desktop\TR 18402\60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" y="609600"/>
            <a:ext cx="2352675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4" descr="C:\WINNT\Profiles\Administrator\Desktop\TR 14302\Box Col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34200" y="4267200"/>
            <a:ext cx="160496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6" name="Text Box 15"/>
          <p:cNvSpPr txBox="1">
            <a:spLocks noChangeArrowheads="1"/>
          </p:cNvSpPr>
          <p:nvPr/>
        </p:nvSpPr>
        <p:spPr bwMode="auto">
          <a:xfrm>
            <a:off x="0" y="0"/>
            <a:ext cx="87815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Tests of</a:t>
            </a:r>
            <a:r>
              <a:rPr lang="en-US" sz="2400" dirty="0" smtClean="0"/>
              <a:t> executive </a:t>
            </a:r>
            <a:r>
              <a:rPr lang="en-US" sz="2400" dirty="0"/>
              <a:t>function in monkeys, </a:t>
            </a:r>
            <a:r>
              <a:rPr lang="en-US" sz="2400" dirty="0" smtClean="0"/>
              <a:t>rodents </a:t>
            </a:r>
            <a:r>
              <a:rPr lang="en-US" sz="2400" dirty="0"/>
              <a:t>&amp; humans</a:t>
            </a:r>
            <a:endParaRPr lang="en-US" sz="2400" dirty="0">
              <a:solidFill>
                <a:srgbClr val="000066"/>
              </a:solidFill>
            </a:endParaRPr>
          </a:p>
        </p:txBody>
      </p:sp>
      <p:grpSp>
        <p:nvGrpSpPr>
          <p:cNvPr id="29707" name="Group 16"/>
          <p:cNvGrpSpPr>
            <a:grpSpLocks/>
          </p:cNvGrpSpPr>
          <p:nvPr/>
        </p:nvGrpSpPr>
        <p:grpSpPr bwMode="auto">
          <a:xfrm>
            <a:off x="3352800" y="4724400"/>
            <a:ext cx="3048000" cy="1600200"/>
            <a:chOff x="3578" y="10582"/>
            <a:chExt cx="4680" cy="3241"/>
          </a:xfrm>
        </p:grpSpPr>
        <p:sp>
          <p:nvSpPr>
            <p:cNvPr id="29708" name="Rectangle 17"/>
            <p:cNvSpPr>
              <a:spLocks noChangeArrowheads="1"/>
            </p:cNvSpPr>
            <p:nvPr/>
          </p:nvSpPr>
          <p:spPr bwMode="auto">
            <a:xfrm>
              <a:off x="3578" y="10582"/>
              <a:ext cx="4680" cy="324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00" b="0">
                <a:solidFill>
                  <a:schemeClr val="tx1"/>
                </a:solidFill>
                <a:latin typeface="Times New Roman" pitchFamily="-65" charset="0"/>
              </a:endParaRPr>
            </a:p>
            <a:p>
              <a:endParaRPr lang="en-US" sz="1200" b="0">
                <a:solidFill>
                  <a:schemeClr val="tx1"/>
                </a:solidFill>
                <a:latin typeface="Times New Roman" pitchFamily="-65" charset="0"/>
              </a:endParaRPr>
            </a:p>
            <a:p>
              <a:endParaRPr lang="en-US" sz="1200" b="0">
                <a:solidFill>
                  <a:schemeClr val="tx1"/>
                </a:solidFill>
                <a:latin typeface="Times New Roman" pitchFamily="-65" charset="0"/>
              </a:endParaRPr>
            </a:p>
            <a:p>
              <a:endParaRPr lang="en-US" sz="1200" b="0">
                <a:solidFill>
                  <a:schemeClr val="tx1"/>
                </a:solidFill>
                <a:latin typeface="Times New Roman" pitchFamily="-65" charset="0"/>
              </a:endParaRPr>
            </a:p>
          </p:txBody>
        </p:sp>
        <p:sp>
          <p:nvSpPr>
            <p:cNvPr id="29709" name="Rectangle 18"/>
            <p:cNvSpPr>
              <a:spLocks noChangeArrowheads="1"/>
            </p:cNvSpPr>
            <p:nvPr/>
          </p:nvSpPr>
          <p:spPr bwMode="auto">
            <a:xfrm>
              <a:off x="5306" y="11649"/>
              <a:ext cx="864" cy="90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US" sz="2400" b="0">
                  <a:solidFill>
                    <a:srgbClr val="FFFFFF"/>
                  </a:solidFill>
                  <a:latin typeface="Univers Condensed" charset="0"/>
                </a:rPr>
                <a:t>9</a:t>
              </a:r>
            </a:p>
          </p:txBody>
        </p:sp>
        <p:sp>
          <p:nvSpPr>
            <p:cNvPr id="29710" name="Text Box 19"/>
            <p:cNvSpPr txBox="1">
              <a:spLocks noChangeArrowheads="1"/>
            </p:cNvSpPr>
            <p:nvPr/>
          </p:nvSpPr>
          <p:spPr bwMode="auto">
            <a:xfrm>
              <a:off x="6278" y="11492"/>
              <a:ext cx="1296" cy="144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US" sz="1400" dirty="0">
                  <a:solidFill>
                    <a:srgbClr val="FFFFFF"/>
                  </a:solidFill>
                  <a:latin typeface="Univers Condensed" charset="0"/>
                </a:rPr>
                <a:t>3 5 7</a:t>
              </a:r>
            </a:p>
            <a:p>
              <a:r>
                <a:rPr lang="en-US" sz="1400" dirty="0">
                  <a:solidFill>
                    <a:srgbClr val="FFFFFF"/>
                  </a:solidFill>
                  <a:latin typeface="Univers Condensed" charset="0"/>
                </a:rPr>
                <a:t>2 4 6</a:t>
              </a:r>
            </a:p>
            <a:p>
              <a:r>
                <a:rPr lang="en-US" sz="1400" dirty="0">
                  <a:solidFill>
                    <a:srgbClr val="FFFFFF"/>
                  </a:solidFill>
                  <a:latin typeface="Univers Condensed" charset="0"/>
                </a:rPr>
                <a:t>4 6 8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5183188" y="6457950"/>
            <a:ext cx="3924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Curtis &amp; D’Esposito  TICS 2003</a:t>
            </a:r>
          </a:p>
        </p:txBody>
      </p:sp>
      <p:pic>
        <p:nvPicPr>
          <p:cNvPr id="37891" name="Picture 6" descr="0-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533400"/>
            <a:ext cx="7239000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7"/>
          <p:cNvSpPr txBox="1">
            <a:spLocks noChangeArrowheads="1"/>
          </p:cNvSpPr>
          <p:nvPr/>
        </p:nvSpPr>
        <p:spPr bwMode="auto">
          <a:xfrm>
            <a:off x="22860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Activity in DLPFC during retention spatial oculomotor task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6.9|1.6|1.2|1.1|1|0.:|1|7.9|0.6|0.7|0.7|0.7|0.7|0.7|0.8"/>
</p:tagLst>
</file>

<file path=ppt/theme/theme1.xml><?xml version="1.0" encoding="utf-8"?>
<a:theme xmlns:a="http://schemas.openxmlformats.org/drawingml/2006/main" name="Blank Presentation">
  <a:themeElements>
    <a:clrScheme name="Custom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Helvetica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Helvetica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2016</TotalTime>
  <Words>1079</Words>
  <Application>Microsoft PowerPoint</Application>
  <PresentationFormat>On-screen Show (4:3)</PresentationFormat>
  <Paragraphs>266</Paragraphs>
  <Slides>37</Slides>
  <Notes>35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Blank Presentation</vt:lpstr>
      <vt:lpstr>Chart</vt:lpstr>
      <vt:lpstr>Worksheet</vt:lpstr>
      <vt:lpstr>Bitmap 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Attentional set-formation and shifting in schizophrenia</vt:lpstr>
      <vt:lpstr>Slide 24</vt:lpstr>
      <vt:lpstr>Improvement in IDED following  modafinil in schizophrenia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Translational neuroscience; Paired associates learning in rats and mice</vt:lpstr>
      <vt:lpstr>Heterogeneity of cognitive impairment in a Cambridge Service of FEP (Cameo) </vt:lpstr>
      <vt:lpstr>Colloborators</vt:lpstr>
    </vt:vector>
  </TitlesOfParts>
  <Company>Uni. of Cambridge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T.W. Robbins</dc:creator>
  <cp:lastModifiedBy>Trevor Robbins</cp:lastModifiedBy>
  <cp:revision>305</cp:revision>
  <dcterms:created xsi:type="dcterms:W3CDTF">2010-06-16T14:58:14Z</dcterms:created>
  <dcterms:modified xsi:type="dcterms:W3CDTF">2010-06-16T14:59:06Z</dcterms:modified>
</cp:coreProperties>
</file>