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74" r:id="rId3"/>
    <p:sldId id="273" r:id="rId4"/>
    <p:sldId id="261" r:id="rId5"/>
    <p:sldId id="256" r:id="rId6"/>
    <p:sldId id="260" r:id="rId7"/>
    <p:sldId id="258" r:id="rId8"/>
    <p:sldId id="262" r:id="rId9"/>
    <p:sldId id="266" r:id="rId10"/>
    <p:sldId id="265" r:id="rId11"/>
    <p:sldId id="264" r:id="rId12"/>
    <p:sldId id="271" r:id="rId13"/>
    <p:sldId id="269" r:id="rId14"/>
    <p:sldId id="272"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99104-E7CF-4267-8CF7-763628AFCFA7}" type="datetimeFigureOut">
              <a:rPr lang="en-US" smtClean="0"/>
              <a:pPr/>
              <a:t>4/28/2010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AD585-CFDC-4FDA-9C41-9303498CC6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D6F80-4060-4526-9BEF-642B2F682CD9}"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D6F80-4060-4526-9BEF-642B2F682CD9}"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D6F80-4060-4526-9BEF-642B2F682CD9}"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D6F80-4060-4526-9BEF-642B2F682CD9}"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D6F80-4060-4526-9BEF-642B2F682CD9}" type="datetimeFigureOut">
              <a:rPr lang="en-US" smtClean="0"/>
              <a:pPr/>
              <a:t>4/28/2010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D6F80-4060-4526-9BEF-642B2F682CD9}" type="datetimeFigureOut">
              <a:rPr lang="en-US" smtClean="0"/>
              <a:pPr/>
              <a:t>4/28/2010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D6F80-4060-4526-9BEF-642B2F682CD9}" type="datetimeFigureOut">
              <a:rPr lang="en-US" smtClean="0"/>
              <a:pPr/>
              <a:t>4/28/2010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D6F80-4060-4526-9BEF-642B2F682CD9}" type="datetimeFigureOut">
              <a:rPr lang="en-US" smtClean="0"/>
              <a:pPr/>
              <a:t>4/28/2010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D6F80-4060-4526-9BEF-642B2F682CD9}" type="datetimeFigureOut">
              <a:rPr lang="en-US" smtClean="0"/>
              <a:pPr/>
              <a:t>4/28/2010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D6F80-4060-4526-9BEF-642B2F682CD9}" type="datetimeFigureOut">
              <a:rPr lang="en-US" smtClean="0"/>
              <a:pPr/>
              <a:t>4/28/2010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D6F80-4060-4526-9BEF-642B2F682CD9}" type="datetimeFigureOut">
              <a:rPr lang="en-US" smtClean="0"/>
              <a:pPr/>
              <a:t>4/28/2010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667A2-0B24-4047-A354-77EB840F64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D6F80-4060-4526-9BEF-642B2F682CD9}" type="datetimeFigureOut">
              <a:rPr lang="en-US" smtClean="0"/>
              <a:pPr/>
              <a:t>4/28/2010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667A2-0B24-4047-A354-77EB840F64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www.hscripts.com/freeimages/icons/human/brain/brain-clipart-picture23.gi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l="4436" t="18628" r="2661" b="16707"/>
          <a:stretch>
            <a:fillRect/>
          </a:stretch>
        </p:blipFill>
        <p:spPr bwMode="auto">
          <a:xfrm>
            <a:off x="6197600" y="2306638"/>
            <a:ext cx="877888" cy="687387"/>
          </a:xfrm>
          <a:prstGeom prst="rect">
            <a:avLst/>
          </a:prstGeom>
          <a:noFill/>
        </p:spPr>
      </p:pic>
      <p:pic>
        <p:nvPicPr>
          <p:cNvPr id="4100" name="Picture 4"/>
          <p:cNvPicPr>
            <a:picLocks noChangeAspect="1" noChangeArrowheads="1"/>
          </p:cNvPicPr>
          <p:nvPr/>
        </p:nvPicPr>
        <p:blipFill>
          <a:blip r:embed="rId3" cstate="print"/>
          <a:srcRect l="1767" t="15984" b="17776"/>
          <a:stretch>
            <a:fillRect/>
          </a:stretch>
        </p:blipFill>
        <p:spPr bwMode="auto">
          <a:xfrm>
            <a:off x="2111375" y="2306638"/>
            <a:ext cx="919163" cy="687387"/>
          </a:xfrm>
          <a:prstGeom prst="rect">
            <a:avLst/>
          </a:prstGeom>
          <a:noFill/>
        </p:spPr>
      </p:pic>
      <p:sp>
        <p:nvSpPr>
          <p:cNvPr id="4101" name="Text Box 5"/>
          <p:cNvSpPr txBox="1">
            <a:spLocks noChangeArrowheads="1"/>
          </p:cNvSpPr>
          <p:nvPr/>
        </p:nvSpPr>
        <p:spPr bwMode="auto">
          <a:xfrm>
            <a:off x="2171700" y="3111500"/>
            <a:ext cx="4892675" cy="982663"/>
          </a:xfrm>
          <a:prstGeom prst="rect">
            <a:avLst/>
          </a:prstGeom>
          <a:noFill/>
          <a:ln w="9525">
            <a:noFill/>
            <a:miter lim="800000"/>
            <a:headEnd/>
            <a:tailEnd/>
          </a:ln>
          <a:effectLst/>
        </p:spPr>
        <p:txBody>
          <a:bodyPr>
            <a:spAutoFit/>
          </a:bodyPr>
          <a:lstStyle/>
          <a:p>
            <a:pPr algn="ctr">
              <a:lnSpc>
                <a:spcPct val="90000"/>
              </a:lnSpc>
            </a:pPr>
            <a:r>
              <a:rPr lang="en-US" sz="2000" b="1">
                <a:solidFill>
                  <a:srgbClr val="000080"/>
                </a:solidFill>
                <a:latin typeface="Futura" charset="0"/>
              </a:rPr>
              <a:t>Cognitive Neuroscience Treatment Research </a:t>
            </a:r>
          </a:p>
          <a:p>
            <a:pPr algn="ctr">
              <a:lnSpc>
                <a:spcPct val="90000"/>
              </a:lnSpc>
            </a:pPr>
            <a:r>
              <a:rPr lang="en-US" sz="2000" b="1">
                <a:solidFill>
                  <a:srgbClr val="000080"/>
                </a:solidFill>
                <a:latin typeface="Futura" charset="0"/>
              </a:rPr>
              <a:t>to Improve Cognition in Schizophrenia</a:t>
            </a:r>
            <a:endParaRPr lang="en-US" b="1">
              <a:latin typeface="Arial" charset="0"/>
            </a:endParaRPr>
          </a:p>
        </p:txBody>
      </p:sp>
      <p:sp>
        <p:nvSpPr>
          <p:cNvPr id="4102" name="Line 6">
            <a:hlinkClick r:id="rId4"/>
          </p:cNvPr>
          <p:cNvSpPr>
            <a:spLocks noChangeShapeType="1"/>
          </p:cNvSpPr>
          <p:nvPr/>
        </p:nvSpPr>
        <p:spPr bwMode="auto">
          <a:xfrm flipV="1">
            <a:off x="1962150" y="3068638"/>
            <a:ext cx="5283200" cy="0"/>
          </a:xfrm>
          <a:prstGeom prst="line">
            <a:avLst/>
          </a:prstGeom>
          <a:noFill/>
          <a:ln w="76200" cmpd="tri">
            <a:solidFill>
              <a:schemeClr val="tx1"/>
            </a:solidFill>
            <a:round/>
            <a:headEnd/>
            <a:tailEnd/>
          </a:ln>
          <a:effectLst/>
        </p:spPr>
        <p:txBody>
          <a:bodyPr wrap="none" anchor="ctr"/>
          <a:lstStyle/>
          <a:p>
            <a:endParaRPr lang="en-US"/>
          </a:p>
        </p:txBody>
      </p:sp>
      <p:sp>
        <p:nvSpPr>
          <p:cNvPr id="4103" name="WordArt 7" descr="Purple mesh"/>
          <p:cNvSpPr>
            <a:spLocks noChangeArrowheads="1" noChangeShapeType="1" noTextEdit="1"/>
          </p:cNvSpPr>
          <p:nvPr/>
        </p:nvSpPr>
        <p:spPr bwMode="auto">
          <a:xfrm>
            <a:off x="3079750" y="2001838"/>
            <a:ext cx="3048000" cy="965200"/>
          </a:xfrm>
          <a:prstGeom prst="rect">
            <a:avLst/>
          </a:prstGeom>
        </p:spPr>
        <p:txBody>
          <a:bodyPr wrap="none" fromWordArt="1">
            <a:prstTxWarp prst="textPlain">
              <a:avLst>
                <a:gd name="adj" fmla="val 50000"/>
              </a:avLst>
            </a:prstTxWarp>
          </a:bodyPr>
          <a:lstStyle/>
          <a:p>
            <a:pPr algn="ctr"/>
            <a:r>
              <a:rPr lang="en-US" sz="5400" kern="10" spc="1081">
                <a:ln w="9525">
                  <a:solidFill>
                    <a:srgbClr val="0000FF"/>
                  </a:solidFill>
                  <a:round/>
                  <a:headEnd/>
                  <a:tailEnd/>
                </a:ln>
                <a:blipFill dpi="0" rotWithShape="0">
                  <a:blip r:embed="rId5"/>
                  <a:srcRect/>
                  <a:tile tx="0" ty="0" sx="100000" sy="100000" flip="none" algn="tl"/>
                </a:blipFill>
                <a:effectLst>
                  <a:outerShdw dist="45791" dir="3378596" algn="ctr" rotWithShape="0">
                    <a:srgbClr val="4D4D4D"/>
                  </a:outerShdw>
                </a:effectLst>
                <a:latin typeface="Arial Black"/>
              </a:rPr>
              <a:t>CNTRICS</a:t>
            </a:r>
          </a:p>
        </p:txBody>
      </p:sp>
      <p:sp>
        <p:nvSpPr>
          <p:cNvPr id="4104" name="AutoShape 8"/>
          <p:cNvSpPr>
            <a:spLocks noChangeArrowheads="1"/>
          </p:cNvSpPr>
          <p:nvPr/>
        </p:nvSpPr>
        <p:spPr bwMode="auto">
          <a:xfrm>
            <a:off x="1333500" y="1600200"/>
            <a:ext cx="6477000" cy="2895600"/>
          </a:xfrm>
          <a:prstGeom prst="octagon">
            <a:avLst>
              <a:gd name="adj" fmla="val 29287"/>
            </a:avLst>
          </a:prstGeom>
          <a:solidFill>
            <a:srgbClr val="666699">
              <a:alpha val="20000"/>
            </a:srgbClr>
          </a:solidFill>
          <a:ln w="9525">
            <a:solidFill>
              <a:schemeClr val="folHlink"/>
            </a:solidFill>
            <a:miter lim="800000"/>
            <a:headEnd/>
            <a:tailEnd/>
          </a:ln>
          <a:effectLst/>
        </p:spPr>
        <p:txBody>
          <a:bodyPr wrap="none" anchor="ctr"/>
          <a:lstStyle/>
          <a:p>
            <a:endParaRPr lang="en-US"/>
          </a:p>
        </p:txBody>
      </p:sp>
      <p:sp>
        <p:nvSpPr>
          <p:cNvPr id="4105" name="Text Box 9"/>
          <p:cNvSpPr txBox="1">
            <a:spLocks noChangeArrowheads="1"/>
          </p:cNvSpPr>
          <p:nvPr/>
        </p:nvSpPr>
        <p:spPr bwMode="auto">
          <a:xfrm>
            <a:off x="2362200" y="5521325"/>
            <a:ext cx="3773488" cy="519113"/>
          </a:xfrm>
          <a:prstGeom prst="rect">
            <a:avLst/>
          </a:prstGeom>
          <a:noFill/>
          <a:ln w="9525">
            <a:noFill/>
            <a:miter lim="800000"/>
            <a:headEnd/>
            <a:tailEnd/>
          </a:ln>
          <a:effectLst/>
        </p:spPr>
        <p:txBody>
          <a:bodyPr wrap="none">
            <a:spAutoFit/>
          </a:bodyPr>
          <a:lstStyle/>
          <a:p>
            <a:r>
              <a:rPr lang="en-US" sz="2800"/>
              <a:t>http://cntrics.ucdavis.edu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rPr>
              <a:t>Animal Models</a:t>
            </a:r>
            <a:endParaRPr lang="en-US" b="1" i="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b="1" dirty="0" smtClean="0">
                <a:solidFill>
                  <a:schemeClr val="tx2"/>
                </a:solidFill>
              </a:rPr>
              <a:t>Meeting 5 (April 29-30 2010)</a:t>
            </a:r>
          </a:p>
          <a:p>
            <a:pPr lvl="1"/>
            <a:r>
              <a:rPr lang="en-US" b="1" dirty="0" smtClean="0">
                <a:solidFill>
                  <a:schemeClr val="tx2"/>
                </a:solidFill>
              </a:rPr>
              <a:t>What is homology</a:t>
            </a:r>
          </a:p>
          <a:p>
            <a:pPr lvl="1"/>
            <a:r>
              <a:rPr lang="en-US" b="1" dirty="0" smtClean="0">
                <a:solidFill>
                  <a:schemeClr val="tx2"/>
                </a:solidFill>
              </a:rPr>
              <a:t>Issues related to the measurement of CNTRICS constructs in different species</a:t>
            </a:r>
          </a:p>
          <a:p>
            <a:pPr lvl="1"/>
            <a:r>
              <a:rPr lang="en-US" b="1" dirty="0" smtClean="0">
                <a:solidFill>
                  <a:schemeClr val="tx2"/>
                </a:solidFill>
              </a:rPr>
              <a:t>Issues related to the use of animal models of putative </a:t>
            </a:r>
            <a:r>
              <a:rPr lang="en-US" b="1" dirty="0" err="1" smtClean="0">
                <a:solidFill>
                  <a:schemeClr val="tx2"/>
                </a:solidFill>
              </a:rPr>
              <a:t>pathophysiology</a:t>
            </a:r>
            <a:r>
              <a:rPr lang="en-US" b="1" dirty="0" smtClean="0">
                <a:solidFill>
                  <a:schemeClr val="tx2"/>
                </a:solidFill>
              </a:rPr>
              <a:t> in cognitive treatment development </a:t>
            </a:r>
          </a:p>
          <a:p>
            <a:r>
              <a:rPr lang="en-US" b="1" dirty="0" smtClean="0">
                <a:solidFill>
                  <a:schemeClr val="tx2"/>
                </a:solidFill>
              </a:rPr>
              <a:t>Meeting 7 (Spring 2011)</a:t>
            </a:r>
          </a:p>
          <a:p>
            <a:pPr lvl="1"/>
            <a:r>
              <a:rPr lang="en-US" b="1" dirty="0" smtClean="0">
                <a:solidFill>
                  <a:schemeClr val="tx2"/>
                </a:solidFill>
              </a:rPr>
              <a:t>Identifying specific novel animal models for development</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r>
              <a:rPr lang="en-US" b="1" i="1" dirty="0" smtClean="0">
                <a:solidFill>
                  <a:srgbClr val="7030A0"/>
                </a:solidFill>
              </a:rPr>
              <a:t>Animal Models</a:t>
            </a:r>
            <a:endParaRPr lang="en-US" b="1" i="1" dirty="0">
              <a:solidFill>
                <a:srgbClr val="7030A0"/>
              </a:solidFill>
            </a:endParaRPr>
          </a:p>
        </p:txBody>
      </p:sp>
      <p:sp>
        <p:nvSpPr>
          <p:cNvPr id="100355" name="Rectangle 3"/>
          <p:cNvSpPr>
            <a:spLocks noGrp="1" noChangeArrowheads="1"/>
          </p:cNvSpPr>
          <p:nvPr>
            <p:ph type="body" idx="1"/>
          </p:nvPr>
        </p:nvSpPr>
        <p:spPr/>
        <p:txBody>
          <a:bodyPr>
            <a:normAutofit lnSpcReduction="10000"/>
          </a:bodyPr>
          <a:lstStyle/>
          <a:p>
            <a:r>
              <a:rPr lang="en-US" b="1" dirty="0" smtClean="0">
                <a:solidFill>
                  <a:schemeClr val="tx2"/>
                </a:solidFill>
              </a:rPr>
              <a:t>Validity- </a:t>
            </a:r>
            <a:r>
              <a:rPr lang="en-US" b="1" dirty="0">
                <a:solidFill>
                  <a:schemeClr val="tx2"/>
                </a:solidFill>
              </a:rPr>
              <a:t>does it really reflect the </a:t>
            </a:r>
            <a:r>
              <a:rPr lang="en-US" b="1" dirty="0" smtClean="0">
                <a:solidFill>
                  <a:schemeClr val="tx2"/>
                </a:solidFill>
              </a:rPr>
              <a:t>targeted cognitive and neural mechanisms of </a:t>
            </a:r>
            <a:r>
              <a:rPr lang="en-US" b="1" dirty="0">
                <a:solidFill>
                  <a:schemeClr val="tx2"/>
                </a:solidFill>
              </a:rPr>
              <a:t>interest?</a:t>
            </a:r>
          </a:p>
          <a:p>
            <a:r>
              <a:rPr lang="en-US" b="1" dirty="0">
                <a:solidFill>
                  <a:schemeClr val="tx2"/>
                </a:solidFill>
              </a:rPr>
              <a:t>Reliability- does it have the necessary measurement properties</a:t>
            </a:r>
            <a:r>
              <a:rPr lang="en-US" b="1" dirty="0" smtClean="0">
                <a:solidFill>
                  <a:schemeClr val="tx2"/>
                </a:solidFill>
              </a:rPr>
              <a:t>?</a:t>
            </a:r>
          </a:p>
          <a:p>
            <a:r>
              <a:rPr lang="en-US" b="1" dirty="0" smtClean="0">
                <a:solidFill>
                  <a:schemeClr val="tx2"/>
                </a:solidFill>
              </a:rPr>
              <a:t>Predictive Validity- a drug effect in the animal will predict a drug effect in humans</a:t>
            </a:r>
          </a:p>
          <a:p>
            <a:r>
              <a:rPr lang="en-US" b="1" dirty="0" smtClean="0">
                <a:solidFill>
                  <a:schemeClr val="tx2"/>
                </a:solidFill>
              </a:rPr>
              <a:t>Practicality- can it work as a screen in a vertically integrated translational research program</a:t>
            </a:r>
            <a:endParaRPr lang="en-US"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228600" y="304800"/>
            <a:ext cx="8915400" cy="1143000"/>
          </a:xfrm>
        </p:spPr>
        <p:txBody>
          <a:bodyPr>
            <a:normAutofit fontScale="90000"/>
          </a:bodyPr>
          <a:lstStyle/>
          <a:p>
            <a:pPr eaLnBrk="1" hangingPunct="1">
              <a:defRPr/>
            </a:pPr>
            <a:r>
              <a:rPr lang="en-US" sz="3600" b="1" i="1" dirty="0" smtClean="0">
                <a:solidFill>
                  <a:srgbClr val="7030A0"/>
                </a:solidFill>
              </a:rPr>
              <a:t>Impairment of Top Down Control in Schizophrenia: Functional Connectivity</a:t>
            </a:r>
          </a:p>
        </p:txBody>
      </p:sp>
      <p:sp>
        <p:nvSpPr>
          <p:cNvPr id="29699" name="Text Box 6"/>
          <p:cNvSpPr txBox="1">
            <a:spLocks noChangeArrowheads="1"/>
          </p:cNvSpPr>
          <p:nvPr/>
        </p:nvSpPr>
        <p:spPr bwMode="auto">
          <a:xfrm>
            <a:off x="1676400" y="6491288"/>
            <a:ext cx="184150" cy="366712"/>
          </a:xfrm>
          <a:prstGeom prst="rect">
            <a:avLst/>
          </a:prstGeom>
          <a:noFill/>
          <a:ln w="9525">
            <a:noFill/>
            <a:miter lim="800000"/>
            <a:headEnd/>
            <a:tailEnd/>
          </a:ln>
        </p:spPr>
        <p:txBody>
          <a:bodyPr wrap="none">
            <a:spAutoFit/>
          </a:bodyPr>
          <a:lstStyle/>
          <a:p>
            <a:endParaRPr lang="en-US"/>
          </a:p>
        </p:txBody>
      </p:sp>
      <p:sp>
        <p:nvSpPr>
          <p:cNvPr id="29700" name="Text Box 7"/>
          <p:cNvSpPr txBox="1">
            <a:spLocks noChangeArrowheads="1"/>
          </p:cNvSpPr>
          <p:nvPr/>
        </p:nvSpPr>
        <p:spPr bwMode="auto">
          <a:xfrm>
            <a:off x="2209800" y="6537325"/>
            <a:ext cx="6416675" cy="641350"/>
          </a:xfrm>
          <a:prstGeom prst="rect">
            <a:avLst/>
          </a:prstGeom>
          <a:noFill/>
          <a:ln w="9525">
            <a:noFill/>
            <a:miter lim="800000"/>
            <a:headEnd/>
            <a:tailEnd/>
          </a:ln>
        </p:spPr>
        <p:txBody>
          <a:bodyPr>
            <a:spAutoFit/>
          </a:bodyPr>
          <a:lstStyle/>
          <a:p>
            <a:r>
              <a:rPr lang="en-US"/>
              <a:t>Yoon et al,  American J. Psychiatry 2008</a:t>
            </a:r>
          </a:p>
          <a:p>
            <a:endParaRPr lang="en-US"/>
          </a:p>
        </p:txBody>
      </p:sp>
      <p:pic>
        <p:nvPicPr>
          <p:cNvPr id="29701" name="Picture 9" descr="Caption_040208"/>
          <p:cNvPicPr>
            <a:picLocks noChangeAspect="1" noChangeArrowheads="1"/>
          </p:cNvPicPr>
          <p:nvPr/>
        </p:nvPicPr>
        <p:blipFill>
          <a:blip r:embed="rId2" cstate="print"/>
          <a:srcRect/>
          <a:stretch>
            <a:fillRect/>
          </a:stretch>
        </p:blipFill>
        <p:spPr bwMode="auto">
          <a:xfrm>
            <a:off x="1524000" y="1571625"/>
            <a:ext cx="6858000" cy="476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rPr>
              <a:t>Conservation and Homology</a:t>
            </a:r>
            <a:endParaRPr lang="en-US" b="1" i="1" dirty="0">
              <a:solidFill>
                <a:srgbClr val="7030A0"/>
              </a:solidFill>
            </a:endParaRPr>
          </a:p>
        </p:txBody>
      </p:sp>
      <p:pic>
        <p:nvPicPr>
          <p:cNvPr id="4" name="Content Placeholder 3" descr="MOUSETOHUMAN.jpg"/>
          <p:cNvPicPr>
            <a:picLocks noGrp="1" noChangeAspect="1"/>
          </p:cNvPicPr>
          <p:nvPr>
            <p:ph idx="1"/>
          </p:nvPr>
        </p:nvPicPr>
        <p:blipFill>
          <a:blip r:embed="rId2" cstate="print"/>
          <a:stretch>
            <a:fillRect/>
          </a:stretch>
        </p:blipFill>
        <p:spPr>
          <a:xfrm>
            <a:off x="577083" y="1600200"/>
            <a:ext cx="7989833" cy="45259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rPr>
              <a:t>AX CPT Test</a:t>
            </a:r>
            <a:endParaRPr lang="en-US" b="1" i="1" dirty="0">
              <a:solidFill>
                <a:srgbClr val="7030A0"/>
              </a:solidFill>
            </a:endParaRPr>
          </a:p>
        </p:txBody>
      </p:sp>
      <p:sp>
        <p:nvSpPr>
          <p:cNvPr id="3" name="Content Placeholder 2"/>
          <p:cNvSpPr>
            <a:spLocks noGrp="1"/>
          </p:cNvSpPr>
          <p:nvPr>
            <p:ph idx="1"/>
          </p:nvPr>
        </p:nvSpPr>
        <p:spPr/>
        <p:txBody>
          <a:bodyPr/>
          <a:lstStyle/>
          <a:p>
            <a:r>
              <a:rPr lang="en-US" dirty="0" smtClean="0">
                <a:solidFill>
                  <a:schemeClr val="tx2"/>
                </a:solidFill>
              </a:rPr>
              <a:t>“You will see a series of letters appearing at the center of the computer screen.  Press the left button for any letter that comes after an A, press the right button for any other letter”</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7030A0"/>
                </a:solidFill>
              </a:rPr>
              <a:t>Conservation, Homology and Predictive Validity</a:t>
            </a:r>
            <a:endParaRPr lang="en-US" b="1" i="1" dirty="0">
              <a:solidFill>
                <a:srgbClr val="7030A0"/>
              </a:solidFill>
            </a:endParaRPr>
          </a:p>
        </p:txBody>
      </p:sp>
      <p:pic>
        <p:nvPicPr>
          <p:cNvPr id="4" name="Content Placeholder 3" descr="beautiful_mind.jpg"/>
          <p:cNvPicPr>
            <a:picLocks noGrp="1" noChangeAspect="1"/>
          </p:cNvPicPr>
          <p:nvPr>
            <p:ph idx="1"/>
          </p:nvPr>
        </p:nvPicPr>
        <p:blipFill>
          <a:blip r:embed="rId2" cstate="print"/>
          <a:stretch>
            <a:fillRect/>
          </a:stretch>
        </p:blipFill>
        <p:spPr>
          <a:xfrm>
            <a:off x="3124200" y="1752600"/>
            <a:ext cx="3047787" cy="45259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990600"/>
          </a:xfrm>
        </p:spPr>
        <p:txBody>
          <a:bodyPr>
            <a:normAutofit/>
          </a:bodyPr>
          <a:lstStyle/>
          <a:p>
            <a:r>
              <a:rPr lang="en-US" sz="4000" b="1" i="1" dirty="0" smtClean="0">
                <a:solidFill>
                  <a:srgbClr val="7030A0"/>
                </a:solidFill>
              </a:rPr>
              <a:t>CNTRICS Executive Committee</a:t>
            </a:r>
            <a:endParaRPr lang="en-US" sz="4000" b="1" i="1" dirty="0">
              <a:solidFill>
                <a:srgbClr val="7030A0"/>
              </a:solidFill>
            </a:endParaRPr>
          </a:p>
        </p:txBody>
      </p:sp>
      <p:sp>
        <p:nvSpPr>
          <p:cNvPr id="7" name="Content Placeholder 6"/>
          <p:cNvSpPr>
            <a:spLocks noGrp="1"/>
          </p:cNvSpPr>
          <p:nvPr>
            <p:ph idx="1"/>
          </p:nvPr>
        </p:nvSpPr>
        <p:spPr>
          <a:xfrm>
            <a:off x="457200" y="838200"/>
            <a:ext cx="8229600" cy="4525963"/>
          </a:xfrm>
        </p:spPr>
        <p:txBody>
          <a:bodyPr>
            <a:noAutofit/>
          </a:bodyPr>
          <a:lstStyle/>
          <a:p>
            <a:r>
              <a:rPr lang="en-US" sz="1800" dirty="0" smtClean="0">
                <a:solidFill>
                  <a:schemeClr val="tx2"/>
                </a:solidFill>
              </a:rPr>
              <a:t>Cameron Carter, UC Davis  and Deanna Barch, Washington University St. Louis</a:t>
            </a:r>
          </a:p>
          <a:p>
            <a:r>
              <a:rPr lang="en-US" sz="1800" dirty="0" smtClean="0">
                <a:solidFill>
                  <a:schemeClr val="tx2"/>
                </a:solidFill>
              </a:rPr>
              <a:t>James </a:t>
            </a:r>
            <a:r>
              <a:rPr lang="en-US" sz="1800" dirty="0" err="1" smtClean="0">
                <a:solidFill>
                  <a:schemeClr val="tx2"/>
                </a:solidFill>
              </a:rPr>
              <a:t>Breiling</a:t>
            </a:r>
            <a:r>
              <a:rPr lang="en-US" sz="1800" dirty="0" smtClean="0">
                <a:solidFill>
                  <a:schemeClr val="tx2"/>
                </a:solidFill>
              </a:rPr>
              <a:t>, National Institute of Mental Health</a:t>
            </a:r>
          </a:p>
          <a:p>
            <a:r>
              <a:rPr lang="en-US" sz="1800" dirty="0" smtClean="0">
                <a:solidFill>
                  <a:schemeClr val="tx2"/>
                </a:solidFill>
              </a:rPr>
              <a:t>Robert W.  Buchanan, Maryland Psychiatric Research Center</a:t>
            </a:r>
          </a:p>
          <a:p>
            <a:r>
              <a:rPr lang="en-US" sz="1800" dirty="0" smtClean="0">
                <a:solidFill>
                  <a:schemeClr val="tx2"/>
                </a:solidFill>
              </a:rPr>
              <a:t>Pamela Butler, New York State University</a:t>
            </a:r>
          </a:p>
          <a:p>
            <a:r>
              <a:rPr lang="en-US" sz="1800" dirty="0" smtClean="0">
                <a:solidFill>
                  <a:schemeClr val="tx2"/>
                </a:solidFill>
              </a:rPr>
              <a:t>Jonathan D. Cohen, Princeton University</a:t>
            </a:r>
          </a:p>
          <a:p>
            <a:r>
              <a:rPr lang="en-US" sz="1800" dirty="0" smtClean="0">
                <a:solidFill>
                  <a:schemeClr val="tx2"/>
                </a:solidFill>
              </a:rPr>
              <a:t>Mark Geyer, University of California at San Diego</a:t>
            </a:r>
          </a:p>
          <a:p>
            <a:r>
              <a:rPr lang="en-US" sz="1800" dirty="0" smtClean="0">
                <a:solidFill>
                  <a:schemeClr val="tx2"/>
                </a:solidFill>
              </a:rPr>
              <a:t>Randy </a:t>
            </a:r>
            <a:r>
              <a:rPr lang="en-US" sz="1800" dirty="0" err="1" smtClean="0">
                <a:solidFill>
                  <a:schemeClr val="tx2"/>
                </a:solidFill>
              </a:rPr>
              <a:t>Gollub</a:t>
            </a:r>
            <a:r>
              <a:rPr lang="en-US" sz="1800" dirty="0" smtClean="0">
                <a:solidFill>
                  <a:schemeClr val="tx2"/>
                </a:solidFill>
              </a:rPr>
              <a:t>, Massachusetts General Hospital</a:t>
            </a:r>
          </a:p>
          <a:p>
            <a:r>
              <a:rPr lang="en-US" sz="1800" dirty="0" smtClean="0">
                <a:solidFill>
                  <a:schemeClr val="tx2"/>
                </a:solidFill>
              </a:rPr>
              <a:t>Michael F. Green, </a:t>
            </a:r>
            <a:r>
              <a:rPr lang="en-US" sz="1800" dirty="0" err="1" smtClean="0">
                <a:solidFill>
                  <a:schemeClr val="tx2"/>
                </a:solidFill>
              </a:rPr>
              <a:t>Semel</a:t>
            </a:r>
            <a:r>
              <a:rPr lang="en-US" sz="1800" dirty="0" smtClean="0">
                <a:solidFill>
                  <a:schemeClr val="tx2"/>
                </a:solidFill>
              </a:rPr>
              <a:t> Institute at UCLA and VA Greater Los Angeles Healthcare System</a:t>
            </a:r>
          </a:p>
          <a:p>
            <a:r>
              <a:rPr lang="en-US" sz="1800" dirty="0" smtClean="0">
                <a:solidFill>
                  <a:schemeClr val="tx2"/>
                </a:solidFill>
              </a:rPr>
              <a:t>Judy Jaeger, AstraZeneca</a:t>
            </a:r>
          </a:p>
          <a:p>
            <a:r>
              <a:rPr lang="en-US" sz="1800" dirty="0" smtClean="0">
                <a:solidFill>
                  <a:schemeClr val="tx2"/>
                </a:solidFill>
              </a:rPr>
              <a:t>John H. Krystal, Yale University</a:t>
            </a:r>
          </a:p>
          <a:p>
            <a:r>
              <a:rPr lang="en-US" sz="1800" dirty="0" smtClean="0">
                <a:solidFill>
                  <a:schemeClr val="tx2"/>
                </a:solidFill>
              </a:rPr>
              <a:t>Holly Moore, Columbia University</a:t>
            </a:r>
          </a:p>
          <a:p>
            <a:r>
              <a:rPr lang="en-US" sz="1800" dirty="0" smtClean="0">
                <a:solidFill>
                  <a:schemeClr val="tx2"/>
                </a:solidFill>
              </a:rPr>
              <a:t>Keith </a:t>
            </a:r>
            <a:r>
              <a:rPr lang="en-US" sz="1800" dirty="0" err="1" smtClean="0">
                <a:solidFill>
                  <a:schemeClr val="tx2"/>
                </a:solidFill>
              </a:rPr>
              <a:t>Nuechterlein</a:t>
            </a:r>
            <a:r>
              <a:rPr lang="en-US" sz="1800" dirty="0" smtClean="0">
                <a:solidFill>
                  <a:schemeClr val="tx2"/>
                </a:solidFill>
              </a:rPr>
              <a:t>, University of California at Los Angeles</a:t>
            </a:r>
          </a:p>
          <a:p>
            <a:r>
              <a:rPr lang="en-US" sz="1800" dirty="0" smtClean="0">
                <a:solidFill>
                  <a:schemeClr val="tx2"/>
                </a:solidFill>
              </a:rPr>
              <a:t>Trevor Robbins, University of Cambridge</a:t>
            </a:r>
          </a:p>
          <a:p>
            <a:r>
              <a:rPr lang="en-US" sz="1800" dirty="0" smtClean="0">
                <a:solidFill>
                  <a:schemeClr val="tx2"/>
                </a:solidFill>
              </a:rPr>
              <a:t>Steven Silverstein, University of Medicine and Dentistry of New Jersey</a:t>
            </a:r>
          </a:p>
          <a:p>
            <a:r>
              <a:rPr lang="en-US" sz="1800" dirty="0" smtClean="0">
                <a:solidFill>
                  <a:schemeClr val="tx2"/>
                </a:solidFill>
              </a:rPr>
              <a:t>Edward E. Smith, Columbia University</a:t>
            </a:r>
          </a:p>
          <a:p>
            <a:r>
              <a:rPr lang="en-US" sz="1800" dirty="0" smtClean="0">
                <a:solidFill>
                  <a:schemeClr val="tx2"/>
                </a:solidFill>
              </a:rPr>
              <a:t>Milton Strauss, University of New Mexico</a:t>
            </a:r>
          </a:p>
          <a:p>
            <a:r>
              <a:rPr lang="en-US" sz="1800" dirty="0" err="1" smtClean="0">
                <a:solidFill>
                  <a:schemeClr val="tx2"/>
                </a:solidFill>
              </a:rPr>
              <a:t>Til</a:t>
            </a:r>
            <a:r>
              <a:rPr lang="en-US" sz="1800" dirty="0" smtClean="0">
                <a:solidFill>
                  <a:schemeClr val="tx2"/>
                </a:solidFill>
              </a:rPr>
              <a:t> </a:t>
            </a:r>
            <a:r>
              <a:rPr lang="en-US" sz="1800" dirty="0" err="1" smtClean="0">
                <a:solidFill>
                  <a:schemeClr val="tx2"/>
                </a:solidFill>
              </a:rPr>
              <a:t>Wykes</a:t>
            </a:r>
            <a:r>
              <a:rPr lang="en-US" sz="1800" dirty="0" smtClean="0">
                <a:solidFill>
                  <a:schemeClr val="tx2"/>
                </a:solidFill>
              </a:rPr>
              <a:t>, Institute of Psychiatry, King’s College London</a:t>
            </a:r>
          </a:p>
          <a:p>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Cognition in Schizophrenia in 2010</a:t>
            </a:r>
            <a:endParaRPr lang="en-US" b="1" dirty="0">
              <a:solidFill>
                <a:srgbClr val="7030A0"/>
              </a:solidFill>
            </a:endParaRPr>
          </a:p>
        </p:txBody>
      </p:sp>
      <p:sp>
        <p:nvSpPr>
          <p:cNvPr id="3" name="Content Placeholder 2"/>
          <p:cNvSpPr>
            <a:spLocks noGrp="1"/>
          </p:cNvSpPr>
          <p:nvPr>
            <p:ph idx="1"/>
          </p:nvPr>
        </p:nvSpPr>
        <p:spPr/>
        <p:txBody>
          <a:bodyPr/>
          <a:lstStyle/>
          <a:p>
            <a:r>
              <a:rPr lang="en-US" b="1" dirty="0" smtClean="0">
                <a:solidFill>
                  <a:schemeClr val="tx2"/>
                </a:solidFill>
              </a:rPr>
              <a:t>Impaired cognition in schizophrenia remains a disabling and treatment refractory aspect of the illness</a:t>
            </a:r>
          </a:p>
          <a:p>
            <a:r>
              <a:rPr lang="en-US" b="1" dirty="0" smtClean="0">
                <a:solidFill>
                  <a:schemeClr val="tx2"/>
                </a:solidFill>
              </a:rPr>
              <a:t>After an initial surge of interest there are signs of reduced commitment by the pharmaceutical industry in developing treatments for impaired cognition in schizophrenia</a:t>
            </a:r>
            <a:endParaRPr lang="en-US"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9" name="Line 13"/>
          <p:cNvSpPr>
            <a:spLocks noChangeShapeType="1"/>
          </p:cNvSpPr>
          <p:nvPr/>
        </p:nvSpPr>
        <p:spPr bwMode="auto">
          <a:xfrm flipV="1">
            <a:off x="4876800" y="3429000"/>
            <a:ext cx="0" cy="685800"/>
          </a:xfrm>
          <a:prstGeom prst="line">
            <a:avLst/>
          </a:prstGeom>
          <a:noFill/>
          <a:ln w="38100">
            <a:solidFill>
              <a:schemeClr val="tx1"/>
            </a:solidFill>
            <a:round/>
            <a:headEnd/>
            <a:tailEnd type="triangle" w="med" len="med"/>
          </a:ln>
        </p:spPr>
        <p:txBody>
          <a:bodyPr/>
          <a:lstStyle/>
          <a:p>
            <a:endParaRPr lang="en-US"/>
          </a:p>
        </p:txBody>
      </p:sp>
      <p:sp>
        <p:nvSpPr>
          <p:cNvPr id="96270" name="Line 14"/>
          <p:cNvSpPr>
            <a:spLocks noChangeShapeType="1"/>
          </p:cNvSpPr>
          <p:nvPr/>
        </p:nvSpPr>
        <p:spPr bwMode="auto">
          <a:xfrm>
            <a:off x="4267200" y="3429000"/>
            <a:ext cx="0" cy="685800"/>
          </a:xfrm>
          <a:prstGeom prst="line">
            <a:avLst/>
          </a:prstGeom>
          <a:noFill/>
          <a:ln w="38100">
            <a:solidFill>
              <a:schemeClr val="tx1"/>
            </a:solidFill>
            <a:round/>
            <a:headEnd/>
            <a:tailEnd type="triangle" w="med" len="med"/>
          </a:ln>
        </p:spPr>
        <p:txBody>
          <a:bodyPr/>
          <a:lstStyle/>
          <a:p>
            <a:endParaRPr lang="en-US"/>
          </a:p>
        </p:txBody>
      </p:sp>
      <p:sp>
        <p:nvSpPr>
          <p:cNvPr id="96260" name="Oval 4"/>
          <p:cNvSpPr>
            <a:spLocks noChangeArrowheads="1"/>
          </p:cNvSpPr>
          <p:nvPr/>
        </p:nvSpPr>
        <p:spPr bwMode="auto">
          <a:xfrm>
            <a:off x="2209800" y="914400"/>
            <a:ext cx="4724400" cy="990600"/>
          </a:xfrm>
          <a:prstGeom prst="ellipse">
            <a:avLst/>
          </a:prstGeom>
          <a:solidFill>
            <a:schemeClr val="accent1"/>
          </a:solidFill>
          <a:ln w="9525">
            <a:solidFill>
              <a:schemeClr val="tx1"/>
            </a:solidFill>
            <a:round/>
            <a:headEnd/>
            <a:tailEnd/>
          </a:ln>
        </p:spPr>
        <p:txBody>
          <a:bodyPr wrap="none" anchor="ctr"/>
          <a:lstStyle/>
          <a:p>
            <a:pPr algn="ctr"/>
            <a:r>
              <a:rPr lang="en-US" b="1" dirty="0">
                <a:solidFill>
                  <a:schemeClr val="bg1"/>
                </a:solidFill>
                <a:latin typeface="Arial" charset="0"/>
              </a:rPr>
              <a:t>Clinical trials targeting cognitive and </a:t>
            </a:r>
          </a:p>
          <a:p>
            <a:pPr algn="ctr"/>
            <a:r>
              <a:rPr lang="en-US" b="1" dirty="0">
                <a:solidFill>
                  <a:schemeClr val="bg1"/>
                </a:solidFill>
                <a:latin typeface="Arial" charset="0"/>
              </a:rPr>
              <a:t>emotional processing deficits</a:t>
            </a:r>
          </a:p>
        </p:txBody>
      </p:sp>
      <p:sp>
        <p:nvSpPr>
          <p:cNvPr id="96261" name="AutoShape 5"/>
          <p:cNvSpPr>
            <a:spLocks noChangeArrowheads="1"/>
          </p:cNvSpPr>
          <p:nvPr/>
        </p:nvSpPr>
        <p:spPr bwMode="auto">
          <a:xfrm>
            <a:off x="2209800" y="2514600"/>
            <a:ext cx="4724400" cy="914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b="1" dirty="0">
                <a:solidFill>
                  <a:schemeClr val="bg1"/>
                </a:solidFill>
                <a:latin typeface="Arial" charset="0"/>
              </a:rPr>
              <a:t>Behavioral and </a:t>
            </a:r>
            <a:r>
              <a:rPr lang="en-US" b="1" dirty="0" err="1">
                <a:solidFill>
                  <a:schemeClr val="bg1"/>
                </a:solidFill>
                <a:latin typeface="Arial" charset="0"/>
              </a:rPr>
              <a:t>neuroimaging</a:t>
            </a:r>
            <a:r>
              <a:rPr lang="en-US" b="1" dirty="0">
                <a:solidFill>
                  <a:schemeClr val="bg1"/>
                </a:solidFill>
                <a:latin typeface="Arial" charset="0"/>
              </a:rPr>
              <a:t> studies </a:t>
            </a:r>
          </a:p>
          <a:p>
            <a:pPr algn="ctr"/>
            <a:r>
              <a:rPr lang="en-US" b="1" dirty="0">
                <a:solidFill>
                  <a:schemeClr val="bg1"/>
                </a:solidFill>
                <a:latin typeface="Arial" charset="0"/>
              </a:rPr>
              <a:t>of normal and disordered cognitive </a:t>
            </a:r>
          </a:p>
          <a:p>
            <a:pPr algn="ctr"/>
            <a:r>
              <a:rPr lang="en-US" b="1" dirty="0">
                <a:solidFill>
                  <a:schemeClr val="bg1"/>
                </a:solidFill>
                <a:latin typeface="Arial" charset="0"/>
              </a:rPr>
              <a:t>and emotional processing in humans</a:t>
            </a:r>
          </a:p>
        </p:txBody>
      </p:sp>
      <p:sp>
        <p:nvSpPr>
          <p:cNvPr id="96262" name="AutoShape 6"/>
          <p:cNvSpPr>
            <a:spLocks noChangeArrowheads="1"/>
          </p:cNvSpPr>
          <p:nvPr/>
        </p:nvSpPr>
        <p:spPr bwMode="auto">
          <a:xfrm>
            <a:off x="1981200" y="4191000"/>
            <a:ext cx="51054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b="1" dirty="0">
                <a:solidFill>
                  <a:schemeClr val="bg1"/>
                </a:solidFill>
                <a:latin typeface="Arial" charset="0"/>
              </a:rPr>
              <a:t>Behavioral, non invasive and invasive </a:t>
            </a:r>
          </a:p>
          <a:p>
            <a:pPr algn="ctr"/>
            <a:r>
              <a:rPr lang="en-US" b="1" dirty="0">
                <a:solidFill>
                  <a:schemeClr val="bg1"/>
                </a:solidFill>
                <a:latin typeface="Arial" charset="0"/>
              </a:rPr>
              <a:t>studies of normal and disordered cognitive </a:t>
            </a:r>
          </a:p>
          <a:p>
            <a:pPr algn="ctr"/>
            <a:r>
              <a:rPr lang="en-US" b="1" dirty="0">
                <a:solidFill>
                  <a:schemeClr val="bg1"/>
                </a:solidFill>
                <a:latin typeface="Arial" charset="0"/>
              </a:rPr>
              <a:t>and emotional processing in animal models</a:t>
            </a:r>
          </a:p>
        </p:txBody>
      </p:sp>
      <p:sp>
        <p:nvSpPr>
          <p:cNvPr id="96263" name="Oval 7"/>
          <p:cNvSpPr>
            <a:spLocks noChangeArrowheads="1"/>
          </p:cNvSpPr>
          <p:nvPr/>
        </p:nvSpPr>
        <p:spPr bwMode="auto">
          <a:xfrm>
            <a:off x="2311400" y="5770563"/>
            <a:ext cx="4495800" cy="1033462"/>
          </a:xfrm>
          <a:prstGeom prst="ellipse">
            <a:avLst/>
          </a:prstGeom>
          <a:solidFill>
            <a:schemeClr val="accent1"/>
          </a:solidFill>
          <a:ln w="9525">
            <a:solidFill>
              <a:schemeClr val="tx1"/>
            </a:solidFill>
            <a:round/>
            <a:headEnd/>
            <a:tailEnd/>
          </a:ln>
        </p:spPr>
        <p:txBody>
          <a:bodyPr wrap="none" anchor="ctr"/>
          <a:lstStyle/>
          <a:p>
            <a:pPr algn="ctr"/>
            <a:r>
              <a:rPr lang="en-US" b="1" dirty="0">
                <a:solidFill>
                  <a:schemeClr val="bg1"/>
                </a:solidFill>
                <a:latin typeface="Arial" charset="0"/>
              </a:rPr>
              <a:t>Basic molecular, cellular </a:t>
            </a:r>
          </a:p>
          <a:p>
            <a:pPr algn="ctr"/>
            <a:r>
              <a:rPr lang="en-US" b="1" dirty="0">
                <a:solidFill>
                  <a:schemeClr val="bg1"/>
                </a:solidFill>
                <a:latin typeface="Arial" charset="0"/>
              </a:rPr>
              <a:t>and systems neuroscience </a:t>
            </a:r>
          </a:p>
          <a:p>
            <a:pPr algn="ctr"/>
            <a:r>
              <a:rPr lang="en-US" b="1" dirty="0">
                <a:solidFill>
                  <a:schemeClr val="bg1"/>
                </a:solidFill>
                <a:latin typeface="Arial" charset="0"/>
              </a:rPr>
              <a:t>and </a:t>
            </a:r>
            <a:r>
              <a:rPr lang="en-US" b="1" dirty="0" err="1">
                <a:solidFill>
                  <a:schemeClr val="bg1"/>
                </a:solidFill>
                <a:latin typeface="Arial" charset="0"/>
              </a:rPr>
              <a:t>neuropharmacology</a:t>
            </a:r>
            <a:endParaRPr lang="en-US" b="1" dirty="0">
              <a:solidFill>
                <a:schemeClr val="bg1"/>
              </a:solidFill>
              <a:latin typeface="Arial" charset="0"/>
            </a:endParaRPr>
          </a:p>
        </p:txBody>
      </p:sp>
      <p:sp>
        <p:nvSpPr>
          <p:cNvPr id="6153" name="Text Box 8"/>
          <p:cNvSpPr txBox="1">
            <a:spLocks noChangeArrowheads="1"/>
          </p:cNvSpPr>
          <p:nvPr/>
        </p:nvSpPr>
        <p:spPr bwMode="auto">
          <a:xfrm>
            <a:off x="1163638" y="228600"/>
            <a:ext cx="6816725" cy="701675"/>
          </a:xfrm>
          <a:prstGeom prst="rect">
            <a:avLst/>
          </a:prstGeom>
          <a:noFill/>
          <a:ln w="9525">
            <a:noFill/>
            <a:miter lim="800000"/>
            <a:headEnd/>
            <a:tailEnd/>
          </a:ln>
        </p:spPr>
        <p:txBody>
          <a:bodyPr wrap="none">
            <a:spAutoFit/>
          </a:bodyPr>
          <a:lstStyle/>
          <a:p>
            <a:r>
              <a:rPr lang="en-US" sz="4000" b="1" i="1" dirty="0">
                <a:solidFill>
                  <a:srgbClr val="7030A0"/>
                </a:solidFill>
                <a:latin typeface="Arial" charset="0"/>
              </a:rPr>
              <a:t>Translational Neuroscience</a:t>
            </a:r>
          </a:p>
        </p:txBody>
      </p:sp>
      <p:sp>
        <p:nvSpPr>
          <p:cNvPr id="96266" name="Line 10"/>
          <p:cNvSpPr>
            <a:spLocks noChangeShapeType="1"/>
          </p:cNvSpPr>
          <p:nvPr/>
        </p:nvSpPr>
        <p:spPr bwMode="auto">
          <a:xfrm flipV="1">
            <a:off x="4800600" y="5334000"/>
            <a:ext cx="0" cy="381000"/>
          </a:xfrm>
          <a:prstGeom prst="line">
            <a:avLst/>
          </a:prstGeom>
          <a:noFill/>
          <a:ln w="38100">
            <a:solidFill>
              <a:schemeClr val="tx1"/>
            </a:solidFill>
            <a:round/>
            <a:headEnd/>
            <a:tailEnd type="triangle" w="med" len="med"/>
          </a:ln>
        </p:spPr>
        <p:txBody>
          <a:bodyPr/>
          <a:lstStyle/>
          <a:p>
            <a:endParaRPr lang="en-US"/>
          </a:p>
        </p:txBody>
      </p:sp>
      <p:sp>
        <p:nvSpPr>
          <p:cNvPr id="96268" name="Line 12"/>
          <p:cNvSpPr>
            <a:spLocks noChangeShapeType="1"/>
          </p:cNvSpPr>
          <p:nvPr/>
        </p:nvSpPr>
        <p:spPr bwMode="auto">
          <a:xfrm>
            <a:off x="4343400" y="5334000"/>
            <a:ext cx="0" cy="381000"/>
          </a:xfrm>
          <a:prstGeom prst="line">
            <a:avLst/>
          </a:prstGeom>
          <a:noFill/>
          <a:ln w="38100">
            <a:solidFill>
              <a:schemeClr val="tx1"/>
            </a:solidFill>
            <a:round/>
            <a:headEnd/>
            <a:tailEnd type="triangle" w="med" len="med"/>
          </a:ln>
        </p:spPr>
        <p:txBody>
          <a:bodyPr/>
          <a:lstStyle/>
          <a:p>
            <a:endParaRPr lang="en-US"/>
          </a:p>
        </p:txBody>
      </p:sp>
      <p:sp>
        <p:nvSpPr>
          <p:cNvPr id="96271" name="Line 15"/>
          <p:cNvSpPr>
            <a:spLocks noChangeShapeType="1"/>
          </p:cNvSpPr>
          <p:nvPr/>
        </p:nvSpPr>
        <p:spPr bwMode="auto">
          <a:xfrm flipV="1">
            <a:off x="4876800" y="1981200"/>
            <a:ext cx="0" cy="533400"/>
          </a:xfrm>
          <a:prstGeom prst="line">
            <a:avLst/>
          </a:prstGeom>
          <a:noFill/>
          <a:ln w="38100">
            <a:solidFill>
              <a:schemeClr val="tx1"/>
            </a:solidFill>
            <a:round/>
            <a:headEnd/>
            <a:tailEnd type="triangle" w="med" len="med"/>
          </a:ln>
        </p:spPr>
        <p:txBody>
          <a:bodyPr/>
          <a:lstStyle/>
          <a:p>
            <a:endParaRPr lang="en-US"/>
          </a:p>
        </p:txBody>
      </p:sp>
      <p:sp>
        <p:nvSpPr>
          <p:cNvPr id="96272" name="Line 16"/>
          <p:cNvSpPr>
            <a:spLocks noChangeShapeType="1"/>
          </p:cNvSpPr>
          <p:nvPr/>
        </p:nvSpPr>
        <p:spPr bwMode="auto">
          <a:xfrm>
            <a:off x="4267200" y="1981200"/>
            <a:ext cx="0" cy="533400"/>
          </a:xfrm>
          <a:prstGeom prst="line">
            <a:avLst/>
          </a:prstGeom>
          <a:noFill/>
          <a:ln w="38100">
            <a:solidFill>
              <a:schemeClr val="tx1"/>
            </a:solidFill>
            <a:round/>
            <a:headEnd/>
            <a:tailEnd type="triangle" w="med" len="med"/>
          </a:ln>
        </p:spPr>
        <p:txBody>
          <a:bodyPr/>
          <a:lstStyle/>
          <a:p>
            <a:endParaRPr lang="en-US"/>
          </a:p>
        </p:txBody>
      </p:sp>
      <p:sp>
        <p:nvSpPr>
          <p:cNvPr id="13" name="Oval 12"/>
          <p:cNvSpPr/>
          <p:nvPr/>
        </p:nvSpPr>
        <p:spPr>
          <a:xfrm>
            <a:off x="7315200" y="48006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Animal Models</a:t>
            </a:r>
            <a:endParaRPr lang="en-US" b="1" dirty="0"/>
          </a:p>
        </p:txBody>
      </p:sp>
      <p:cxnSp>
        <p:nvCxnSpPr>
          <p:cNvPr id="15" name="Straight Arrow Connector 14"/>
          <p:cNvCxnSpPr>
            <a:stCxn id="13" idx="1"/>
          </p:cNvCxnSpPr>
          <p:nvPr/>
        </p:nvCxnSpPr>
        <p:spPr>
          <a:xfrm rot="16200000" flipV="1">
            <a:off x="7256697" y="4630504"/>
            <a:ext cx="308629" cy="3440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6858000" y="5715000"/>
            <a:ext cx="609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2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62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2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62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62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2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9" grpId="0" animBg="1"/>
      <p:bldP spid="96270" grpId="0" animBg="1"/>
      <p:bldP spid="96260" grpId="0" animBg="1"/>
      <p:bldP spid="96261" grpId="0" animBg="1"/>
      <p:bldP spid="96262" grpId="0" animBg="1"/>
      <p:bldP spid="96263" grpId="0" animBg="1"/>
      <p:bldP spid="96266" grpId="0" animBg="1"/>
      <p:bldP spid="96268" grpId="0" animBg="1"/>
      <p:bldP spid="96271" grpId="0" animBg="1"/>
      <p:bldP spid="9627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i="1" dirty="0" smtClean="0">
                <a:solidFill>
                  <a:srgbClr val="7030A0"/>
                </a:solidFill>
              </a:rPr>
              <a:t>CNTRICS</a:t>
            </a:r>
            <a:endParaRPr lang="en-US" b="1" i="1" dirty="0">
              <a:solidFill>
                <a:srgbClr val="7030A0"/>
              </a:solidFill>
            </a:endParaRPr>
          </a:p>
        </p:txBody>
      </p:sp>
      <p:sp>
        <p:nvSpPr>
          <p:cNvPr id="8" name="Content Placeholder 7"/>
          <p:cNvSpPr>
            <a:spLocks noGrp="1"/>
          </p:cNvSpPr>
          <p:nvPr>
            <p:ph idx="1"/>
          </p:nvPr>
        </p:nvSpPr>
        <p:spPr>
          <a:xfrm>
            <a:off x="457200" y="1600200"/>
            <a:ext cx="8458200" cy="4525963"/>
          </a:xfrm>
        </p:spPr>
        <p:txBody>
          <a:bodyPr>
            <a:normAutofit fontScale="92500" lnSpcReduction="10000"/>
          </a:bodyPr>
          <a:lstStyle/>
          <a:p>
            <a:r>
              <a:rPr lang="en-US" dirty="0" smtClean="0">
                <a:solidFill>
                  <a:srgbClr val="002060"/>
                </a:solidFill>
              </a:rPr>
              <a:t>Traditional clinical neuropsychological tests do not isolate specific cognitive processes that are associated with discrete neural systems</a:t>
            </a:r>
          </a:p>
          <a:p>
            <a:r>
              <a:rPr lang="en-US" dirty="0" smtClean="0">
                <a:solidFill>
                  <a:srgbClr val="002060"/>
                </a:solidFill>
              </a:rPr>
              <a:t>Clinical neuropsychological tests are not amenable for incorporation into </a:t>
            </a:r>
            <a:r>
              <a:rPr lang="en-US" dirty="0" err="1" smtClean="0">
                <a:solidFill>
                  <a:srgbClr val="002060"/>
                </a:solidFill>
              </a:rPr>
              <a:t>neuroimaging</a:t>
            </a:r>
            <a:r>
              <a:rPr lang="en-US" dirty="0" smtClean="0">
                <a:solidFill>
                  <a:srgbClr val="002060"/>
                </a:solidFill>
              </a:rPr>
              <a:t> paradigms</a:t>
            </a:r>
          </a:p>
          <a:p>
            <a:r>
              <a:rPr lang="en-US" dirty="0" smtClean="0">
                <a:solidFill>
                  <a:srgbClr val="002060"/>
                </a:solidFill>
              </a:rPr>
              <a:t>Most mammalian species used in screening pharmacological agents cannot perform clinical neuropsychological tests</a:t>
            </a:r>
          </a:p>
          <a:p>
            <a:r>
              <a:rPr lang="en-US" dirty="0" smtClean="0">
                <a:solidFill>
                  <a:srgbClr val="002060"/>
                </a:solidFill>
              </a:rPr>
              <a:t>Translational research needs tools and constructs from cognitive neuroscience</a:t>
            </a:r>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274638"/>
            <a:ext cx="8229600" cy="1096962"/>
          </a:xfrm>
        </p:spPr>
        <p:txBody>
          <a:bodyPr>
            <a:normAutofit fontScale="90000"/>
          </a:bodyPr>
          <a:lstStyle/>
          <a:p>
            <a:pPr eaLnBrk="1" hangingPunct="1">
              <a:defRPr/>
            </a:pPr>
            <a:r>
              <a:rPr lang="en-US" sz="3600" b="1" i="1" dirty="0" smtClean="0">
                <a:solidFill>
                  <a:srgbClr val="7030A0"/>
                </a:solidFill>
              </a:rPr>
              <a:t>The Challenges for CNTRICS I:Cognitive Task Development</a:t>
            </a:r>
            <a:br>
              <a:rPr lang="en-US" sz="3600" b="1" i="1" dirty="0" smtClean="0">
                <a:solidFill>
                  <a:srgbClr val="7030A0"/>
                </a:solidFill>
              </a:rPr>
            </a:br>
            <a:endParaRPr lang="en-US" sz="3100" b="1" i="1" dirty="0" smtClean="0">
              <a:solidFill>
                <a:srgbClr val="7030A0"/>
              </a:solidFill>
            </a:endParaRPr>
          </a:p>
        </p:txBody>
      </p:sp>
      <p:sp>
        <p:nvSpPr>
          <p:cNvPr id="9219" name="Rectangle 3"/>
          <p:cNvSpPr>
            <a:spLocks noGrp="1" noChangeArrowheads="1"/>
          </p:cNvSpPr>
          <p:nvPr>
            <p:ph type="body" idx="1"/>
          </p:nvPr>
        </p:nvSpPr>
        <p:spPr/>
        <p:txBody>
          <a:bodyPr/>
          <a:lstStyle/>
          <a:p>
            <a:pPr eaLnBrk="1" hangingPunct="1">
              <a:defRPr/>
            </a:pPr>
            <a:r>
              <a:rPr lang="en-US" b="1" dirty="0" smtClean="0">
                <a:solidFill>
                  <a:schemeClr val="tx2"/>
                </a:solidFill>
              </a:rPr>
              <a:t>Develop consensus regarding constructs from cognitive neuroscience that should be targeted in patients for treatment development</a:t>
            </a:r>
          </a:p>
          <a:p>
            <a:pPr eaLnBrk="1" hangingPunct="1">
              <a:defRPr/>
            </a:pPr>
            <a:r>
              <a:rPr lang="en-US" b="1" dirty="0" smtClean="0">
                <a:solidFill>
                  <a:schemeClr val="tx2"/>
                </a:solidFill>
              </a:rPr>
              <a:t>Need to optimize psychometric properties and practicalities of administration</a:t>
            </a:r>
          </a:p>
          <a:p>
            <a:pPr eaLnBrk="1" hangingPunct="1">
              <a:defRPr/>
            </a:pPr>
            <a:r>
              <a:rPr lang="en-US" b="1" dirty="0" smtClean="0">
                <a:solidFill>
                  <a:schemeClr val="tx2"/>
                </a:solidFill>
              </a:rPr>
              <a:t>Identify tasks that provide valid measurement of relevant mechanisms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r>
              <a:rPr lang="en-US" b="1" i="1" dirty="0">
                <a:solidFill>
                  <a:srgbClr val="7030A0"/>
                </a:solidFill>
              </a:rPr>
              <a:t>CNTRICS </a:t>
            </a:r>
            <a:r>
              <a:rPr lang="en-US" b="1" i="1" dirty="0" smtClean="0">
                <a:solidFill>
                  <a:srgbClr val="7030A0"/>
                </a:solidFill>
              </a:rPr>
              <a:t>I</a:t>
            </a:r>
            <a:endParaRPr lang="en-US" b="1" i="1" dirty="0">
              <a:solidFill>
                <a:srgbClr val="7030A0"/>
              </a:solidFill>
            </a:endParaRPr>
          </a:p>
        </p:txBody>
      </p:sp>
      <p:sp>
        <p:nvSpPr>
          <p:cNvPr id="112643" name="Rectangle 3"/>
          <p:cNvSpPr>
            <a:spLocks noGrp="1" noChangeArrowheads="1"/>
          </p:cNvSpPr>
          <p:nvPr>
            <p:ph type="body" idx="1"/>
          </p:nvPr>
        </p:nvSpPr>
        <p:spPr/>
        <p:txBody>
          <a:bodyPr>
            <a:normAutofit fontScale="77500" lnSpcReduction="20000"/>
          </a:bodyPr>
          <a:lstStyle/>
          <a:p>
            <a:r>
              <a:rPr lang="en-US" b="1" dirty="0" smtClean="0">
                <a:solidFill>
                  <a:schemeClr val="tx2"/>
                </a:solidFill>
              </a:rPr>
              <a:t>3 </a:t>
            </a:r>
            <a:r>
              <a:rPr lang="en-US" b="1" dirty="0">
                <a:solidFill>
                  <a:schemeClr val="tx2"/>
                </a:solidFill>
              </a:rPr>
              <a:t>consensus building meetings over </a:t>
            </a:r>
            <a:r>
              <a:rPr lang="en-US" b="1" dirty="0" smtClean="0">
                <a:solidFill>
                  <a:schemeClr val="tx2"/>
                </a:solidFill>
              </a:rPr>
              <a:t>2 years</a:t>
            </a:r>
          </a:p>
          <a:p>
            <a:r>
              <a:rPr lang="en-US" b="1" dirty="0" smtClean="0">
                <a:solidFill>
                  <a:schemeClr val="tx2"/>
                </a:solidFill>
              </a:rPr>
              <a:t>Identify cognitive systems and component processes with strong construct (and neural) validity </a:t>
            </a:r>
            <a:r>
              <a:rPr lang="en-US" b="1" i="1" dirty="0" smtClean="0">
                <a:solidFill>
                  <a:schemeClr val="tx2"/>
                </a:solidFill>
              </a:rPr>
              <a:t>Biological Psychiatry July 2008 </a:t>
            </a:r>
            <a:r>
              <a:rPr lang="en-US" b="1" i="1" dirty="0" err="1" smtClean="0">
                <a:solidFill>
                  <a:schemeClr val="tx2"/>
                </a:solidFill>
              </a:rPr>
              <a:t>Vol</a:t>
            </a:r>
            <a:r>
              <a:rPr lang="en-US" b="1" i="1" dirty="0" smtClean="0">
                <a:solidFill>
                  <a:schemeClr val="tx2"/>
                </a:solidFill>
              </a:rPr>
              <a:t> 64 (1)</a:t>
            </a:r>
          </a:p>
          <a:p>
            <a:r>
              <a:rPr lang="en-US" b="1" dirty="0" smtClean="0">
                <a:solidFill>
                  <a:schemeClr val="tx2"/>
                </a:solidFill>
              </a:rPr>
              <a:t>Identify measurement and pragmatic issues related to developing cognitive neuroscience measures into translational research tools </a:t>
            </a:r>
            <a:r>
              <a:rPr lang="en-US" b="1" i="1" dirty="0" smtClean="0">
                <a:solidFill>
                  <a:schemeClr val="tx2"/>
                </a:solidFill>
              </a:rPr>
              <a:t>Schizophrenia Bulletin July 2008 34(4)</a:t>
            </a:r>
          </a:p>
          <a:p>
            <a:r>
              <a:rPr lang="en-US" b="1" dirty="0" smtClean="0">
                <a:solidFill>
                  <a:schemeClr val="tx2"/>
                </a:solidFill>
              </a:rPr>
              <a:t>Identify a set of tasks for translation </a:t>
            </a:r>
            <a:r>
              <a:rPr lang="en-US" b="1" i="1" dirty="0" smtClean="0">
                <a:solidFill>
                  <a:schemeClr val="tx2"/>
                </a:solidFill>
              </a:rPr>
              <a:t>Schizophrenia Bulletin 2009 35(1) </a:t>
            </a:r>
          </a:p>
          <a:p>
            <a:r>
              <a:rPr lang="en-US" b="1" dirty="0" smtClean="0">
                <a:solidFill>
                  <a:schemeClr val="tx2"/>
                </a:solidFill>
              </a:rPr>
              <a:t>RFA MH-08-090 “Adapting Basic Cognitive Measures for Clinical Assessment in Schizophrenia” and ensuing RO1’s </a:t>
            </a:r>
          </a:p>
          <a:p>
            <a:endParaRPr lang="en-US" dirty="0" smtClean="0">
              <a:solidFill>
                <a:schemeClr val="tx2"/>
              </a:solidFill>
            </a:endParaRPr>
          </a:p>
          <a:p>
            <a:endParaRPr lang="en-US" dirty="0">
              <a:solidFill>
                <a:schemeClr val="tx2"/>
              </a:solidFill>
            </a:endParaRPr>
          </a:p>
          <a:p>
            <a:endParaRPr lang="en-US"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i="1" dirty="0" smtClean="0">
                <a:solidFill>
                  <a:srgbClr val="7030A0"/>
                </a:solidFill>
              </a:rPr>
              <a:t>Next Steps: CNTRICS II</a:t>
            </a:r>
            <a:endParaRPr lang="en-US" b="1" i="1" dirty="0">
              <a:solidFill>
                <a:srgbClr val="7030A0"/>
              </a:solidFill>
            </a:endParaRPr>
          </a:p>
        </p:txBody>
      </p:sp>
      <p:sp>
        <p:nvSpPr>
          <p:cNvPr id="3" name="Content Placeholder 2"/>
          <p:cNvSpPr>
            <a:spLocks noGrp="1"/>
          </p:cNvSpPr>
          <p:nvPr>
            <p:ph idx="1"/>
          </p:nvPr>
        </p:nvSpPr>
        <p:spPr/>
        <p:txBody>
          <a:bodyPr/>
          <a:lstStyle/>
          <a:p>
            <a:pPr>
              <a:buFont typeface="Wingdings" pitchFamily="-112" charset="2"/>
              <a:buChar char="n"/>
              <a:defRPr/>
            </a:pPr>
            <a:r>
              <a:rPr lang="en-US" b="1" dirty="0" smtClean="0">
                <a:solidFill>
                  <a:schemeClr val="tx2"/>
                </a:solidFill>
              </a:rPr>
              <a:t>Now that we are on the path towards having a set of efficient tasks that will measure key cognitive mechanisms targeted for treatment in schizophrenia how can this be leveraged to enhance translational research</a:t>
            </a:r>
          </a:p>
          <a:p>
            <a:pPr>
              <a:buFont typeface="Wingdings" pitchFamily="-112" charset="2"/>
              <a:buChar char="n"/>
              <a:defRPr/>
            </a:pPr>
            <a:r>
              <a:rPr lang="en-US" b="1" dirty="0" smtClean="0">
                <a:solidFill>
                  <a:schemeClr val="tx2"/>
                </a:solidFill>
              </a:rPr>
              <a:t>Imaging Biomarkers</a:t>
            </a:r>
          </a:p>
          <a:p>
            <a:pPr>
              <a:buFont typeface="Wingdings" pitchFamily="-112" charset="2"/>
              <a:buChar char="n"/>
              <a:defRPr/>
            </a:pPr>
            <a:r>
              <a:rPr lang="en-US" b="1" dirty="0" smtClean="0">
                <a:solidFill>
                  <a:schemeClr val="tx2"/>
                </a:solidFill>
              </a:rPr>
              <a:t>Animal Models</a:t>
            </a:r>
            <a:endParaRPr lang="en-US"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rPr>
              <a:t>Imaging Biomarkers</a:t>
            </a:r>
            <a:endParaRPr lang="en-US" b="1" i="1" dirty="0">
              <a:solidFill>
                <a:srgbClr val="7030A0"/>
              </a:solidFill>
            </a:endParaRPr>
          </a:p>
        </p:txBody>
      </p:sp>
      <p:sp>
        <p:nvSpPr>
          <p:cNvPr id="3" name="Content Placeholder 2"/>
          <p:cNvSpPr>
            <a:spLocks noGrp="1"/>
          </p:cNvSpPr>
          <p:nvPr>
            <p:ph idx="1"/>
          </p:nvPr>
        </p:nvSpPr>
        <p:spPr/>
        <p:txBody>
          <a:bodyPr>
            <a:normAutofit/>
          </a:bodyPr>
          <a:lstStyle/>
          <a:p>
            <a:r>
              <a:rPr lang="en-US" b="1" dirty="0" smtClean="0">
                <a:solidFill>
                  <a:schemeClr val="tx2"/>
                </a:solidFill>
              </a:rPr>
              <a:t>Meeting 4 (October 29-30 2009)</a:t>
            </a:r>
          </a:p>
          <a:p>
            <a:pPr lvl="1"/>
            <a:r>
              <a:rPr lang="en-US" b="1" dirty="0" smtClean="0">
                <a:solidFill>
                  <a:schemeClr val="tx2"/>
                </a:solidFill>
              </a:rPr>
              <a:t>What is the physiological basis of the signals and how are they related to neural activity</a:t>
            </a:r>
          </a:p>
          <a:p>
            <a:pPr lvl="1"/>
            <a:r>
              <a:rPr lang="en-US" b="1" dirty="0" smtClean="0">
                <a:solidFill>
                  <a:schemeClr val="tx2"/>
                </a:solidFill>
              </a:rPr>
              <a:t>What are the pragmatic and measurement issues related to developing these measures for use as biomarkers</a:t>
            </a:r>
          </a:p>
          <a:p>
            <a:r>
              <a:rPr lang="en-US" b="1" dirty="0" smtClean="0">
                <a:solidFill>
                  <a:schemeClr val="tx2"/>
                </a:solidFill>
              </a:rPr>
              <a:t>Meeting 6 (fall 2010)</a:t>
            </a:r>
          </a:p>
          <a:p>
            <a:pPr lvl="1"/>
            <a:r>
              <a:rPr lang="en-US" b="1" dirty="0" smtClean="0">
                <a:solidFill>
                  <a:schemeClr val="tx2"/>
                </a:solidFill>
              </a:rPr>
              <a:t>Identifying specific imaging biomarkers for development</a:t>
            </a:r>
            <a:endParaRPr lang="en-US" b="1"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698</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CNTRICS Executive Committee</vt:lpstr>
      <vt:lpstr>Cognition in Schizophrenia in 2010</vt:lpstr>
      <vt:lpstr>Slide 4</vt:lpstr>
      <vt:lpstr>CNTRICS</vt:lpstr>
      <vt:lpstr>The Challenges for CNTRICS I:Cognitive Task Development </vt:lpstr>
      <vt:lpstr>CNTRICS I</vt:lpstr>
      <vt:lpstr>Next Steps: CNTRICS II</vt:lpstr>
      <vt:lpstr>Imaging Biomarkers</vt:lpstr>
      <vt:lpstr>Animal Models</vt:lpstr>
      <vt:lpstr>Animal Models</vt:lpstr>
      <vt:lpstr>Impairment of Top Down Control in Schizophrenia: Functional Connectivity</vt:lpstr>
      <vt:lpstr>Conservation and Homology</vt:lpstr>
      <vt:lpstr>AX CPT Test</vt:lpstr>
      <vt:lpstr>Conservation, Homology and Predictive Validity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carter</dc:creator>
  <cp:lastModifiedBy>carter</cp:lastModifiedBy>
  <cp:revision>34</cp:revision>
  <dcterms:created xsi:type="dcterms:W3CDTF">2009-10-17T21:00:21Z</dcterms:created>
  <dcterms:modified xsi:type="dcterms:W3CDTF">2010-04-28T21:32:49Z</dcterms:modified>
</cp:coreProperties>
</file>