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</p:sldMasterIdLst>
  <p:notesMasterIdLst>
    <p:notesMasterId r:id="rId27"/>
  </p:notesMasterIdLst>
  <p:sldIdLst>
    <p:sldId id="632" r:id="rId3"/>
    <p:sldId id="609" r:id="rId4"/>
    <p:sldId id="640" r:id="rId5"/>
    <p:sldId id="643" r:id="rId6"/>
    <p:sldId id="636" r:id="rId7"/>
    <p:sldId id="637" r:id="rId8"/>
    <p:sldId id="668" r:id="rId9"/>
    <p:sldId id="646" r:id="rId10"/>
    <p:sldId id="656" r:id="rId11"/>
    <p:sldId id="655" r:id="rId12"/>
    <p:sldId id="642" r:id="rId13"/>
    <p:sldId id="659" r:id="rId14"/>
    <p:sldId id="650" r:id="rId15"/>
    <p:sldId id="649" r:id="rId16"/>
    <p:sldId id="611" r:id="rId17"/>
    <p:sldId id="660" r:id="rId18"/>
    <p:sldId id="663" r:id="rId19"/>
    <p:sldId id="623" r:id="rId20"/>
    <p:sldId id="563" r:id="rId21"/>
    <p:sldId id="622" r:id="rId22"/>
    <p:sldId id="612" r:id="rId23"/>
    <p:sldId id="633" r:id="rId24"/>
    <p:sldId id="619" r:id="rId25"/>
    <p:sldId id="62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Gey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00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7" autoAdjust="0"/>
    <p:restoredTop sz="94750" autoAdjust="0"/>
  </p:normalViewPr>
  <p:slideViewPr>
    <p:cSldViewPr>
      <p:cViewPr>
        <p:scale>
          <a:sx n="60" d="100"/>
          <a:sy n="60" d="100"/>
        </p:scale>
        <p:origin x="-960" y="-192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73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8D0515-EAD2-4917-AD86-0355578301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A4ED6-9AD2-4C7B-B616-1A948B57A1E3}" type="slidenum">
              <a:rPr lang="en-US"/>
              <a:pPr/>
              <a:t>2</a:t>
            </a:fld>
            <a:endParaRPr lang="en-US"/>
          </a:p>
        </p:txBody>
      </p:sp>
      <p:sp>
        <p:nvSpPr>
          <p:cNvPr id="100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62" y="4342996"/>
            <a:ext cx="5030278" cy="4114726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A5A48-DE54-4321-AC03-A575EDFA5D97}" type="slidenum">
              <a:rPr lang="en-US"/>
              <a:pPr/>
              <a:t>20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7888"/>
          </a:xfrm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1BA8-BB56-40D4-8725-9DABA8327732}" type="slidenum">
              <a:rPr lang="en-US"/>
              <a:pPr/>
              <a:t>21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3FC64-7CB8-4987-BDD2-B69A1FE11CDE}" type="slidenum">
              <a:rPr lang="en-US"/>
              <a:pPr/>
              <a:t>22</a:t>
            </a:fld>
            <a:endParaRPr lang="en-US"/>
          </a:p>
        </p:txBody>
      </p:sp>
      <p:sp>
        <p:nvSpPr>
          <p:cNvPr id="5795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3</a:t>
            </a:r>
          </a:p>
        </p:txBody>
      </p:sp>
      <p:sp>
        <p:nvSpPr>
          <p:cNvPr id="579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</a:t>
            </a:r>
          </a:p>
        </p:txBody>
      </p:sp>
      <p:sp>
        <p:nvSpPr>
          <p:cNvPr id="57959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3" name="Rectangle 9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4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5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</a:t>
            </a:r>
          </a:p>
        </p:txBody>
      </p:sp>
      <p:sp>
        <p:nvSpPr>
          <p:cNvPr id="579596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7" name="Rectangle 13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8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9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</a:t>
            </a:r>
          </a:p>
        </p:txBody>
      </p:sp>
      <p:sp>
        <p:nvSpPr>
          <p:cNvPr id="579600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1" name="Rectangle 17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2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3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</a:t>
            </a:r>
          </a:p>
        </p:txBody>
      </p:sp>
      <p:sp>
        <p:nvSpPr>
          <p:cNvPr id="579604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5" name="Rectangle 21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6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7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</a:t>
            </a:r>
          </a:p>
        </p:txBody>
      </p:sp>
      <p:sp>
        <p:nvSpPr>
          <p:cNvPr id="579608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9" name="Rectangle 2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10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3212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79611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3FC64-7CB8-4987-BDD2-B69A1FE11CDE}" type="slidenum">
              <a:rPr lang="en-US"/>
              <a:pPr/>
              <a:t>23</a:t>
            </a:fld>
            <a:endParaRPr lang="en-US"/>
          </a:p>
        </p:txBody>
      </p:sp>
      <p:sp>
        <p:nvSpPr>
          <p:cNvPr id="5795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3</a:t>
            </a:r>
          </a:p>
        </p:txBody>
      </p:sp>
      <p:sp>
        <p:nvSpPr>
          <p:cNvPr id="579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</a:t>
            </a:r>
          </a:p>
        </p:txBody>
      </p:sp>
      <p:sp>
        <p:nvSpPr>
          <p:cNvPr id="57959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3" name="Rectangle 9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4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5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</a:t>
            </a:r>
          </a:p>
        </p:txBody>
      </p:sp>
      <p:sp>
        <p:nvSpPr>
          <p:cNvPr id="579596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7" name="Rectangle 13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8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9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</a:t>
            </a:r>
          </a:p>
        </p:txBody>
      </p:sp>
      <p:sp>
        <p:nvSpPr>
          <p:cNvPr id="579600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1" name="Rectangle 17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2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3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</a:t>
            </a:r>
          </a:p>
        </p:txBody>
      </p:sp>
      <p:sp>
        <p:nvSpPr>
          <p:cNvPr id="579604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5" name="Rectangle 21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6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7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</a:t>
            </a:r>
          </a:p>
        </p:txBody>
      </p:sp>
      <p:sp>
        <p:nvSpPr>
          <p:cNvPr id="579608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9" name="Rectangle 2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10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3212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79611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3FC64-7CB8-4987-BDD2-B69A1FE11CDE}" type="slidenum">
              <a:rPr lang="en-US"/>
              <a:pPr/>
              <a:t>24</a:t>
            </a:fld>
            <a:endParaRPr lang="en-US"/>
          </a:p>
        </p:txBody>
      </p:sp>
      <p:sp>
        <p:nvSpPr>
          <p:cNvPr id="5795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3</a:t>
            </a:r>
          </a:p>
        </p:txBody>
      </p:sp>
      <p:sp>
        <p:nvSpPr>
          <p:cNvPr id="579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</a:t>
            </a:r>
          </a:p>
        </p:txBody>
      </p:sp>
      <p:sp>
        <p:nvSpPr>
          <p:cNvPr id="57959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3" name="Rectangle 9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4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5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</a:t>
            </a:r>
          </a:p>
        </p:txBody>
      </p:sp>
      <p:sp>
        <p:nvSpPr>
          <p:cNvPr id="579596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7" name="Rectangle 13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8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9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</a:t>
            </a:r>
          </a:p>
        </p:txBody>
      </p:sp>
      <p:sp>
        <p:nvSpPr>
          <p:cNvPr id="579600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1" name="Rectangle 17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2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3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</a:t>
            </a:r>
          </a:p>
        </p:txBody>
      </p:sp>
      <p:sp>
        <p:nvSpPr>
          <p:cNvPr id="579604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5" name="Rectangle 21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6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7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</a:t>
            </a:r>
          </a:p>
        </p:txBody>
      </p:sp>
      <p:sp>
        <p:nvSpPr>
          <p:cNvPr id="579608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09" name="Rectangle 2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610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3212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79611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5349C-0E02-45A8-A875-5DDB6CEE50A9}" type="slidenum">
              <a:rPr lang="en-US"/>
              <a:pPr/>
              <a:t>3</a:t>
            </a:fld>
            <a:endParaRPr lang="en-US"/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0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083" name="Rectangle 3"/>
          <p:cNvSpPr>
            <a:spLocks noChangeArrowheads="1"/>
          </p:cNvSpPr>
          <p:nvPr/>
        </p:nvSpPr>
        <p:spPr bwMode="auto">
          <a:xfrm>
            <a:off x="3886200" y="8686959"/>
            <a:ext cx="2971800" cy="4570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6</a:t>
            </a:r>
          </a:p>
        </p:txBody>
      </p:sp>
      <p:sp>
        <p:nvSpPr>
          <p:cNvPr id="686084" name="Rectangle 4"/>
          <p:cNvSpPr>
            <a:spLocks noChangeArrowheads="1"/>
          </p:cNvSpPr>
          <p:nvPr/>
        </p:nvSpPr>
        <p:spPr bwMode="auto">
          <a:xfrm>
            <a:off x="0" y="8686959"/>
            <a:ext cx="2971800" cy="4570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0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0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0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80"/>
            <a:ext cx="2479675" cy="1134668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68608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HM:</a:t>
            </a:r>
            <a:r>
              <a:rPr lang="en-US" baseline="0" dirty="0" smtClean="0"/>
              <a:t> I</a:t>
            </a:r>
            <a:r>
              <a:rPr lang="en-US" dirty="0" smtClean="0"/>
              <a:t> would consider</a:t>
            </a:r>
            <a:r>
              <a:rPr lang="en-US" baseline="0" dirty="0" smtClean="0"/>
              <a:t> this construct validity (with regard to circuit function) in a model of etiologic validity.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D0515-EAD2-4917-AD86-03555783010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5349C-0E02-45A8-A875-5DDB6CEE50A9}" type="slidenum">
              <a:rPr lang="en-US"/>
              <a:pPr/>
              <a:t>15</a:t>
            </a:fld>
            <a:endParaRPr lang="en-US"/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42" y="4343400"/>
            <a:ext cx="5487117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5349C-0E02-45A8-A875-5DDB6CEE50A9}" type="slidenum">
              <a:rPr lang="en-US"/>
              <a:pPr/>
              <a:t>17</a:t>
            </a:fld>
            <a:endParaRPr lang="en-US"/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5349C-0E02-45A8-A875-5DDB6CEE50A9}" type="slidenum">
              <a:rPr lang="en-US"/>
              <a:pPr/>
              <a:t>18</a:t>
            </a:fld>
            <a:endParaRPr lang="en-US"/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A5A48-DE54-4321-AC03-A575EDFA5D97}" type="slidenum">
              <a:rPr lang="en-US"/>
              <a:pPr/>
              <a:t>19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7888"/>
          </a:xfrm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C89FB-BCAF-45BF-B6A6-BE720F0662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E751-0702-4CBE-BC9E-100152453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0374E-D871-4F30-95BF-6DF1B5915D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F5FF8-1461-4947-9F04-B378D07ED3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B5C765-B5D1-4037-99FD-C297C2E70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EB7759-AEA9-4E12-9BC9-38185BEA3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C52DF-0AA2-415D-A5DB-5E0A0948C9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D5F1D-E5C3-448C-BFDF-C3374C111D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65742-F4AB-407D-815D-8F8FDFD734E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AF33A-D96A-4D3F-A336-85C59776D7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8D547-4269-4364-936D-3520F8BA15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EF9CD-B298-424D-9EAC-F31F833A4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FDF89-5336-4C3D-9D27-0C480720DA6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43A02-A46E-49E8-900D-08F5DE9AF11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673-A5D6-4A08-A5E2-497710AFB6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857C6-09DC-4A41-BF56-3A7EC96D5F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8C1DC-9147-4EFA-8625-7DAED2B5725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6B912-3916-4F91-8F40-30160D10EEB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930420-0D84-4C4A-8E72-89A96489502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94D6-D67A-4328-AFD6-B6570493F3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10EDB-80A5-4EFF-9C98-F582DC01B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C1DCE-AAA6-4788-AED0-6C0647731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0F37-9BC2-4174-9363-A9992AC879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888FA-B153-4607-9047-A81E246A18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FCFAC-0709-427A-B3DD-469CD82BC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DD266-2BA3-4A89-9760-715672CC21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B2BAD">
                <a:gamma/>
                <a:shade val="30196"/>
                <a:invGamma/>
              </a:srgbClr>
            </a:gs>
            <a:gs pos="100000">
              <a:srgbClr val="2B2B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1E72D844-F3A8-42DE-B5EC-83420BCB5C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B2BAD">
                <a:gamma/>
                <a:shade val="30196"/>
                <a:invGamma/>
              </a:srgbClr>
            </a:gs>
            <a:gs pos="100000">
              <a:srgbClr val="2B2B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eaLnBrk="0" hangingPunct="0"/>
            <a:fld id="{7547983A-E0BE-4176-A856-F516C87696CC}" type="slidenum">
              <a:rPr lang="en-US">
                <a:solidFill>
                  <a:srgbClr val="FFFFFF"/>
                </a:solidFill>
              </a:rPr>
              <a:pPr eaLnBrk="0" hangingPunct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4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09431" y="457200"/>
            <a:ext cx="92534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Developing Homologous Animal Models</a:t>
            </a:r>
          </a:p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for the Discovery of Treatments for </a:t>
            </a:r>
          </a:p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Cognitive Deficits in Schizophrenia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116" y="2971801"/>
            <a:ext cx="8543368" cy="302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3" name="Text Box 3"/>
          <p:cNvSpPr txBox="1">
            <a:spLocks noChangeArrowheads="1"/>
          </p:cNvSpPr>
          <p:nvPr/>
        </p:nvSpPr>
        <p:spPr bwMode="auto">
          <a:xfrm>
            <a:off x="76200" y="-76200"/>
            <a:ext cx="9067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Pharmacological Predictive Validity</a:t>
            </a:r>
            <a:r>
              <a:rPr lang="en-US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 Antipsychotics </a:t>
            </a:r>
            <a:r>
              <a:rPr lang="en-US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Block Apomorphine Effects on PPI in Rats</a:t>
            </a:r>
            <a:endParaRPr lang="en-US" alt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353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3575"/>
            <a:ext cx="50292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02300" y="6491288"/>
            <a:ext cx="301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dirty="0" smtClean="0">
                <a:latin typeface="Times" pitchFamily="18" charset="0"/>
              </a:rPr>
              <a:t>Adapted from  Neal </a:t>
            </a:r>
            <a:r>
              <a:rPr lang="en-GB" dirty="0" err="1" smtClean="0">
                <a:latin typeface="Times" pitchFamily="18" charset="0"/>
              </a:rPr>
              <a:t>Swerdlow</a:t>
            </a:r>
            <a:endParaRPr lang="en-US" dirty="0">
              <a:latin typeface="Times" pitchFamily="18" charset="0"/>
            </a:endParaRPr>
          </a:p>
        </p:txBody>
      </p:sp>
      <p:pic>
        <p:nvPicPr>
          <p:cNvPr id="353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460" y="3213100"/>
            <a:ext cx="5048540" cy="318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Construct &amp; Etiological Validity</a:t>
            </a:r>
            <a:endParaRPr lang="en-US" altLang="en-US" u="sng" dirty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>
              <a:buClr>
                <a:srgbClr val="FFCC66"/>
              </a:buClr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Referring to a Measure:</a:t>
            </a:r>
          </a:p>
          <a:p>
            <a:pPr lvl="1">
              <a:buClr>
                <a:srgbClr val="FFCC66"/>
              </a:buClr>
            </a:pPr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CONSTRUCT VALIDITY</a:t>
            </a:r>
          </a:p>
          <a:p>
            <a:pPr lvl="1">
              <a:buClr>
                <a:srgbClr val="FFCC66"/>
              </a:buClr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ala </a:t>
            </a:r>
            <a:r>
              <a:rPr lang="en-US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Cronbach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</a:t>
            </a:r>
            <a:r>
              <a:rPr lang="en-US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Meehl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 The measure accurately assesses that which it is intended to measure. </a:t>
            </a:r>
          </a:p>
          <a:p>
            <a:pPr>
              <a:buClr>
                <a:srgbClr val="FFCC66"/>
              </a:buClr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Referring to a Manipulation:</a:t>
            </a:r>
          </a:p>
          <a:p>
            <a:pPr lvl="1">
              <a:buClr>
                <a:srgbClr val="FFCC66"/>
              </a:buClr>
            </a:pPr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ETIOLOGICAL VALIDITY</a:t>
            </a:r>
          </a:p>
          <a:p>
            <a:pPr lvl="1">
              <a:buClr>
                <a:srgbClr val="FFCC66"/>
              </a:buClr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i.e. the model system reflects the appropriate biological substrates (i.e. exhibits homology)</a:t>
            </a:r>
          </a:p>
          <a:p>
            <a:pPr lvl="1">
              <a:buClr>
                <a:srgbClr val="FFCC66"/>
              </a:buClr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model system reflects the </a:t>
            </a:r>
            <a:r>
              <a:rPr lang="en-US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pathophysiology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the human disorder.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CC66"/>
              </a:buClr>
              <a:buNone/>
            </a:pPr>
            <a:endParaRPr lang="en-US" alt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1000" y="1003301"/>
            <a:ext cx="6776156" cy="6118225"/>
            <a:chOff x="1112" y="1038"/>
            <a:chExt cx="3933" cy="3186"/>
          </a:xfrm>
        </p:grpSpPr>
        <p:sp>
          <p:nvSpPr>
            <p:cNvPr id="685059" name="Rectangle 3"/>
            <p:cNvSpPr>
              <a:spLocks noChangeArrowheads="1"/>
            </p:cNvSpPr>
            <p:nvPr/>
          </p:nvSpPr>
          <p:spPr bwMode="auto">
            <a:xfrm>
              <a:off x="1984" y="3936"/>
              <a:ext cx="179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60" name="Rectangle 4"/>
            <p:cNvSpPr>
              <a:spLocks noChangeArrowheads="1"/>
            </p:cNvSpPr>
            <p:nvPr/>
          </p:nvSpPr>
          <p:spPr bwMode="auto">
            <a:xfrm>
              <a:off x="1895" y="1039"/>
              <a:ext cx="886" cy="595"/>
            </a:xfrm>
            <a:prstGeom prst="rect">
              <a:avLst/>
            </a:prstGeom>
            <a:solidFill>
              <a:srgbClr val="FFCC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61" name="Rectangle 5"/>
            <p:cNvSpPr>
              <a:spLocks noChangeArrowheads="1"/>
            </p:cNvSpPr>
            <p:nvPr/>
          </p:nvSpPr>
          <p:spPr bwMode="auto">
            <a:xfrm>
              <a:off x="1903" y="1113"/>
              <a:ext cx="827" cy="159"/>
            </a:xfrm>
            <a:prstGeom prst="rect">
              <a:avLst/>
            </a:prstGeom>
            <a:solidFill>
              <a:srgbClr val="FFCC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Frontal Cortex</a:t>
              </a:r>
            </a:p>
          </p:txBody>
        </p:sp>
        <p:sp>
          <p:nvSpPr>
            <p:cNvPr id="685062" name="Rectangle 6"/>
            <p:cNvSpPr>
              <a:spLocks noChangeArrowheads="1"/>
            </p:cNvSpPr>
            <p:nvPr/>
          </p:nvSpPr>
          <p:spPr bwMode="auto">
            <a:xfrm>
              <a:off x="2859" y="1056"/>
              <a:ext cx="967" cy="595"/>
            </a:xfrm>
            <a:prstGeom prst="rect">
              <a:avLst/>
            </a:prstGeom>
            <a:solidFill>
              <a:srgbClr val="FFCC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63" name="Rectangle 7"/>
            <p:cNvSpPr>
              <a:spLocks noChangeArrowheads="1"/>
            </p:cNvSpPr>
            <p:nvPr/>
          </p:nvSpPr>
          <p:spPr bwMode="auto">
            <a:xfrm>
              <a:off x="2886" y="1038"/>
              <a:ext cx="809" cy="1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Hippocampus</a:t>
              </a:r>
            </a:p>
          </p:txBody>
        </p:sp>
        <p:sp>
          <p:nvSpPr>
            <p:cNvPr id="685064" name="Rectangle 8"/>
            <p:cNvSpPr>
              <a:spLocks noChangeArrowheads="1"/>
            </p:cNvSpPr>
            <p:nvPr/>
          </p:nvSpPr>
          <p:spPr bwMode="auto">
            <a:xfrm>
              <a:off x="2514" y="1687"/>
              <a:ext cx="602" cy="546"/>
            </a:xfrm>
            <a:prstGeom prst="rect">
              <a:avLst/>
            </a:prstGeom>
            <a:solidFill>
              <a:srgbClr val="FFCC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65" name="Rectangle 9"/>
            <p:cNvSpPr>
              <a:spLocks noChangeArrowheads="1"/>
            </p:cNvSpPr>
            <p:nvPr/>
          </p:nvSpPr>
          <p:spPr bwMode="auto">
            <a:xfrm>
              <a:off x="2645" y="1680"/>
              <a:ext cx="382" cy="271"/>
            </a:xfrm>
            <a:prstGeom prst="rect">
              <a:avLst/>
            </a:prstGeom>
            <a:solidFill>
              <a:srgbClr val="FFCC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Nuc. Acc.</a:t>
              </a:r>
            </a:p>
          </p:txBody>
        </p:sp>
        <p:sp>
          <p:nvSpPr>
            <p:cNvPr id="685066" name="Rectangle 10"/>
            <p:cNvSpPr>
              <a:spLocks noChangeArrowheads="1"/>
            </p:cNvSpPr>
            <p:nvPr/>
          </p:nvSpPr>
          <p:spPr bwMode="auto">
            <a:xfrm>
              <a:off x="3406" y="2924"/>
              <a:ext cx="393" cy="636"/>
            </a:xfrm>
            <a:prstGeom prst="rect">
              <a:avLst/>
            </a:prstGeom>
            <a:solidFill>
              <a:srgbClr val="00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67" name="Rectangle 11"/>
            <p:cNvSpPr>
              <a:spLocks noChangeArrowheads="1"/>
            </p:cNvSpPr>
            <p:nvPr/>
          </p:nvSpPr>
          <p:spPr bwMode="auto">
            <a:xfrm>
              <a:off x="3329" y="3192"/>
              <a:ext cx="123" cy="1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685068" name="Rectangle 12"/>
            <p:cNvSpPr>
              <a:spLocks noChangeArrowheads="1"/>
            </p:cNvSpPr>
            <p:nvPr/>
          </p:nvSpPr>
          <p:spPr bwMode="auto">
            <a:xfrm>
              <a:off x="3378" y="3133"/>
              <a:ext cx="432" cy="1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Raphe</a:t>
              </a:r>
            </a:p>
          </p:txBody>
        </p:sp>
        <p:sp>
          <p:nvSpPr>
            <p:cNvPr id="685069" name="Rectangle 13"/>
            <p:cNvSpPr>
              <a:spLocks noChangeArrowheads="1"/>
            </p:cNvSpPr>
            <p:nvPr/>
          </p:nvSpPr>
          <p:spPr bwMode="auto">
            <a:xfrm>
              <a:off x="3350" y="3300"/>
              <a:ext cx="452" cy="1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 Nuclei</a:t>
              </a:r>
            </a:p>
          </p:txBody>
        </p:sp>
        <p:sp>
          <p:nvSpPr>
            <p:cNvPr id="685070" name="Rectangle 14"/>
            <p:cNvSpPr>
              <a:spLocks noChangeArrowheads="1"/>
            </p:cNvSpPr>
            <p:nvPr/>
          </p:nvSpPr>
          <p:spPr bwMode="auto">
            <a:xfrm>
              <a:off x="2539" y="2478"/>
              <a:ext cx="634" cy="570"/>
            </a:xfrm>
            <a:prstGeom prst="rect">
              <a:avLst/>
            </a:prstGeom>
            <a:solidFill>
              <a:srgbClr val="00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71" name="Rectangle 15"/>
            <p:cNvSpPr>
              <a:spLocks noChangeArrowheads="1"/>
            </p:cNvSpPr>
            <p:nvPr/>
          </p:nvSpPr>
          <p:spPr bwMode="auto">
            <a:xfrm>
              <a:off x="2591" y="2538"/>
              <a:ext cx="497" cy="159"/>
            </a:xfrm>
            <a:prstGeom prst="rect">
              <a:avLst/>
            </a:prstGeom>
            <a:solidFill>
              <a:srgbClr val="00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Ventral</a:t>
              </a:r>
            </a:p>
          </p:txBody>
        </p:sp>
        <p:sp>
          <p:nvSpPr>
            <p:cNvPr id="685072" name="Rectangle 16"/>
            <p:cNvSpPr>
              <a:spLocks noChangeArrowheads="1"/>
            </p:cNvSpPr>
            <p:nvPr/>
          </p:nvSpPr>
          <p:spPr bwMode="auto">
            <a:xfrm>
              <a:off x="2539" y="2679"/>
              <a:ext cx="617" cy="159"/>
            </a:xfrm>
            <a:prstGeom prst="rect">
              <a:avLst/>
            </a:prstGeom>
            <a:solidFill>
              <a:srgbClr val="00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Pallidum</a:t>
              </a:r>
            </a:p>
          </p:txBody>
        </p:sp>
        <p:sp>
          <p:nvSpPr>
            <p:cNvPr id="685073" name="Rectangle 17"/>
            <p:cNvSpPr>
              <a:spLocks noChangeArrowheads="1"/>
            </p:cNvSpPr>
            <p:nvPr/>
          </p:nvSpPr>
          <p:spPr bwMode="auto">
            <a:xfrm>
              <a:off x="1792" y="2939"/>
              <a:ext cx="686" cy="613"/>
            </a:xfrm>
            <a:prstGeom prst="rect">
              <a:avLst/>
            </a:prstGeom>
            <a:solidFill>
              <a:srgbClr val="00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74" name="Rectangle 18"/>
            <p:cNvSpPr>
              <a:spLocks noChangeArrowheads="1"/>
            </p:cNvSpPr>
            <p:nvPr/>
          </p:nvSpPr>
          <p:spPr bwMode="auto">
            <a:xfrm>
              <a:off x="1867" y="3156"/>
              <a:ext cx="495" cy="1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Ventral </a:t>
              </a:r>
            </a:p>
          </p:txBody>
        </p:sp>
        <p:sp>
          <p:nvSpPr>
            <p:cNvPr id="685075" name="Rectangle 19"/>
            <p:cNvSpPr>
              <a:spLocks noChangeArrowheads="1"/>
            </p:cNvSpPr>
            <p:nvPr/>
          </p:nvSpPr>
          <p:spPr bwMode="auto">
            <a:xfrm>
              <a:off x="1748" y="3331"/>
              <a:ext cx="701" cy="1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Tegmentum</a:t>
              </a:r>
            </a:p>
          </p:txBody>
        </p:sp>
        <p:sp>
          <p:nvSpPr>
            <p:cNvPr id="685076" name="Rectangle 20"/>
            <p:cNvSpPr>
              <a:spLocks noChangeArrowheads="1"/>
            </p:cNvSpPr>
            <p:nvPr/>
          </p:nvSpPr>
          <p:spPr bwMode="auto">
            <a:xfrm>
              <a:off x="2315" y="3648"/>
              <a:ext cx="1194" cy="373"/>
            </a:xfrm>
            <a:prstGeom prst="rect">
              <a:avLst/>
            </a:prstGeom>
            <a:solidFill>
              <a:srgbClr val="FFCC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77" name="Rectangle 21"/>
            <p:cNvSpPr>
              <a:spLocks noChangeArrowheads="1"/>
            </p:cNvSpPr>
            <p:nvPr/>
          </p:nvSpPr>
          <p:spPr bwMode="auto">
            <a:xfrm>
              <a:off x="2341" y="3867"/>
              <a:ext cx="123" cy="1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685078" name="Rectangle 22"/>
            <p:cNvSpPr>
              <a:spLocks noChangeArrowheads="1"/>
            </p:cNvSpPr>
            <p:nvPr/>
          </p:nvSpPr>
          <p:spPr bwMode="auto">
            <a:xfrm>
              <a:off x="2294" y="3728"/>
              <a:ext cx="1077" cy="1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  Pedunculopontine</a:t>
              </a:r>
            </a:p>
          </p:txBody>
        </p:sp>
        <p:sp>
          <p:nvSpPr>
            <p:cNvPr id="685079" name="Oval 23"/>
            <p:cNvSpPr>
              <a:spLocks noChangeArrowheads="1"/>
            </p:cNvSpPr>
            <p:nvPr/>
          </p:nvSpPr>
          <p:spPr bwMode="auto">
            <a:xfrm>
              <a:off x="3142" y="1246"/>
              <a:ext cx="116" cy="11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80" name="Oval 24"/>
            <p:cNvSpPr>
              <a:spLocks noChangeArrowheads="1"/>
            </p:cNvSpPr>
            <p:nvPr/>
          </p:nvSpPr>
          <p:spPr bwMode="auto">
            <a:xfrm>
              <a:off x="2070" y="3019"/>
              <a:ext cx="116" cy="11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81" name="Oval 25"/>
            <p:cNvSpPr>
              <a:spLocks noChangeArrowheads="1"/>
            </p:cNvSpPr>
            <p:nvPr/>
          </p:nvSpPr>
          <p:spPr bwMode="auto">
            <a:xfrm>
              <a:off x="2772" y="2866"/>
              <a:ext cx="115" cy="11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82" name="Oval 26"/>
            <p:cNvSpPr>
              <a:spLocks noChangeArrowheads="1"/>
            </p:cNvSpPr>
            <p:nvPr/>
          </p:nvSpPr>
          <p:spPr bwMode="auto">
            <a:xfrm>
              <a:off x="3508" y="3011"/>
              <a:ext cx="115" cy="11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83" name="Oval 27"/>
            <p:cNvSpPr>
              <a:spLocks noChangeArrowheads="1"/>
            </p:cNvSpPr>
            <p:nvPr/>
          </p:nvSpPr>
          <p:spPr bwMode="auto">
            <a:xfrm>
              <a:off x="2754" y="1977"/>
              <a:ext cx="115" cy="11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84" name="Oval 28"/>
            <p:cNvSpPr>
              <a:spLocks noChangeArrowheads="1"/>
            </p:cNvSpPr>
            <p:nvPr/>
          </p:nvSpPr>
          <p:spPr bwMode="auto">
            <a:xfrm>
              <a:off x="2172" y="1421"/>
              <a:ext cx="114" cy="11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85" name="Freeform 29"/>
            <p:cNvSpPr>
              <a:spLocks/>
            </p:cNvSpPr>
            <p:nvPr/>
          </p:nvSpPr>
          <p:spPr bwMode="auto">
            <a:xfrm>
              <a:off x="2131" y="2126"/>
              <a:ext cx="425" cy="22"/>
            </a:xfrm>
            <a:custGeom>
              <a:avLst/>
              <a:gdLst/>
              <a:ahLst/>
              <a:cxnLst>
                <a:cxn ang="0">
                  <a:pos x="477" y="17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477" y="0"/>
                </a:cxn>
                <a:cxn ang="0">
                  <a:pos x="477" y="17"/>
                </a:cxn>
              </a:cxnLst>
              <a:rect l="0" t="0" r="r" b="b"/>
              <a:pathLst>
                <a:path w="478" h="22">
                  <a:moveTo>
                    <a:pt x="477" y="17"/>
                  </a:moveTo>
                  <a:lnTo>
                    <a:pt x="0" y="21"/>
                  </a:lnTo>
                  <a:lnTo>
                    <a:pt x="0" y="4"/>
                  </a:lnTo>
                  <a:lnTo>
                    <a:pt x="477" y="0"/>
                  </a:lnTo>
                  <a:lnTo>
                    <a:pt x="477" y="17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86" name="Freeform 30"/>
            <p:cNvSpPr>
              <a:spLocks/>
            </p:cNvSpPr>
            <p:nvPr/>
          </p:nvSpPr>
          <p:spPr bwMode="auto">
            <a:xfrm>
              <a:off x="2121" y="2132"/>
              <a:ext cx="17" cy="8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81"/>
                </a:cxn>
                <a:cxn ang="0">
                  <a:pos x="18" y="881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9" h="882">
                  <a:moveTo>
                    <a:pt x="0" y="0"/>
                  </a:moveTo>
                  <a:lnTo>
                    <a:pt x="0" y="881"/>
                  </a:lnTo>
                  <a:lnTo>
                    <a:pt x="18" y="881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87" name="Freeform 31"/>
            <p:cNvSpPr>
              <a:spLocks/>
            </p:cNvSpPr>
            <p:nvPr/>
          </p:nvSpPr>
          <p:spPr bwMode="auto">
            <a:xfrm>
              <a:off x="3191" y="1352"/>
              <a:ext cx="17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92"/>
                </a:cxn>
                <a:cxn ang="0">
                  <a:pos x="18" y="592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9" h="593">
                  <a:moveTo>
                    <a:pt x="0" y="0"/>
                  </a:moveTo>
                  <a:lnTo>
                    <a:pt x="0" y="592"/>
                  </a:lnTo>
                  <a:lnTo>
                    <a:pt x="18" y="592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88" name="Freeform 32"/>
            <p:cNvSpPr>
              <a:spLocks/>
            </p:cNvSpPr>
            <p:nvPr/>
          </p:nvSpPr>
          <p:spPr bwMode="auto">
            <a:xfrm>
              <a:off x="3086" y="1931"/>
              <a:ext cx="124" cy="23"/>
            </a:xfrm>
            <a:custGeom>
              <a:avLst/>
              <a:gdLst/>
              <a:ahLst/>
              <a:cxnLst>
                <a:cxn ang="0">
                  <a:pos x="138" y="17"/>
                </a:cxn>
                <a:cxn ang="0">
                  <a:pos x="0" y="22"/>
                </a:cxn>
                <a:cxn ang="0">
                  <a:pos x="0" y="4"/>
                </a:cxn>
                <a:cxn ang="0">
                  <a:pos x="138" y="0"/>
                </a:cxn>
                <a:cxn ang="0">
                  <a:pos x="138" y="17"/>
                </a:cxn>
              </a:cxnLst>
              <a:rect l="0" t="0" r="r" b="b"/>
              <a:pathLst>
                <a:path w="139" h="23">
                  <a:moveTo>
                    <a:pt x="138" y="17"/>
                  </a:moveTo>
                  <a:lnTo>
                    <a:pt x="0" y="22"/>
                  </a:lnTo>
                  <a:lnTo>
                    <a:pt x="0" y="4"/>
                  </a:lnTo>
                  <a:lnTo>
                    <a:pt x="138" y="0"/>
                  </a:lnTo>
                  <a:lnTo>
                    <a:pt x="138" y="17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89" name="Freeform 33"/>
            <p:cNvSpPr>
              <a:spLocks/>
            </p:cNvSpPr>
            <p:nvPr/>
          </p:nvSpPr>
          <p:spPr bwMode="auto">
            <a:xfrm>
              <a:off x="2230" y="1911"/>
              <a:ext cx="321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60" y="18"/>
                </a:cxn>
                <a:cxn ang="0">
                  <a:pos x="360" y="0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361" h="19">
                  <a:moveTo>
                    <a:pt x="0" y="18"/>
                  </a:moveTo>
                  <a:lnTo>
                    <a:pt x="360" y="18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0" name="Freeform 34"/>
            <p:cNvSpPr>
              <a:spLocks/>
            </p:cNvSpPr>
            <p:nvPr/>
          </p:nvSpPr>
          <p:spPr bwMode="auto">
            <a:xfrm>
              <a:off x="3580" y="1586"/>
              <a:ext cx="10" cy="1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36"/>
                </a:cxn>
                <a:cxn ang="0">
                  <a:pos x="18" y="1436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9" h="1437">
                  <a:moveTo>
                    <a:pt x="0" y="0"/>
                  </a:moveTo>
                  <a:lnTo>
                    <a:pt x="0" y="1436"/>
                  </a:lnTo>
                  <a:lnTo>
                    <a:pt x="18" y="1436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1" name="Freeform 35"/>
            <p:cNvSpPr>
              <a:spLocks/>
            </p:cNvSpPr>
            <p:nvPr/>
          </p:nvSpPr>
          <p:spPr bwMode="auto">
            <a:xfrm>
              <a:off x="3094" y="2574"/>
              <a:ext cx="441" cy="44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19" y="500"/>
                </a:cxn>
                <a:cxn ang="0">
                  <a:pos x="531" y="489"/>
                </a:cxn>
                <a:cxn ang="0">
                  <a:pos x="10" y="0"/>
                </a:cxn>
                <a:cxn ang="0">
                  <a:pos x="0" y="9"/>
                </a:cxn>
              </a:cxnLst>
              <a:rect l="0" t="0" r="r" b="b"/>
              <a:pathLst>
                <a:path w="532" h="501">
                  <a:moveTo>
                    <a:pt x="0" y="9"/>
                  </a:moveTo>
                  <a:lnTo>
                    <a:pt x="519" y="500"/>
                  </a:lnTo>
                  <a:lnTo>
                    <a:pt x="531" y="489"/>
                  </a:ln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2" name="Freeform 36"/>
            <p:cNvSpPr>
              <a:spLocks/>
            </p:cNvSpPr>
            <p:nvPr/>
          </p:nvSpPr>
          <p:spPr bwMode="auto">
            <a:xfrm>
              <a:off x="2838" y="2985"/>
              <a:ext cx="15" cy="6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93"/>
                </a:cxn>
                <a:cxn ang="0">
                  <a:pos x="16" y="693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694">
                  <a:moveTo>
                    <a:pt x="0" y="0"/>
                  </a:moveTo>
                  <a:lnTo>
                    <a:pt x="0" y="693"/>
                  </a:lnTo>
                  <a:lnTo>
                    <a:pt x="16" y="693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3" name="Freeform 37"/>
            <p:cNvSpPr>
              <a:spLocks/>
            </p:cNvSpPr>
            <p:nvPr/>
          </p:nvSpPr>
          <p:spPr bwMode="auto">
            <a:xfrm>
              <a:off x="2230" y="1531"/>
              <a:ext cx="16" cy="3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5"/>
                </a:cxn>
                <a:cxn ang="0">
                  <a:pos x="17" y="385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8" h="386">
                  <a:moveTo>
                    <a:pt x="0" y="0"/>
                  </a:moveTo>
                  <a:lnTo>
                    <a:pt x="0" y="385"/>
                  </a:lnTo>
                  <a:lnTo>
                    <a:pt x="17" y="385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4" name="Rectangle 38"/>
            <p:cNvSpPr>
              <a:spLocks noChangeArrowheads="1"/>
            </p:cNvSpPr>
            <p:nvPr/>
          </p:nvSpPr>
          <p:spPr bwMode="auto">
            <a:xfrm>
              <a:off x="1859" y="1700"/>
              <a:ext cx="748" cy="159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GLUTAMATE</a:t>
              </a:r>
            </a:p>
          </p:txBody>
        </p:sp>
        <p:sp>
          <p:nvSpPr>
            <p:cNvPr id="685095" name="Rectangle 39"/>
            <p:cNvSpPr>
              <a:spLocks noChangeArrowheads="1"/>
            </p:cNvSpPr>
            <p:nvPr/>
          </p:nvSpPr>
          <p:spPr bwMode="auto">
            <a:xfrm>
              <a:off x="2881" y="2258"/>
              <a:ext cx="447" cy="159"/>
            </a:xfrm>
            <a:prstGeom prst="rect">
              <a:avLst/>
            </a:prstGeom>
            <a:solidFill>
              <a:srgbClr val="2AD85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GABA</a:t>
              </a:r>
            </a:p>
          </p:txBody>
        </p:sp>
        <p:sp>
          <p:nvSpPr>
            <p:cNvPr id="685096" name="Rectangle 40"/>
            <p:cNvSpPr>
              <a:spLocks noChangeArrowheads="1"/>
            </p:cNvSpPr>
            <p:nvPr/>
          </p:nvSpPr>
          <p:spPr bwMode="auto">
            <a:xfrm>
              <a:off x="2175" y="2425"/>
              <a:ext cx="255" cy="159"/>
            </a:xfrm>
            <a:prstGeom prst="rect">
              <a:avLst/>
            </a:prstGeom>
            <a:solidFill>
              <a:srgbClr val="CC00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DA</a:t>
              </a:r>
            </a:p>
          </p:txBody>
        </p:sp>
        <p:sp>
          <p:nvSpPr>
            <p:cNvPr id="685097" name="Rectangle 41"/>
            <p:cNvSpPr>
              <a:spLocks noChangeArrowheads="1"/>
            </p:cNvSpPr>
            <p:nvPr/>
          </p:nvSpPr>
          <p:spPr bwMode="auto">
            <a:xfrm>
              <a:off x="3664" y="2162"/>
              <a:ext cx="313" cy="159"/>
            </a:xfrm>
            <a:prstGeom prst="rect">
              <a:avLst/>
            </a:prstGeom>
            <a:solidFill>
              <a:srgbClr val="FFC285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5HT</a:t>
              </a:r>
            </a:p>
          </p:txBody>
        </p:sp>
        <p:sp>
          <p:nvSpPr>
            <p:cNvPr id="685098" name="Rectangle 42"/>
            <p:cNvSpPr>
              <a:spLocks noChangeArrowheads="1"/>
            </p:cNvSpPr>
            <p:nvPr/>
          </p:nvSpPr>
          <p:spPr bwMode="auto">
            <a:xfrm>
              <a:off x="3238" y="1713"/>
              <a:ext cx="748" cy="159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GLUTAMATE</a:t>
              </a:r>
            </a:p>
          </p:txBody>
        </p:sp>
        <p:sp>
          <p:nvSpPr>
            <p:cNvPr id="685099" name="Rectangle 43"/>
            <p:cNvSpPr>
              <a:spLocks noChangeArrowheads="1"/>
            </p:cNvSpPr>
            <p:nvPr/>
          </p:nvSpPr>
          <p:spPr bwMode="auto">
            <a:xfrm>
              <a:off x="3255" y="2492"/>
              <a:ext cx="313" cy="159"/>
            </a:xfrm>
            <a:prstGeom prst="rect">
              <a:avLst/>
            </a:prstGeom>
            <a:solidFill>
              <a:srgbClr val="FFC285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5HT</a:t>
              </a:r>
            </a:p>
          </p:txBody>
        </p:sp>
        <p:sp>
          <p:nvSpPr>
            <p:cNvPr id="685100" name="Rectangle 44"/>
            <p:cNvSpPr>
              <a:spLocks noChangeArrowheads="1"/>
            </p:cNvSpPr>
            <p:nvPr/>
          </p:nvSpPr>
          <p:spPr bwMode="auto">
            <a:xfrm>
              <a:off x="2882" y="3332"/>
              <a:ext cx="407" cy="159"/>
            </a:xfrm>
            <a:prstGeom prst="rect">
              <a:avLst/>
            </a:prstGeom>
            <a:solidFill>
              <a:srgbClr val="2AD85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GABA</a:t>
              </a:r>
            </a:p>
          </p:txBody>
        </p:sp>
        <p:sp>
          <p:nvSpPr>
            <p:cNvPr id="685101" name="Rectangle 45"/>
            <p:cNvSpPr>
              <a:spLocks noChangeArrowheads="1"/>
            </p:cNvSpPr>
            <p:nvPr/>
          </p:nvSpPr>
          <p:spPr bwMode="auto">
            <a:xfrm>
              <a:off x="3372" y="1330"/>
              <a:ext cx="319" cy="159"/>
            </a:xfrm>
            <a:prstGeom prst="rect">
              <a:avLst/>
            </a:prstGeom>
            <a:solidFill>
              <a:srgbClr val="FF99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ACh</a:t>
              </a:r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3527" y="1482"/>
              <a:ext cx="120" cy="110"/>
              <a:chOff x="3979" y="1481"/>
              <a:chExt cx="135" cy="110"/>
            </a:xfrm>
          </p:grpSpPr>
          <p:sp>
            <p:nvSpPr>
              <p:cNvPr id="685103" name="Freeform 47"/>
              <p:cNvSpPr>
                <a:spLocks/>
              </p:cNvSpPr>
              <p:nvPr/>
            </p:nvSpPr>
            <p:spPr bwMode="auto">
              <a:xfrm>
                <a:off x="3979" y="1481"/>
                <a:ext cx="80" cy="11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4" y="109"/>
                  </a:cxn>
                  <a:cxn ang="0">
                    <a:pos x="79" y="100"/>
                  </a:cxn>
                  <a:cxn ang="0">
                    <a:pos x="16" y="0"/>
                  </a:cxn>
                  <a:cxn ang="0">
                    <a:pos x="0" y="8"/>
                  </a:cxn>
                </a:cxnLst>
                <a:rect l="0" t="0" r="r" b="b"/>
                <a:pathLst>
                  <a:path w="80" h="110">
                    <a:moveTo>
                      <a:pt x="0" y="8"/>
                    </a:moveTo>
                    <a:lnTo>
                      <a:pt x="64" y="109"/>
                    </a:lnTo>
                    <a:lnTo>
                      <a:pt x="79" y="100"/>
                    </a:lnTo>
                    <a:lnTo>
                      <a:pt x="16" y="0"/>
                    </a:lnTo>
                    <a:lnTo>
                      <a:pt x="0" y="8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104" name="Freeform 48"/>
              <p:cNvSpPr>
                <a:spLocks/>
              </p:cNvSpPr>
              <p:nvPr/>
            </p:nvSpPr>
            <p:spPr bwMode="auto">
              <a:xfrm>
                <a:off x="4032" y="1489"/>
                <a:ext cx="82" cy="102"/>
              </a:xfrm>
              <a:custGeom>
                <a:avLst/>
                <a:gdLst/>
                <a:ahLst/>
                <a:cxnLst>
                  <a:cxn ang="0">
                    <a:pos x="81" y="9"/>
                  </a:cxn>
                  <a:cxn ang="0">
                    <a:pos x="13" y="101"/>
                  </a:cxn>
                  <a:cxn ang="0">
                    <a:pos x="0" y="92"/>
                  </a:cxn>
                  <a:cxn ang="0">
                    <a:pos x="68" y="0"/>
                  </a:cxn>
                  <a:cxn ang="0">
                    <a:pos x="81" y="9"/>
                  </a:cxn>
                </a:cxnLst>
                <a:rect l="0" t="0" r="r" b="b"/>
                <a:pathLst>
                  <a:path w="82" h="102">
                    <a:moveTo>
                      <a:pt x="81" y="9"/>
                    </a:moveTo>
                    <a:lnTo>
                      <a:pt x="13" y="101"/>
                    </a:lnTo>
                    <a:lnTo>
                      <a:pt x="0" y="92"/>
                    </a:lnTo>
                    <a:lnTo>
                      <a:pt x="68" y="0"/>
                    </a:lnTo>
                    <a:lnTo>
                      <a:pt x="81" y="9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5105" name="Oval 49"/>
            <p:cNvSpPr>
              <a:spLocks noChangeArrowheads="1"/>
            </p:cNvSpPr>
            <p:nvPr/>
          </p:nvSpPr>
          <p:spPr bwMode="auto">
            <a:xfrm>
              <a:off x="3668" y="1233"/>
              <a:ext cx="118" cy="11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06" name="Freeform 50"/>
            <p:cNvSpPr>
              <a:spLocks/>
            </p:cNvSpPr>
            <p:nvPr/>
          </p:nvSpPr>
          <p:spPr bwMode="auto">
            <a:xfrm>
              <a:off x="3339" y="1290"/>
              <a:ext cx="333" cy="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74" y="18"/>
                </a:cxn>
                <a:cxn ang="0">
                  <a:pos x="374" y="0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375" h="19">
                  <a:moveTo>
                    <a:pt x="0" y="18"/>
                  </a:moveTo>
                  <a:lnTo>
                    <a:pt x="374" y="18"/>
                  </a:lnTo>
                  <a:lnTo>
                    <a:pt x="374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107" name="Freeform 51"/>
            <p:cNvSpPr>
              <a:spLocks/>
            </p:cNvSpPr>
            <p:nvPr/>
          </p:nvSpPr>
          <p:spPr bwMode="auto">
            <a:xfrm>
              <a:off x="3260" y="1288"/>
              <a:ext cx="97" cy="80"/>
            </a:xfrm>
            <a:custGeom>
              <a:avLst/>
              <a:gdLst/>
              <a:ahLst/>
              <a:cxnLst>
                <a:cxn ang="0">
                  <a:pos x="109" y="16"/>
                </a:cxn>
                <a:cxn ang="0">
                  <a:pos x="8" y="79"/>
                </a:cxn>
                <a:cxn ang="0">
                  <a:pos x="0" y="64"/>
                </a:cxn>
                <a:cxn ang="0">
                  <a:pos x="100" y="0"/>
                </a:cxn>
                <a:cxn ang="0">
                  <a:pos x="109" y="16"/>
                </a:cxn>
              </a:cxnLst>
              <a:rect l="0" t="0" r="r" b="b"/>
              <a:pathLst>
                <a:path w="110" h="80">
                  <a:moveTo>
                    <a:pt x="109" y="16"/>
                  </a:moveTo>
                  <a:lnTo>
                    <a:pt x="8" y="79"/>
                  </a:lnTo>
                  <a:lnTo>
                    <a:pt x="0" y="64"/>
                  </a:lnTo>
                  <a:lnTo>
                    <a:pt x="100" y="0"/>
                  </a:lnTo>
                  <a:lnTo>
                    <a:pt x="109" y="16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108" name="Freeform 52"/>
            <p:cNvSpPr>
              <a:spLocks/>
            </p:cNvSpPr>
            <p:nvPr/>
          </p:nvSpPr>
          <p:spPr bwMode="auto">
            <a:xfrm>
              <a:off x="3267" y="1229"/>
              <a:ext cx="90" cy="8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92" y="81"/>
                </a:cxn>
                <a:cxn ang="0">
                  <a:pos x="101" y="68"/>
                </a:cxn>
                <a:cxn ang="0">
                  <a:pos x="9" y="0"/>
                </a:cxn>
                <a:cxn ang="0">
                  <a:pos x="0" y="13"/>
                </a:cxn>
              </a:cxnLst>
              <a:rect l="0" t="0" r="r" b="b"/>
              <a:pathLst>
                <a:path w="102" h="82">
                  <a:moveTo>
                    <a:pt x="0" y="13"/>
                  </a:moveTo>
                  <a:lnTo>
                    <a:pt x="92" y="81"/>
                  </a:lnTo>
                  <a:lnTo>
                    <a:pt x="101" y="68"/>
                  </a:lnTo>
                  <a:lnTo>
                    <a:pt x="9" y="0"/>
                  </a:lnTo>
                  <a:lnTo>
                    <a:pt x="0" y="13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109" name="Freeform 53"/>
            <p:cNvSpPr>
              <a:spLocks/>
            </p:cNvSpPr>
            <p:nvPr/>
          </p:nvSpPr>
          <p:spPr bwMode="auto">
            <a:xfrm>
              <a:off x="2993" y="1931"/>
              <a:ext cx="99" cy="80"/>
            </a:xfrm>
            <a:custGeom>
              <a:avLst/>
              <a:gdLst/>
              <a:ahLst/>
              <a:cxnLst>
                <a:cxn ang="0">
                  <a:pos x="110" y="15"/>
                </a:cxn>
                <a:cxn ang="0">
                  <a:pos x="9" y="79"/>
                </a:cxn>
                <a:cxn ang="0">
                  <a:pos x="0" y="63"/>
                </a:cxn>
                <a:cxn ang="0">
                  <a:pos x="101" y="0"/>
                </a:cxn>
                <a:cxn ang="0">
                  <a:pos x="110" y="15"/>
                </a:cxn>
              </a:cxnLst>
              <a:rect l="0" t="0" r="r" b="b"/>
              <a:pathLst>
                <a:path w="111" h="80">
                  <a:moveTo>
                    <a:pt x="110" y="15"/>
                  </a:moveTo>
                  <a:lnTo>
                    <a:pt x="9" y="79"/>
                  </a:lnTo>
                  <a:lnTo>
                    <a:pt x="0" y="63"/>
                  </a:lnTo>
                  <a:lnTo>
                    <a:pt x="101" y="0"/>
                  </a:lnTo>
                  <a:lnTo>
                    <a:pt x="110" y="15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110" name="Freeform 54"/>
            <p:cNvSpPr>
              <a:spLocks/>
            </p:cNvSpPr>
            <p:nvPr/>
          </p:nvSpPr>
          <p:spPr bwMode="auto">
            <a:xfrm>
              <a:off x="3001" y="1872"/>
              <a:ext cx="91" cy="8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92" y="81"/>
                </a:cxn>
                <a:cxn ang="0">
                  <a:pos x="101" y="68"/>
                </a:cxn>
                <a:cxn ang="0">
                  <a:pos x="9" y="0"/>
                </a:cxn>
                <a:cxn ang="0">
                  <a:pos x="0" y="13"/>
                </a:cxn>
              </a:cxnLst>
              <a:rect l="0" t="0" r="r" b="b"/>
              <a:pathLst>
                <a:path w="102" h="82">
                  <a:moveTo>
                    <a:pt x="0" y="13"/>
                  </a:moveTo>
                  <a:lnTo>
                    <a:pt x="92" y="81"/>
                  </a:lnTo>
                  <a:lnTo>
                    <a:pt x="101" y="68"/>
                  </a:lnTo>
                  <a:lnTo>
                    <a:pt x="9" y="0"/>
                  </a:lnTo>
                  <a:lnTo>
                    <a:pt x="0" y="13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111" name="Freeform 55"/>
            <p:cNvSpPr>
              <a:spLocks/>
            </p:cNvSpPr>
            <p:nvPr/>
          </p:nvSpPr>
          <p:spPr bwMode="auto">
            <a:xfrm>
              <a:off x="2545" y="1907"/>
              <a:ext cx="98" cy="8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00" y="79"/>
                </a:cxn>
                <a:cxn ang="0">
                  <a:pos x="109" y="63"/>
                </a:cxn>
                <a:cxn ang="0">
                  <a:pos x="8" y="0"/>
                </a:cxn>
                <a:cxn ang="0">
                  <a:pos x="0" y="15"/>
                </a:cxn>
              </a:cxnLst>
              <a:rect l="0" t="0" r="r" b="b"/>
              <a:pathLst>
                <a:path w="110" h="80">
                  <a:moveTo>
                    <a:pt x="0" y="15"/>
                  </a:moveTo>
                  <a:lnTo>
                    <a:pt x="100" y="79"/>
                  </a:lnTo>
                  <a:lnTo>
                    <a:pt x="109" y="63"/>
                  </a:lnTo>
                  <a:lnTo>
                    <a:pt x="8" y="0"/>
                  </a:lnTo>
                  <a:lnTo>
                    <a:pt x="0" y="15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112" name="Freeform 56"/>
            <p:cNvSpPr>
              <a:spLocks/>
            </p:cNvSpPr>
            <p:nvPr/>
          </p:nvSpPr>
          <p:spPr bwMode="auto">
            <a:xfrm>
              <a:off x="2545" y="1848"/>
              <a:ext cx="91" cy="82"/>
            </a:xfrm>
            <a:custGeom>
              <a:avLst/>
              <a:gdLst/>
              <a:ahLst/>
              <a:cxnLst>
                <a:cxn ang="0">
                  <a:pos x="102" y="13"/>
                </a:cxn>
                <a:cxn ang="0">
                  <a:pos x="8" y="81"/>
                </a:cxn>
                <a:cxn ang="0">
                  <a:pos x="0" y="68"/>
                </a:cxn>
                <a:cxn ang="0">
                  <a:pos x="94" y="0"/>
                </a:cxn>
                <a:cxn ang="0">
                  <a:pos x="102" y="13"/>
                </a:cxn>
              </a:cxnLst>
              <a:rect l="0" t="0" r="r" b="b"/>
              <a:pathLst>
                <a:path w="103" h="82">
                  <a:moveTo>
                    <a:pt x="102" y="13"/>
                  </a:moveTo>
                  <a:lnTo>
                    <a:pt x="8" y="81"/>
                  </a:lnTo>
                  <a:lnTo>
                    <a:pt x="0" y="68"/>
                  </a:lnTo>
                  <a:lnTo>
                    <a:pt x="94" y="0"/>
                  </a:lnTo>
                  <a:lnTo>
                    <a:pt x="102" y="13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113" name="Freeform 57"/>
            <p:cNvSpPr>
              <a:spLocks/>
            </p:cNvSpPr>
            <p:nvPr/>
          </p:nvSpPr>
          <p:spPr bwMode="auto">
            <a:xfrm>
              <a:off x="2550" y="2128"/>
              <a:ext cx="98" cy="7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01" y="78"/>
                </a:cxn>
                <a:cxn ang="0">
                  <a:pos x="109" y="63"/>
                </a:cxn>
                <a:cxn ang="0">
                  <a:pos x="9" y="0"/>
                </a:cxn>
                <a:cxn ang="0">
                  <a:pos x="0" y="15"/>
                </a:cxn>
              </a:cxnLst>
              <a:rect l="0" t="0" r="r" b="b"/>
              <a:pathLst>
                <a:path w="110" h="79">
                  <a:moveTo>
                    <a:pt x="0" y="15"/>
                  </a:moveTo>
                  <a:lnTo>
                    <a:pt x="101" y="78"/>
                  </a:lnTo>
                  <a:lnTo>
                    <a:pt x="109" y="63"/>
                  </a:lnTo>
                  <a:lnTo>
                    <a:pt x="9" y="0"/>
                  </a:lnTo>
                  <a:lnTo>
                    <a:pt x="0" y="15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114" name="Freeform 58"/>
            <p:cNvSpPr>
              <a:spLocks/>
            </p:cNvSpPr>
            <p:nvPr/>
          </p:nvSpPr>
          <p:spPr bwMode="auto">
            <a:xfrm>
              <a:off x="2550" y="2071"/>
              <a:ext cx="91" cy="82"/>
            </a:xfrm>
            <a:custGeom>
              <a:avLst/>
              <a:gdLst/>
              <a:ahLst/>
              <a:cxnLst>
                <a:cxn ang="0">
                  <a:pos x="101" y="13"/>
                </a:cxn>
                <a:cxn ang="0">
                  <a:pos x="9" y="81"/>
                </a:cxn>
                <a:cxn ang="0">
                  <a:pos x="0" y="68"/>
                </a:cxn>
                <a:cxn ang="0">
                  <a:pos x="92" y="0"/>
                </a:cxn>
                <a:cxn ang="0">
                  <a:pos x="101" y="13"/>
                </a:cxn>
              </a:cxnLst>
              <a:rect l="0" t="0" r="r" b="b"/>
              <a:pathLst>
                <a:path w="102" h="82">
                  <a:moveTo>
                    <a:pt x="101" y="13"/>
                  </a:moveTo>
                  <a:lnTo>
                    <a:pt x="9" y="81"/>
                  </a:lnTo>
                  <a:lnTo>
                    <a:pt x="0" y="68"/>
                  </a:lnTo>
                  <a:lnTo>
                    <a:pt x="92" y="0"/>
                  </a:lnTo>
                  <a:lnTo>
                    <a:pt x="101" y="13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2775" y="3637"/>
              <a:ext cx="121" cy="110"/>
              <a:chOff x="3113" y="3637"/>
              <a:chExt cx="136" cy="110"/>
            </a:xfrm>
          </p:grpSpPr>
          <p:sp>
            <p:nvSpPr>
              <p:cNvPr id="685116" name="Freeform 60"/>
              <p:cNvSpPr>
                <a:spLocks/>
              </p:cNvSpPr>
              <p:nvPr/>
            </p:nvSpPr>
            <p:spPr bwMode="auto">
              <a:xfrm>
                <a:off x="3113" y="3637"/>
                <a:ext cx="80" cy="110"/>
              </a:xfrm>
              <a:custGeom>
                <a:avLst/>
                <a:gdLst/>
                <a:ahLst/>
                <a:cxnLst>
                  <a:cxn ang="0">
                    <a:pos x="79" y="9"/>
                  </a:cxn>
                  <a:cxn ang="0">
                    <a:pos x="15" y="109"/>
                  </a:cxn>
                  <a:cxn ang="0">
                    <a:pos x="0" y="101"/>
                  </a:cxn>
                  <a:cxn ang="0">
                    <a:pos x="63" y="0"/>
                  </a:cxn>
                  <a:cxn ang="0">
                    <a:pos x="79" y="9"/>
                  </a:cxn>
                </a:cxnLst>
                <a:rect l="0" t="0" r="r" b="b"/>
                <a:pathLst>
                  <a:path w="80" h="110">
                    <a:moveTo>
                      <a:pt x="79" y="9"/>
                    </a:moveTo>
                    <a:lnTo>
                      <a:pt x="15" y="109"/>
                    </a:lnTo>
                    <a:lnTo>
                      <a:pt x="0" y="101"/>
                    </a:lnTo>
                    <a:lnTo>
                      <a:pt x="63" y="0"/>
                    </a:lnTo>
                    <a:lnTo>
                      <a:pt x="79" y="9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117" name="Freeform 61"/>
              <p:cNvSpPr>
                <a:spLocks/>
              </p:cNvSpPr>
              <p:nvPr/>
            </p:nvSpPr>
            <p:spPr bwMode="auto">
              <a:xfrm>
                <a:off x="3167" y="3637"/>
                <a:ext cx="82" cy="102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8" y="101"/>
                  </a:cxn>
                  <a:cxn ang="0">
                    <a:pos x="81" y="92"/>
                  </a:cxn>
                  <a:cxn ang="0">
                    <a:pos x="14" y="0"/>
                  </a:cxn>
                  <a:cxn ang="0">
                    <a:pos x="0" y="9"/>
                  </a:cxn>
                </a:cxnLst>
                <a:rect l="0" t="0" r="r" b="b"/>
                <a:pathLst>
                  <a:path w="82" h="102">
                    <a:moveTo>
                      <a:pt x="0" y="9"/>
                    </a:moveTo>
                    <a:lnTo>
                      <a:pt x="68" y="101"/>
                    </a:lnTo>
                    <a:lnTo>
                      <a:pt x="81" y="92"/>
                    </a:lnTo>
                    <a:lnTo>
                      <a:pt x="14" y="0"/>
                    </a:lnTo>
                    <a:lnTo>
                      <a:pt x="0" y="9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5118" name="Freeform 62"/>
            <p:cNvSpPr>
              <a:spLocks/>
            </p:cNvSpPr>
            <p:nvPr/>
          </p:nvSpPr>
          <p:spPr bwMode="auto">
            <a:xfrm>
              <a:off x="2803" y="2097"/>
              <a:ext cx="15" cy="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4"/>
                </a:cxn>
                <a:cxn ang="0">
                  <a:pos x="16" y="354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355">
                  <a:moveTo>
                    <a:pt x="0" y="0"/>
                  </a:moveTo>
                  <a:lnTo>
                    <a:pt x="0" y="354"/>
                  </a:lnTo>
                  <a:lnTo>
                    <a:pt x="16" y="35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119" name="Line 63"/>
            <p:cNvSpPr>
              <a:spLocks noChangeShapeType="1"/>
            </p:cNvSpPr>
            <p:nvPr/>
          </p:nvSpPr>
          <p:spPr bwMode="auto">
            <a:xfrm>
              <a:off x="3101" y="2488"/>
              <a:ext cx="0" cy="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2752" y="2443"/>
              <a:ext cx="121" cy="110"/>
              <a:chOff x="3098" y="2449"/>
              <a:chExt cx="136" cy="110"/>
            </a:xfrm>
          </p:grpSpPr>
          <p:sp>
            <p:nvSpPr>
              <p:cNvPr id="685121" name="Freeform 65"/>
              <p:cNvSpPr>
                <a:spLocks/>
              </p:cNvSpPr>
              <p:nvPr/>
            </p:nvSpPr>
            <p:spPr bwMode="auto">
              <a:xfrm>
                <a:off x="3098" y="2449"/>
                <a:ext cx="80" cy="110"/>
              </a:xfrm>
              <a:custGeom>
                <a:avLst/>
                <a:gdLst/>
                <a:ahLst/>
                <a:cxnLst>
                  <a:cxn ang="0">
                    <a:pos x="79" y="9"/>
                  </a:cxn>
                  <a:cxn ang="0">
                    <a:pos x="15" y="109"/>
                  </a:cxn>
                  <a:cxn ang="0">
                    <a:pos x="0" y="101"/>
                  </a:cxn>
                  <a:cxn ang="0">
                    <a:pos x="63" y="0"/>
                  </a:cxn>
                  <a:cxn ang="0">
                    <a:pos x="79" y="9"/>
                  </a:cxn>
                </a:cxnLst>
                <a:rect l="0" t="0" r="r" b="b"/>
                <a:pathLst>
                  <a:path w="80" h="110">
                    <a:moveTo>
                      <a:pt x="79" y="9"/>
                    </a:moveTo>
                    <a:lnTo>
                      <a:pt x="15" y="109"/>
                    </a:lnTo>
                    <a:lnTo>
                      <a:pt x="0" y="101"/>
                    </a:lnTo>
                    <a:lnTo>
                      <a:pt x="63" y="0"/>
                    </a:lnTo>
                    <a:lnTo>
                      <a:pt x="79" y="9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122" name="Freeform 66"/>
              <p:cNvSpPr>
                <a:spLocks/>
              </p:cNvSpPr>
              <p:nvPr/>
            </p:nvSpPr>
            <p:spPr bwMode="auto">
              <a:xfrm>
                <a:off x="3152" y="2449"/>
                <a:ext cx="82" cy="102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8" y="101"/>
                  </a:cxn>
                  <a:cxn ang="0">
                    <a:pos x="81" y="92"/>
                  </a:cxn>
                  <a:cxn ang="0">
                    <a:pos x="14" y="0"/>
                  </a:cxn>
                  <a:cxn ang="0">
                    <a:pos x="0" y="9"/>
                  </a:cxn>
                </a:cxnLst>
                <a:rect l="0" t="0" r="r" b="b"/>
                <a:pathLst>
                  <a:path w="82" h="102">
                    <a:moveTo>
                      <a:pt x="0" y="9"/>
                    </a:moveTo>
                    <a:lnTo>
                      <a:pt x="68" y="101"/>
                    </a:lnTo>
                    <a:lnTo>
                      <a:pt x="81" y="92"/>
                    </a:lnTo>
                    <a:lnTo>
                      <a:pt x="14" y="0"/>
                    </a:lnTo>
                    <a:lnTo>
                      <a:pt x="0" y="9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5123" name="Rectangle 67"/>
            <p:cNvSpPr>
              <a:spLocks noChangeArrowheads="1"/>
            </p:cNvSpPr>
            <p:nvPr/>
          </p:nvSpPr>
          <p:spPr bwMode="auto">
            <a:xfrm>
              <a:off x="1209" y="2112"/>
              <a:ext cx="686" cy="613"/>
            </a:xfrm>
            <a:prstGeom prst="rect">
              <a:avLst/>
            </a:prstGeom>
            <a:solidFill>
              <a:srgbClr val="00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24" name="Rectangle 68"/>
            <p:cNvSpPr>
              <a:spLocks noChangeArrowheads="1"/>
            </p:cNvSpPr>
            <p:nvPr/>
          </p:nvSpPr>
          <p:spPr bwMode="auto">
            <a:xfrm>
              <a:off x="1237" y="2304"/>
              <a:ext cx="638" cy="1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Amygdala </a:t>
              </a:r>
            </a:p>
          </p:txBody>
        </p:sp>
        <p:sp>
          <p:nvSpPr>
            <p:cNvPr id="685125" name="Oval 69"/>
            <p:cNvSpPr>
              <a:spLocks noChangeArrowheads="1"/>
            </p:cNvSpPr>
            <p:nvPr/>
          </p:nvSpPr>
          <p:spPr bwMode="auto">
            <a:xfrm>
              <a:off x="1487" y="2136"/>
              <a:ext cx="116" cy="11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26" name="Freeform 70"/>
            <p:cNvSpPr>
              <a:spLocks/>
            </p:cNvSpPr>
            <p:nvPr/>
          </p:nvSpPr>
          <p:spPr bwMode="auto">
            <a:xfrm>
              <a:off x="1549" y="2012"/>
              <a:ext cx="1023" cy="23"/>
            </a:xfrm>
            <a:custGeom>
              <a:avLst/>
              <a:gdLst/>
              <a:ahLst/>
              <a:cxnLst>
                <a:cxn ang="0">
                  <a:pos x="477" y="17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477" y="0"/>
                </a:cxn>
                <a:cxn ang="0">
                  <a:pos x="477" y="17"/>
                </a:cxn>
              </a:cxnLst>
              <a:rect l="0" t="0" r="r" b="b"/>
              <a:pathLst>
                <a:path w="478" h="22">
                  <a:moveTo>
                    <a:pt x="477" y="17"/>
                  </a:moveTo>
                  <a:lnTo>
                    <a:pt x="0" y="21"/>
                  </a:lnTo>
                  <a:lnTo>
                    <a:pt x="0" y="4"/>
                  </a:lnTo>
                  <a:lnTo>
                    <a:pt x="477" y="0"/>
                  </a:lnTo>
                  <a:lnTo>
                    <a:pt x="477" y="17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71"/>
            <p:cNvGrpSpPr>
              <a:grpSpLocks/>
            </p:cNvGrpSpPr>
            <p:nvPr/>
          </p:nvGrpSpPr>
          <p:grpSpPr bwMode="auto">
            <a:xfrm>
              <a:off x="2556" y="1939"/>
              <a:ext cx="98" cy="158"/>
              <a:chOff x="2876" y="1947"/>
              <a:chExt cx="110" cy="158"/>
            </a:xfrm>
          </p:grpSpPr>
          <p:sp>
            <p:nvSpPr>
              <p:cNvPr id="685128" name="Freeform 72"/>
              <p:cNvSpPr>
                <a:spLocks/>
              </p:cNvSpPr>
              <p:nvPr/>
            </p:nvSpPr>
            <p:spPr bwMode="auto">
              <a:xfrm>
                <a:off x="2876" y="2020"/>
                <a:ext cx="110" cy="8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01" y="78"/>
                  </a:cxn>
                  <a:cxn ang="0">
                    <a:pos x="109" y="63"/>
                  </a:cxn>
                  <a:cxn ang="0">
                    <a:pos x="9" y="0"/>
                  </a:cxn>
                  <a:cxn ang="0">
                    <a:pos x="0" y="15"/>
                  </a:cxn>
                </a:cxnLst>
                <a:rect l="0" t="0" r="r" b="b"/>
                <a:pathLst>
                  <a:path w="110" h="79">
                    <a:moveTo>
                      <a:pt x="0" y="15"/>
                    </a:moveTo>
                    <a:lnTo>
                      <a:pt x="101" y="78"/>
                    </a:lnTo>
                    <a:lnTo>
                      <a:pt x="109" y="63"/>
                    </a:lnTo>
                    <a:lnTo>
                      <a:pt x="9" y="0"/>
                    </a:lnTo>
                    <a:lnTo>
                      <a:pt x="0" y="15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129" name="Freeform 73"/>
              <p:cNvSpPr>
                <a:spLocks/>
              </p:cNvSpPr>
              <p:nvPr/>
            </p:nvSpPr>
            <p:spPr bwMode="auto">
              <a:xfrm>
                <a:off x="2880" y="1947"/>
                <a:ext cx="102" cy="105"/>
              </a:xfrm>
              <a:custGeom>
                <a:avLst/>
                <a:gdLst/>
                <a:ahLst/>
                <a:cxnLst>
                  <a:cxn ang="0">
                    <a:pos x="101" y="13"/>
                  </a:cxn>
                  <a:cxn ang="0">
                    <a:pos x="9" y="81"/>
                  </a:cxn>
                  <a:cxn ang="0">
                    <a:pos x="0" y="68"/>
                  </a:cxn>
                  <a:cxn ang="0">
                    <a:pos x="92" y="0"/>
                  </a:cxn>
                  <a:cxn ang="0">
                    <a:pos x="101" y="13"/>
                  </a:cxn>
                </a:cxnLst>
                <a:rect l="0" t="0" r="r" b="b"/>
                <a:pathLst>
                  <a:path w="102" h="82">
                    <a:moveTo>
                      <a:pt x="101" y="13"/>
                    </a:moveTo>
                    <a:lnTo>
                      <a:pt x="9" y="81"/>
                    </a:lnTo>
                    <a:lnTo>
                      <a:pt x="0" y="68"/>
                    </a:lnTo>
                    <a:lnTo>
                      <a:pt x="92" y="0"/>
                    </a:lnTo>
                    <a:lnTo>
                      <a:pt x="101" y="13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5130" name="Line 74"/>
            <p:cNvSpPr>
              <a:spLocks noChangeShapeType="1"/>
            </p:cNvSpPr>
            <p:nvPr/>
          </p:nvSpPr>
          <p:spPr bwMode="auto">
            <a:xfrm>
              <a:off x="1548" y="2017"/>
              <a:ext cx="1" cy="12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31" name="Rectangle 75"/>
            <p:cNvSpPr>
              <a:spLocks noChangeArrowheads="1"/>
            </p:cNvSpPr>
            <p:nvPr/>
          </p:nvSpPr>
          <p:spPr bwMode="auto">
            <a:xfrm>
              <a:off x="4359" y="3403"/>
              <a:ext cx="686" cy="613"/>
            </a:xfrm>
            <a:prstGeom prst="rect">
              <a:avLst/>
            </a:prstGeom>
            <a:solidFill>
              <a:srgbClr val="00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32" name="Rectangle 76"/>
            <p:cNvSpPr>
              <a:spLocks noChangeArrowheads="1"/>
            </p:cNvSpPr>
            <p:nvPr/>
          </p:nvSpPr>
          <p:spPr bwMode="auto">
            <a:xfrm>
              <a:off x="4448" y="3500"/>
              <a:ext cx="471" cy="3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Startle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Reflex</a:t>
              </a:r>
            </a:p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Circuit </a:t>
              </a:r>
            </a:p>
          </p:txBody>
        </p:sp>
        <p:sp>
          <p:nvSpPr>
            <p:cNvPr id="685133" name="Line 77"/>
            <p:cNvSpPr>
              <a:spLocks noChangeShapeType="1"/>
            </p:cNvSpPr>
            <p:nvPr/>
          </p:nvSpPr>
          <p:spPr bwMode="auto">
            <a:xfrm>
              <a:off x="3420" y="3816"/>
              <a:ext cx="9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34" name="Rectangle 78"/>
            <p:cNvSpPr>
              <a:spLocks noChangeArrowheads="1"/>
            </p:cNvSpPr>
            <p:nvPr/>
          </p:nvSpPr>
          <p:spPr bwMode="auto">
            <a:xfrm>
              <a:off x="1112" y="1836"/>
              <a:ext cx="748" cy="159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Arial Rounded MT Bold" pitchFamily="34" charset="0"/>
                </a:rPr>
                <a:t>GLUTAMATE</a:t>
              </a:r>
            </a:p>
          </p:txBody>
        </p:sp>
        <p:sp>
          <p:nvSpPr>
            <p:cNvPr id="685135" name="Freeform 79"/>
            <p:cNvSpPr>
              <a:spLocks/>
            </p:cNvSpPr>
            <p:nvPr/>
          </p:nvSpPr>
          <p:spPr bwMode="auto">
            <a:xfrm>
              <a:off x="2991" y="2552"/>
              <a:ext cx="122" cy="3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01" y="78"/>
                </a:cxn>
                <a:cxn ang="0">
                  <a:pos x="109" y="63"/>
                </a:cxn>
                <a:cxn ang="0">
                  <a:pos x="9" y="0"/>
                </a:cxn>
                <a:cxn ang="0">
                  <a:pos x="0" y="15"/>
                </a:cxn>
              </a:cxnLst>
              <a:rect l="0" t="0" r="r" b="b"/>
              <a:pathLst>
                <a:path w="110" h="79">
                  <a:moveTo>
                    <a:pt x="0" y="15"/>
                  </a:moveTo>
                  <a:lnTo>
                    <a:pt x="101" y="78"/>
                  </a:lnTo>
                  <a:lnTo>
                    <a:pt x="109" y="63"/>
                  </a:lnTo>
                  <a:lnTo>
                    <a:pt x="9" y="0"/>
                  </a:lnTo>
                  <a:lnTo>
                    <a:pt x="0" y="15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5136" name="Rectangle 80"/>
          <p:cNvSpPr>
            <a:spLocks noGrp="1" noChangeArrowheads="1"/>
          </p:cNvSpPr>
          <p:nvPr>
            <p:ph type="title"/>
          </p:nvPr>
        </p:nvSpPr>
        <p:spPr>
          <a:xfrm>
            <a:off x="684389" y="0"/>
            <a:ext cx="7772400" cy="954088"/>
          </a:xfrm>
        </p:spPr>
        <p:txBody>
          <a:bodyPr/>
          <a:lstStyle/>
          <a:p>
            <a:r>
              <a:rPr lang="en-US" dirty="0"/>
              <a:t>PPI Modulation </a:t>
            </a:r>
            <a:r>
              <a:rPr lang="en-US" dirty="0" smtClean="0"/>
              <a:t>Circuitry </a:t>
            </a:r>
            <a:endParaRPr lang="en-US" dirty="0"/>
          </a:p>
        </p:txBody>
      </p:sp>
      <p:sp>
        <p:nvSpPr>
          <p:cNvPr id="685137" name="Rectangle 81"/>
          <p:cNvSpPr>
            <a:spLocks noChangeArrowheads="1"/>
          </p:cNvSpPr>
          <p:nvPr/>
        </p:nvSpPr>
        <p:spPr bwMode="auto">
          <a:xfrm>
            <a:off x="0" y="5942014"/>
            <a:ext cx="30144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Adapted from </a:t>
            </a:r>
          </a:p>
          <a:p>
            <a:r>
              <a:rPr lang="en-US" sz="1800"/>
              <a:t>Swerdlow, Geyer &amp; Braff, </a:t>
            </a:r>
          </a:p>
          <a:p>
            <a:r>
              <a:rPr lang="en-US" sz="1800"/>
              <a:t>Psychopharmacology, 2001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/>
          <p:cNvSpPr txBox="1">
            <a:spLocks noChangeArrowheads="1"/>
          </p:cNvSpPr>
          <p:nvPr/>
        </p:nvSpPr>
        <p:spPr bwMode="auto">
          <a:xfrm rot="16200000">
            <a:off x="-500062" y="3548062"/>
            <a:ext cx="3506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FF66"/>
                </a:solidFill>
                <a:latin typeface="Helvetica" charset="0"/>
              </a:rPr>
              <a:t>Percent Prepulse Inhibition</a:t>
            </a:r>
            <a:endParaRPr lang="en-US" altLang="en-US">
              <a:latin typeface="Helvetica" charset="0"/>
            </a:endParaRPr>
          </a:p>
        </p:txBody>
      </p:sp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5800"/>
            <a:ext cx="6934200" cy="57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-76200" y="0"/>
            <a:ext cx="9296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Predictive </a:t>
            </a:r>
            <a:r>
              <a:rPr lang="en-US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and </a:t>
            </a:r>
            <a:r>
              <a:rPr lang="en-US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Construct Validity: </a:t>
            </a:r>
            <a:r>
              <a:rPr lang="en-US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PPI </a:t>
            </a:r>
            <a:r>
              <a:rPr lang="en-US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Deficits </a:t>
            </a:r>
            <a:r>
              <a:rPr lang="en-US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in </a:t>
            </a:r>
            <a:r>
              <a:rPr lang="en-US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Huntington’s Disorder</a:t>
            </a:r>
            <a:endParaRPr lang="en-US" altLang="en-US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2057400" y="5334000"/>
            <a:ext cx="740533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Helvetica" charset="0"/>
              </a:rPr>
              <a:t>Predicted by PPI deficits in rats after </a:t>
            </a:r>
            <a:r>
              <a:rPr lang="en-US" altLang="en-US" sz="3200" dirty="0" err="1">
                <a:solidFill>
                  <a:schemeClr val="bg1"/>
                </a:solidFill>
                <a:latin typeface="Helvetica" charset="0"/>
              </a:rPr>
              <a:t>striatal</a:t>
            </a:r>
            <a:r>
              <a:rPr lang="en-US" altLang="en-US" sz="3200" dirty="0">
                <a:solidFill>
                  <a:schemeClr val="bg1"/>
                </a:solidFill>
                <a:latin typeface="Helvetica" charset="0"/>
              </a:rPr>
              <a:t> lesions </a:t>
            </a:r>
            <a:r>
              <a:rPr lang="en-US" altLang="en-US" sz="3200" dirty="0" smtClean="0">
                <a:solidFill>
                  <a:schemeClr val="bg1"/>
                </a:solidFill>
                <a:latin typeface="Helvetica" charset="0"/>
              </a:rPr>
              <a:t>(</a:t>
            </a:r>
            <a:r>
              <a:rPr lang="en-US" altLang="en-US" sz="3200" dirty="0" err="1">
                <a:solidFill>
                  <a:schemeClr val="bg1"/>
                </a:solidFill>
                <a:latin typeface="Helvetica" charset="0"/>
              </a:rPr>
              <a:t>quinolinic</a:t>
            </a:r>
            <a:r>
              <a:rPr lang="en-US" altLang="en-US" sz="3200" dirty="0">
                <a:solidFill>
                  <a:schemeClr val="bg1"/>
                </a:solidFill>
                <a:latin typeface="Helvetica" charset="0"/>
              </a:rPr>
              <a:t> acid, 3-nitropropionic acid)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49025" y="6491288"/>
            <a:ext cx="301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dirty="0" smtClean="0">
                <a:latin typeface="Times" pitchFamily="18" charset="0"/>
              </a:rPr>
              <a:t>Adapted from  Neal </a:t>
            </a:r>
            <a:r>
              <a:rPr lang="en-GB" dirty="0" err="1" smtClean="0">
                <a:latin typeface="Times" pitchFamily="18" charset="0"/>
              </a:rPr>
              <a:t>Swerdlow</a:t>
            </a:r>
            <a:endParaRPr lang="en-US" dirty="0"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0850" y="2133600"/>
            <a:ext cx="234315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52600"/>
            <a:ext cx="6248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533400" y="0"/>
            <a:ext cx="8001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PPI </a:t>
            </a:r>
            <a:r>
              <a:rPr lang="en-US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Deficits </a:t>
            </a:r>
            <a:r>
              <a:rPr lang="en-US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in </a:t>
            </a:r>
            <a:r>
              <a:rPr lang="en-US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Mice Transgenic </a:t>
            </a:r>
            <a:r>
              <a:rPr lang="en-US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for the HD </a:t>
            </a:r>
            <a:r>
              <a:rPr lang="en-US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Gene</a:t>
            </a:r>
            <a:endParaRPr lang="en-US" altLang="en-US" sz="4400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02300" y="6491288"/>
            <a:ext cx="301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dirty="0" smtClean="0">
                <a:latin typeface="Times" pitchFamily="18" charset="0"/>
              </a:rPr>
              <a:t>Adapted from  Neal </a:t>
            </a:r>
            <a:r>
              <a:rPr lang="en-GB" dirty="0" err="1" smtClean="0">
                <a:latin typeface="Times" pitchFamily="18" charset="0"/>
              </a:rPr>
              <a:t>Swerdlow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48866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(Carter et al. 1999)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7" name="Rectangle 1027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28600" y="2438400"/>
            <a:ext cx="8658225" cy="3810000"/>
          </a:xfrm>
        </p:spPr>
        <p:txBody>
          <a:bodyPr/>
          <a:lstStyle/>
          <a:p>
            <a:r>
              <a:rPr lang="it-IT" sz="2800" dirty="0" smtClean="0"/>
              <a:t>non-progressive increase in ventricular volume</a:t>
            </a:r>
          </a:p>
          <a:p>
            <a:r>
              <a:rPr lang="en-US" sz="2800" dirty="0" smtClean="0"/>
              <a:t>reduction in size of hippocampus, </a:t>
            </a:r>
            <a:r>
              <a:rPr lang="en-US" sz="2800" dirty="0" err="1" smtClean="0"/>
              <a:t>parahippocampal</a:t>
            </a:r>
            <a:r>
              <a:rPr lang="en-US" sz="2800" dirty="0" smtClean="0"/>
              <a:t> cortex</a:t>
            </a:r>
          </a:p>
          <a:p>
            <a:r>
              <a:rPr lang="en-US" sz="2800" dirty="0" smtClean="0"/>
              <a:t>reduced thickness of frontal  cortex</a:t>
            </a:r>
          </a:p>
          <a:p>
            <a:r>
              <a:rPr lang="en-US" sz="2800" dirty="0" smtClean="0"/>
              <a:t>normal number of neurons but increased neuron density in prefrontal and temporal cortex</a:t>
            </a:r>
          </a:p>
          <a:p>
            <a:r>
              <a:rPr lang="en-US" sz="2800" dirty="0" smtClean="0"/>
              <a:t>decreases/disruption of PV </a:t>
            </a:r>
            <a:r>
              <a:rPr lang="en-US" sz="2800" dirty="0" err="1" smtClean="0"/>
              <a:t>interneurons</a:t>
            </a:r>
            <a:r>
              <a:rPr lang="en-US" sz="2800" dirty="0" smtClean="0"/>
              <a:t> in temporal cortex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702300" y="6491288"/>
            <a:ext cx="2730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dirty="0" smtClean="0">
                <a:latin typeface="Times" pitchFamily="18" charset="0"/>
              </a:rPr>
              <a:t>Adapted from Holly Moore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21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MAM E17:  A Pathogenic Rat Model Designed to Mimic a Developmental Cause of Schizophrenia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26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3124200" y="3124200"/>
            <a:ext cx="234784" cy="56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613" tIns="36513" rIns="74613" bIns="36513">
            <a:spAutoFit/>
          </a:bodyPr>
          <a:lstStyle/>
          <a:p>
            <a:pPr defTabSz="598488"/>
            <a:r>
              <a:rPr lang="en-US" sz="3200" dirty="0"/>
              <a:t>*</a:t>
            </a:r>
          </a:p>
        </p:txBody>
      </p:sp>
      <p:pic>
        <p:nvPicPr>
          <p:cNvPr id="6148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5213" y="2057401"/>
            <a:ext cx="4192587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772400" y="2743200"/>
            <a:ext cx="533400" cy="56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613" tIns="36513" rIns="74613" bIns="36513">
            <a:spAutoFit/>
          </a:bodyPr>
          <a:lstStyle/>
          <a:p>
            <a:pPr defTabSz="598488"/>
            <a:r>
              <a:rPr lang="en-US" sz="3200" dirty="0"/>
              <a:t>*</a:t>
            </a: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1066800" y="6019800"/>
            <a:ext cx="268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0" dirty="0" err="1">
                <a:solidFill>
                  <a:schemeClr val="tx2"/>
                </a:solidFill>
              </a:rPr>
              <a:t>Braff</a:t>
            </a:r>
            <a:r>
              <a:rPr lang="en-US" sz="1600" b="0" dirty="0">
                <a:solidFill>
                  <a:schemeClr val="tx2"/>
                </a:solidFill>
              </a:rPr>
              <a:t>, </a:t>
            </a:r>
            <a:r>
              <a:rPr lang="en-US" sz="1600" b="0" dirty="0" err="1">
                <a:solidFill>
                  <a:schemeClr val="tx2"/>
                </a:solidFill>
              </a:rPr>
              <a:t>Grillon</a:t>
            </a:r>
            <a:r>
              <a:rPr lang="en-US" sz="1600" b="0" dirty="0">
                <a:solidFill>
                  <a:schemeClr val="tx2"/>
                </a:solidFill>
              </a:rPr>
              <a:t> &amp; Geyer, 1992</a:t>
            </a:r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44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PPI Deficit in </a:t>
            </a:r>
            <a:r>
              <a:rPr lang="en-US" sz="4400" dirty="0">
                <a:solidFill>
                  <a:schemeClr val="tx2"/>
                </a:solidFill>
              </a:rPr>
              <a:t>MAM </a:t>
            </a:r>
            <a:r>
              <a:rPr lang="en-US" sz="4400" dirty="0" smtClean="0">
                <a:solidFill>
                  <a:schemeClr val="tx2"/>
                </a:solidFill>
              </a:rPr>
              <a:t>E17 Offspring </a:t>
            </a:r>
          </a:p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Mimics That Seen </a:t>
            </a:r>
            <a:r>
              <a:rPr lang="en-US" sz="4400" dirty="0">
                <a:solidFill>
                  <a:schemeClr val="tx2"/>
                </a:solidFill>
              </a:rPr>
              <a:t>in </a:t>
            </a:r>
            <a:r>
              <a:rPr lang="en-US" sz="4400" dirty="0" smtClean="0">
                <a:solidFill>
                  <a:schemeClr val="tx2"/>
                </a:solidFill>
              </a:rPr>
              <a:t>Schizophrenia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493688" y="6019800"/>
            <a:ext cx="46503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Moore, </a:t>
            </a:r>
            <a:r>
              <a:rPr lang="en-US" sz="1600" dirty="0" err="1" smtClean="0">
                <a:solidFill>
                  <a:schemeClr val="tx2"/>
                </a:solidFill>
              </a:rPr>
              <a:t>Jentsch</a:t>
            </a:r>
            <a:r>
              <a:rPr lang="en-US" sz="1600" dirty="0" smtClean="0">
                <a:solidFill>
                  <a:schemeClr val="tx2"/>
                </a:solidFill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</a:rPr>
              <a:t>Ghajarnia</a:t>
            </a:r>
            <a:r>
              <a:rPr lang="en-US" sz="1600" dirty="0" smtClean="0">
                <a:solidFill>
                  <a:schemeClr val="tx2"/>
                </a:solidFill>
              </a:rPr>
              <a:t>, Geyer &amp; Grace, 2006</a:t>
            </a:r>
            <a:endParaRPr lang="en-US" sz="1600" b="0" dirty="0">
              <a:solidFill>
                <a:schemeClr val="tx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702300" y="6491288"/>
            <a:ext cx="2730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dirty="0" smtClean="0">
                <a:latin typeface="Times" pitchFamily="18" charset="0"/>
              </a:rPr>
              <a:t>Adapted from Holly Moore</a:t>
            </a:r>
            <a:endParaRPr lang="en-US" dirty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800" y="15875"/>
            <a:ext cx="8864600" cy="974725"/>
          </a:xfrm>
        </p:spPr>
        <p:txBody>
          <a:bodyPr/>
          <a:lstStyle/>
          <a:p>
            <a:r>
              <a:rPr lang="en-US" dirty="0" smtClean="0"/>
              <a:t>Features of a Useful Animal Model</a:t>
            </a:r>
            <a:endParaRPr lang="en-AU" dirty="0"/>
          </a:p>
        </p:txBody>
      </p:sp>
      <p:sp>
        <p:nvSpPr>
          <p:cNvPr id="1025027" name="Rectangle 1027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80974" y="1066800"/>
            <a:ext cx="8658225" cy="5646737"/>
          </a:xfrm>
        </p:spPr>
        <p:txBody>
          <a:bodyPr/>
          <a:lstStyle/>
          <a:p>
            <a:r>
              <a:rPr lang="en-AU" sz="2800" b="0" dirty="0" smtClean="0"/>
              <a:t>It is </a:t>
            </a:r>
            <a:r>
              <a:rPr lang="en-AU" sz="2800" b="0" dirty="0"/>
              <a:t>a </a:t>
            </a:r>
            <a:r>
              <a:rPr lang="en-AU" sz="2800" b="0" dirty="0" smtClean="0"/>
              <a:t>preparation </a:t>
            </a:r>
            <a:r>
              <a:rPr lang="en-AU" sz="2800" b="0" dirty="0"/>
              <a:t>developed in an animal for the purpose of </a:t>
            </a:r>
            <a:r>
              <a:rPr lang="en-AU" sz="2800" dirty="0"/>
              <a:t>predicting</a:t>
            </a:r>
            <a:r>
              <a:rPr lang="en-AU" sz="2800" b="0" dirty="0"/>
              <a:t> the effect of a manipulation on cognitive function in a human condition</a:t>
            </a:r>
          </a:p>
          <a:p>
            <a:r>
              <a:rPr lang="en-AU" sz="2800" b="0" dirty="0" smtClean="0"/>
              <a:t>It must </a:t>
            </a:r>
            <a:r>
              <a:rPr lang="en-AU" sz="2800" b="0" dirty="0"/>
              <a:t>therefore be amenable to </a:t>
            </a:r>
            <a:r>
              <a:rPr lang="en-AU" sz="2800" dirty="0"/>
              <a:t>cross-species</a:t>
            </a:r>
            <a:r>
              <a:rPr lang="en-AU" sz="2800" b="0" dirty="0"/>
              <a:t> studies</a:t>
            </a:r>
          </a:p>
          <a:p>
            <a:r>
              <a:rPr lang="en-AU" sz="2800" b="0" dirty="0" smtClean="0"/>
              <a:t>It must exhibit high </a:t>
            </a:r>
            <a:r>
              <a:rPr lang="en-AU" sz="2800" dirty="0"/>
              <a:t>construct</a:t>
            </a:r>
            <a:r>
              <a:rPr lang="en-AU" sz="2800" b="0" dirty="0"/>
              <a:t> validity </a:t>
            </a:r>
            <a:r>
              <a:rPr lang="en-AU" sz="2800" b="0" dirty="0" smtClean="0"/>
              <a:t>relevant to the </a:t>
            </a:r>
            <a:r>
              <a:rPr lang="en-AU" sz="2800" b="0" dirty="0"/>
              <a:t>clinical model</a:t>
            </a:r>
          </a:p>
          <a:p>
            <a:r>
              <a:rPr lang="en-AU" sz="2800" dirty="0" smtClean="0"/>
              <a:t>It must have</a:t>
            </a:r>
            <a:r>
              <a:rPr lang="en-AU" sz="2800" b="0" dirty="0" smtClean="0"/>
              <a:t> </a:t>
            </a:r>
            <a:r>
              <a:rPr lang="en-AU" sz="2800" b="0" dirty="0"/>
              <a:t>predictive validity, i.e., </a:t>
            </a:r>
            <a:r>
              <a:rPr lang="en-AU" sz="2800" b="0" dirty="0" smtClean="0"/>
              <a:t>provide </a:t>
            </a:r>
            <a:r>
              <a:rPr lang="en-AU" sz="2800" b="0" dirty="0"/>
              <a:t>a reliable signal of efficacy across species</a:t>
            </a:r>
          </a:p>
          <a:p>
            <a:r>
              <a:rPr lang="en-AU" sz="2800" b="0" dirty="0" smtClean="0"/>
              <a:t>It can be </a:t>
            </a:r>
            <a:r>
              <a:rPr lang="en-AU" sz="2800" b="0" dirty="0"/>
              <a:t>used for </a:t>
            </a:r>
            <a:r>
              <a:rPr lang="en-AU" sz="2800" dirty="0"/>
              <a:t>confident go/no-go decisions</a:t>
            </a:r>
            <a:r>
              <a:rPr lang="en-AU" sz="2800" b="0" dirty="0"/>
              <a:t> in a drug development </a:t>
            </a:r>
            <a:r>
              <a:rPr lang="en-AU" sz="2800" b="0" dirty="0" smtClean="0"/>
              <a:t>program</a:t>
            </a:r>
            <a:endParaRPr lang="en-AU" sz="2800" b="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702300" y="6491288"/>
            <a:ext cx="3085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dirty="0" smtClean="0">
                <a:latin typeface="Times" pitchFamily="18" charset="0"/>
              </a:rPr>
              <a:t>Adapted from Thomas </a:t>
            </a:r>
            <a:r>
              <a:rPr lang="en-GB" dirty="0" err="1" smtClean="0">
                <a:latin typeface="Times" pitchFamily="18" charset="0"/>
              </a:rPr>
              <a:t>Steckler</a:t>
            </a:r>
            <a:endParaRPr lang="en-US" dirty="0">
              <a:latin typeface="Times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875"/>
            <a:ext cx="8356600" cy="1279526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i="1" dirty="0" smtClean="0"/>
              <a:t>Translational</a:t>
            </a:r>
            <a:r>
              <a:rPr lang="en-US" dirty="0" smtClean="0"/>
              <a:t> Animal Model</a:t>
            </a:r>
            <a:r>
              <a:rPr lang="en-US" dirty="0"/>
              <a:t>?</a:t>
            </a:r>
            <a:endParaRPr lang="en-AU" dirty="0"/>
          </a:p>
        </p:txBody>
      </p:sp>
      <p:pic>
        <p:nvPicPr>
          <p:cNvPr id="1025028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63" y="1295400"/>
            <a:ext cx="90729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029" name="Rectangle 1029"/>
          <p:cNvSpPr>
            <a:spLocks noChangeAspect="1" noChangeArrowheads="1"/>
          </p:cNvSpPr>
          <p:nvPr/>
        </p:nvSpPr>
        <p:spPr bwMode="auto">
          <a:xfrm>
            <a:off x="138112" y="4419600"/>
            <a:ext cx="90058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Wingdings 3" pitchFamily="18" charset="2"/>
              <a:buChar char="u"/>
            </a:pPr>
            <a:r>
              <a:rPr lang="en-AU" sz="2800" b="0" dirty="0" smtClean="0"/>
              <a:t>Translation is not a new approach, but has increased </a:t>
            </a:r>
            <a:r>
              <a:rPr lang="en-AU" sz="2800" b="0" dirty="0"/>
              <a:t>emphasis on </a:t>
            </a:r>
            <a:r>
              <a:rPr lang="en-AU" sz="2800" dirty="0"/>
              <a:t>bidirectional flow of information</a:t>
            </a:r>
            <a:r>
              <a:rPr lang="en-AU" sz="2800" b="0" dirty="0"/>
              <a:t>, with constant feedback from the clinic to the preclinical researcher to ensure refinement and innovation in preclinical </a:t>
            </a:r>
            <a:r>
              <a:rPr lang="en-AU" sz="2800" b="0" dirty="0" smtClean="0"/>
              <a:t>models. </a:t>
            </a:r>
            <a:endParaRPr lang="en-AU" sz="2800" b="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02300" y="6491288"/>
            <a:ext cx="3085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dirty="0" smtClean="0">
                <a:latin typeface="Times" pitchFamily="18" charset="0"/>
              </a:rPr>
              <a:t>Adapted from Thomas </a:t>
            </a:r>
            <a:r>
              <a:rPr lang="en-GB" dirty="0" err="1" smtClean="0">
                <a:latin typeface="Times" pitchFamily="18" charset="0"/>
              </a:rPr>
              <a:t>Steckler</a:t>
            </a:r>
            <a:endParaRPr lang="en-US" dirty="0">
              <a:latin typeface="Times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ChangeArrowheads="1"/>
          </p:cNvSpPr>
          <p:nvPr/>
        </p:nvSpPr>
        <p:spPr bwMode="auto">
          <a:xfrm>
            <a:off x="0" y="112713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DAY ONE:  MEASURES</a:t>
            </a:r>
            <a:endParaRPr lang="en-US" sz="4400" dirty="0"/>
          </a:p>
        </p:txBody>
      </p:sp>
      <p:sp>
        <p:nvSpPr>
          <p:cNvPr id="600067" name="Rectangle 3"/>
          <p:cNvSpPr>
            <a:spLocks noChangeArrowheads="1"/>
          </p:cNvSpPr>
          <p:nvPr/>
        </p:nvSpPr>
        <p:spPr bwMode="auto">
          <a:xfrm>
            <a:off x="579438" y="1117600"/>
            <a:ext cx="8183562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n-US" sz="4000" dirty="0" smtClean="0"/>
              <a:t>Focus on Dependent Variables:</a:t>
            </a:r>
          </a:p>
          <a:p>
            <a:pPr marL="800100" lvl="1" indent="-342900">
              <a:spcAft>
                <a:spcPts val="600"/>
              </a:spcAft>
              <a:buFontTx/>
              <a:buChar char="•"/>
            </a:pPr>
            <a:r>
              <a:rPr lang="en-US" sz="4000" dirty="0" smtClean="0"/>
              <a:t> </a:t>
            </a:r>
            <a:r>
              <a:rPr lang="en-US" sz="3200" dirty="0" smtClean="0"/>
              <a:t>i.e. measures of the relevant construct</a:t>
            </a:r>
            <a:endParaRPr lang="en-US" sz="3200" dirty="0"/>
          </a:p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n-US" sz="4000" dirty="0" smtClean="0"/>
              <a:t>Construct validation: </a:t>
            </a:r>
          </a:p>
          <a:p>
            <a:pPr marL="800100" lvl="1" indent="-342900">
              <a:spcAft>
                <a:spcPts val="600"/>
              </a:spcAft>
              <a:buFontTx/>
              <a:buChar char="•"/>
            </a:pPr>
            <a:r>
              <a:rPr lang="en-US" sz="3200" dirty="0" smtClean="0"/>
              <a:t>ala </a:t>
            </a:r>
            <a:r>
              <a:rPr lang="en-US" sz="3200" dirty="0" err="1" smtClean="0"/>
              <a:t>Cronbach</a:t>
            </a:r>
            <a:r>
              <a:rPr lang="en-US" sz="3200" dirty="0" smtClean="0"/>
              <a:t> &amp; </a:t>
            </a:r>
            <a:r>
              <a:rPr lang="en-US" sz="3200" dirty="0" err="1" smtClean="0"/>
              <a:t>Meehl</a:t>
            </a:r>
            <a:endParaRPr lang="en-US" sz="3200" dirty="0" smtClean="0"/>
          </a:p>
          <a:p>
            <a:pPr marL="800100" lvl="1" indent="-342900">
              <a:spcAft>
                <a:spcPts val="600"/>
              </a:spcAft>
              <a:buFontTx/>
              <a:buChar char="•"/>
            </a:pPr>
            <a:r>
              <a:rPr lang="en-US" sz="3200" dirty="0" smtClean="0"/>
              <a:t>i.e. does the test measure the construct it is intended to measure?</a:t>
            </a:r>
            <a:endParaRPr lang="en-US" sz="4000" dirty="0" smtClean="0"/>
          </a:p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n-US" sz="4000" dirty="0" smtClean="0"/>
              <a:t>Homology:</a:t>
            </a:r>
          </a:p>
          <a:p>
            <a:pPr marL="800100" lvl="1" indent="-342900">
              <a:spcAft>
                <a:spcPts val="600"/>
              </a:spcAft>
              <a:buFontTx/>
              <a:buChar char="•"/>
            </a:pPr>
            <a:r>
              <a:rPr lang="en-US" sz="3200" dirty="0" smtClean="0"/>
              <a:t> in the sense of comparability of neural substrates across species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685800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 smtClean="0"/>
              <a:t>Model</a:t>
            </a:r>
            <a:r>
              <a:rPr lang="en-US" dirty="0"/>
              <a:t>?</a:t>
            </a:r>
            <a:endParaRPr lang="en-AU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990600"/>
            <a:ext cx="9364662" cy="3724096"/>
            <a:chOff x="1" y="1600200"/>
            <a:chExt cx="9364662" cy="3724096"/>
          </a:xfrm>
        </p:grpSpPr>
        <p:sp>
          <p:nvSpPr>
            <p:cNvPr id="1002499" name="AutoShape 3"/>
            <p:cNvSpPr>
              <a:spLocks noChangeArrowheads="1"/>
            </p:cNvSpPr>
            <p:nvPr/>
          </p:nvSpPr>
          <p:spPr bwMode="auto">
            <a:xfrm>
              <a:off x="2005013" y="1666875"/>
              <a:ext cx="3252787" cy="3133725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800" b="1" dirty="0" smtClean="0">
                  <a:solidFill>
                    <a:srgbClr val="000099"/>
                  </a:solidFill>
                </a:rPr>
                <a:t>MEASURE</a:t>
              </a:r>
              <a:endParaRPr lang="en-US" sz="1800" b="1" dirty="0">
                <a:solidFill>
                  <a:srgbClr val="000099"/>
                </a:solidFill>
              </a:endParaRPr>
            </a:p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600" b="0" dirty="0">
                  <a:solidFill>
                    <a:srgbClr val="000000"/>
                  </a:solidFill>
                </a:rPr>
                <a:t>Paradigm or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600" b="0" dirty="0">
                  <a:solidFill>
                    <a:srgbClr val="000000"/>
                  </a:solidFill>
                </a:rPr>
                <a:t>assay measuring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600" b="0" dirty="0">
                  <a:solidFill>
                    <a:srgbClr val="000000"/>
                  </a:solidFill>
                </a:rPr>
                <a:t>a </a:t>
              </a:r>
              <a:r>
                <a:rPr lang="en-US" sz="1600" b="0" dirty="0" smtClean="0">
                  <a:solidFill>
                    <a:srgbClr val="000000"/>
                  </a:solidFill>
                </a:rPr>
                <a:t>specific cognitive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600" b="0" dirty="0" smtClean="0">
                  <a:solidFill>
                    <a:srgbClr val="000000"/>
                  </a:solidFill>
                </a:rPr>
                <a:t>function that is impaired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600" b="0" dirty="0" smtClean="0">
                  <a:solidFill>
                    <a:srgbClr val="000000"/>
                  </a:solidFill>
                </a:rPr>
                <a:t>in patients with schizophrenia</a:t>
              </a:r>
              <a:endParaRPr lang="en-US" sz="1600" b="0" dirty="0">
                <a:solidFill>
                  <a:srgbClr val="000000"/>
                </a:solidFill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ClrTx/>
                <a:buFontTx/>
                <a:buNone/>
              </a:pPr>
              <a:endParaRPr lang="en-AU" sz="1600" b="0" dirty="0"/>
            </a:p>
          </p:txBody>
        </p:sp>
        <p:sp>
          <p:nvSpPr>
            <p:cNvPr id="1002500" name="AutoShape 4"/>
            <p:cNvSpPr>
              <a:spLocks noChangeArrowheads="1"/>
            </p:cNvSpPr>
            <p:nvPr/>
          </p:nvSpPr>
          <p:spPr bwMode="auto">
            <a:xfrm flipV="1">
              <a:off x="3670300" y="1606550"/>
              <a:ext cx="3252788" cy="3133725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AU" sz="1800" b="0"/>
            </a:p>
          </p:txBody>
        </p:sp>
        <p:sp>
          <p:nvSpPr>
            <p:cNvPr id="1002501" name="Rectangle 5"/>
            <p:cNvSpPr>
              <a:spLocks noChangeArrowheads="1"/>
            </p:cNvSpPr>
            <p:nvPr/>
          </p:nvSpPr>
          <p:spPr bwMode="auto">
            <a:xfrm>
              <a:off x="2755900" y="1603375"/>
              <a:ext cx="5138738" cy="1978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0"/>
                </a:lnSpc>
                <a:spcBef>
                  <a:spcPct val="50000"/>
                </a:spcBef>
                <a:buClrTx/>
                <a:buFontTx/>
                <a:buNone/>
              </a:pPr>
              <a:endParaRPr lang="en-US" sz="1800" dirty="0">
                <a:solidFill>
                  <a:srgbClr val="000099"/>
                </a:solidFill>
              </a:endParaRP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800" b="1" dirty="0" smtClean="0">
                  <a:solidFill>
                    <a:srgbClr val="000099"/>
                  </a:solidFill>
                </a:rPr>
                <a:t>MANIPULATION</a:t>
              </a:r>
              <a:endParaRPr lang="en-US" sz="1800" b="1" dirty="0">
                <a:solidFill>
                  <a:srgbClr val="000099"/>
                </a:solidFill>
              </a:endParaRP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600" b="0" dirty="0">
                  <a:solidFill>
                    <a:srgbClr val="000000"/>
                  </a:solidFill>
                </a:rPr>
                <a:t>Recapitulates aspects of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600" b="0" dirty="0">
                  <a:solidFill>
                    <a:srgbClr val="000000"/>
                  </a:solidFill>
                </a:rPr>
                <a:t>the </a:t>
              </a:r>
              <a:r>
                <a:rPr lang="en-US" sz="1600" b="0" dirty="0" smtClean="0">
                  <a:solidFill>
                    <a:srgbClr val="000000"/>
                  </a:solidFill>
                </a:rPr>
                <a:t>disease related to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600" b="0" dirty="0" smtClean="0">
                  <a:solidFill>
                    <a:srgbClr val="000000"/>
                  </a:solidFill>
                </a:rPr>
                <a:t>etiology, genetics,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600" b="0" dirty="0" smtClean="0">
                  <a:solidFill>
                    <a:srgbClr val="000000"/>
                  </a:solidFill>
                </a:rPr>
                <a:t>neurochemistry,</a:t>
              </a:r>
              <a:endParaRPr lang="en-US" sz="1600" b="0" dirty="0">
                <a:solidFill>
                  <a:srgbClr val="000000"/>
                </a:solidFill>
              </a:endParaRPr>
            </a:p>
            <a:p>
              <a:pPr algn="ctr">
                <a:lnSpc>
                  <a:spcPct val="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or behavioral</a:t>
              </a:r>
              <a:endParaRPr lang="en-US" sz="1600" b="0" dirty="0">
                <a:solidFill>
                  <a:srgbClr val="000000"/>
                </a:solidFill>
              </a:endParaRPr>
            </a:p>
            <a:p>
              <a:pPr algn="ctr">
                <a:lnSpc>
                  <a:spcPct val="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600" b="0" dirty="0">
                  <a:solidFill>
                    <a:srgbClr val="000000"/>
                  </a:solidFill>
                </a:rPr>
                <a:t>phenotype</a:t>
              </a:r>
              <a:endParaRPr lang="en-AU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002502" name="AutoShape 6"/>
            <p:cNvSpPr>
              <a:spLocks noChangeArrowheads="1"/>
            </p:cNvSpPr>
            <p:nvPr/>
          </p:nvSpPr>
          <p:spPr bwMode="auto">
            <a:xfrm>
              <a:off x="1627187" y="1682750"/>
              <a:ext cx="658813" cy="3117850"/>
            </a:xfrm>
            <a:prstGeom prst="upArrow">
              <a:avLst>
                <a:gd name="adj1" fmla="val 50000"/>
                <a:gd name="adj2" fmla="val 118313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03" name="Rectangle 7"/>
            <p:cNvSpPr>
              <a:spLocks noChangeArrowheads="1"/>
            </p:cNvSpPr>
            <p:nvPr/>
          </p:nvSpPr>
          <p:spPr bwMode="auto">
            <a:xfrm>
              <a:off x="1" y="1600200"/>
              <a:ext cx="1828799" cy="372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  <a:buClrTx/>
                <a:buFontTx/>
                <a:buNone/>
              </a:pPr>
              <a:endParaRPr lang="en-US" sz="1800" dirty="0">
                <a:solidFill>
                  <a:srgbClr val="800000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2200" u="sng" dirty="0">
                  <a:solidFill>
                    <a:schemeClr val="tx2"/>
                  </a:solidFill>
                </a:rPr>
                <a:t>Bottom-up:</a:t>
              </a: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sz="2200" b="0" dirty="0">
                  <a:solidFill>
                    <a:schemeClr val="tx2"/>
                  </a:solidFill>
                </a:rPr>
                <a:t>Identify </a:t>
              </a:r>
              <a:r>
                <a:rPr lang="en-US" sz="2200" b="0" dirty="0" smtClean="0">
                  <a:solidFill>
                    <a:schemeClr val="tx2"/>
                  </a:solidFill>
                </a:rPr>
                <a:t>neural substrates of behavioral </a:t>
              </a:r>
              <a:r>
                <a:rPr lang="en-US" sz="2200" b="0" dirty="0">
                  <a:solidFill>
                    <a:schemeClr val="tx2"/>
                  </a:solidFill>
                </a:rPr>
                <a:t>deficits via lesion, </a:t>
              </a:r>
              <a:r>
                <a:rPr lang="en-US" sz="2200" b="0" dirty="0" smtClean="0">
                  <a:solidFill>
                    <a:schemeClr val="tx2"/>
                  </a:solidFill>
                </a:rPr>
                <a:t>drug, or other interventions.</a:t>
              </a:r>
              <a:endParaRPr lang="en-AU" sz="2200" b="0" dirty="0">
                <a:solidFill>
                  <a:schemeClr val="tx2"/>
                </a:solidFill>
              </a:endParaRPr>
            </a:p>
          </p:txBody>
        </p:sp>
        <p:sp>
          <p:nvSpPr>
            <p:cNvPr id="1002504" name="AutoShape 8"/>
            <p:cNvSpPr>
              <a:spLocks noChangeArrowheads="1"/>
            </p:cNvSpPr>
            <p:nvPr/>
          </p:nvSpPr>
          <p:spPr bwMode="auto">
            <a:xfrm flipV="1">
              <a:off x="6656387" y="1604963"/>
              <a:ext cx="658813" cy="3117850"/>
            </a:xfrm>
            <a:prstGeom prst="upArrow">
              <a:avLst>
                <a:gd name="adj1" fmla="val 50000"/>
                <a:gd name="adj2" fmla="val 118313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02505" name="Rectangle 9"/>
            <p:cNvSpPr>
              <a:spLocks noChangeArrowheads="1"/>
            </p:cNvSpPr>
            <p:nvPr/>
          </p:nvSpPr>
          <p:spPr bwMode="auto">
            <a:xfrm>
              <a:off x="7315200" y="1752600"/>
              <a:ext cx="2049463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  <a:buClrTx/>
                <a:buFontTx/>
                <a:buNone/>
              </a:pPr>
              <a:endParaRPr lang="en-US" sz="1800" dirty="0">
                <a:solidFill>
                  <a:srgbClr val="800000"/>
                </a:solidFill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2200" u="sng" dirty="0">
                  <a:solidFill>
                    <a:schemeClr val="tx2"/>
                  </a:solidFill>
                </a:rPr>
                <a:t>Top-down:</a:t>
              </a: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sz="2200" b="0" dirty="0">
                  <a:solidFill>
                    <a:schemeClr val="tx2"/>
                  </a:solidFill>
                </a:rPr>
                <a:t>Identify the </a:t>
              </a:r>
              <a:r>
                <a:rPr lang="en-US" sz="2200" b="0" dirty="0" smtClean="0">
                  <a:solidFill>
                    <a:schemeClr val="tx2"/>
                  </a:solidFill>
                </a:rPr>
                <a:t>behavioral </a:t>
              </a:r>
              <a:r>
                <a:rPr lang="en-US" sz="2200" b="0" dirty="0">
                  <a:solidFill>
                    <a:schemeClr val="tx2"/>
                  </a:solidFill>
                </a:rPr>
                <a:t>domains that are disrupted and how </a:t>
              </a:r>
              <a:r>
                <a:rPr lang="en-US" sz="2200" b="0" dirty="0" smtClean="0">
                  <a:solidFill>
                    <a:schemeClr val="tx2"/>
                  </a:solidFill>
                </a:rPr>
                <a:t>they can </a:t>
              </a:r>
              <a:r>
                <a:rPr lang="en-US" sz="2200" b="0" dirty="0">
                  <a:solidFill>
                    <a:schemeClr val="tx2"/>
                  </a:solidFill>
                </a:rPr>
                <a:t>be reversed.</a:t>
              </a:r>
              <a:endParaRPr lang="en-AU" sz="2200" b="0" dirty="0">
                <a:solidFill>
                  <a:schemeClr val="tx2"/>
                </a:solidFill>
              </a:endParaRPr>
            </a:p>
          </p:txBody>
        </p:sp>
      </p:grpSp>
      <p:sp>
        <p:nvSpPr>
          <p:cNvPr id="1002506" name="Rectangle 10"/>
          <p:cNvSpPr>
            <a:spLocks noChangeArrowheads="1"/>
          </p:cNvSpPr>
          <p:nvPr/>
        </p:nvSpPr>
        <p:spPr bwMode="auto">
          <a:xfrm>
            <a:off x="1371600" y="4343400"/>
            <a:ext cx="187325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AU" sz="1600" b="0" dirty="0" smtClean="0">
                <a:solidFill>
                  <a:schemeClr val="bg1"/>
                </a:solidFill>
              </a:rPr>
              <a:t>e.g. Vigilance,  </a:t>
            </a:r>
            <a:r>
              <a:rPr lang="en-AU" sz="1600" b="0" dirty="0">
                <a:solidFill>
                  <a:schemeClr val="bg1"/>
                </a:solidFill>
              </a:rPr>
              <a:t>PPI</a:t>
            </a:r>
            <a:r>
              <a:rPr lang="en-AU" sz="1600" b="0" dirty="0" smtClean="0">
                <a:solidFill>
                  <a:schemeClr val="bg1"/>
                </a:solidFill>
              </a:rPr>
              <a:t>, </a:t>
            </a:r>
            <a:r>
              <a:rPr lang="en-AU" sz="1600" b="0" dirty="0">
                <a:solidFill>
                  <a:schemeClr val="bg1"/>
                </a:solidFill>
              </a:rPr>
              <a:t>set shifting</a:t>
            </a:r>
          </a:p>
        </p:txBody>
      </p:sp>
      <p:sp>
        <p:nvSpPr>
          <p:cNvPr id="1002507" name="Rectangle 11"/>
          <p:cNvSpPr>
            <a:spLocks noChangeArrowheads="1"/>
          </p:cNvSpPr>
          <p:nvPr/>
        </p:nvSpPr>
        <p:spPr bwMode="auto">
          <a:xfrm>
            <a:off x="5334000" y="4267200"/>
            <a:ext cx="2441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AU" sz="1600" b="0" dirty="0" smtClean="0">
                <a:solidFill>
                  <a:schemeClr val="bg1"/>
                </a:solidFill>
              </a:rPr>
              <a:t>e.g</a:t>
            </a:r>
            <a:r>
              <a:rPr lang="en-AU" sz="1600" b="0" dirty="0">
                <a:solidFill>
                  <a:schemeClr val="bg1"/>
                </a:solidFill>
              </a:rPr>
              <a:t>. PCP, neonatal hippocampal lesions </a:t>
            </a:r>
          </a:p>
        </p:txBody>
      </p:sp>
      <p:sp>
        <p:nvSpPr>
          <p:cNvPr id="1002508" name="Rectangle 12"/>
          <p:cNvSpPr>
            <a:spLocks noChangeAspect="1" noChangeArrowheads="1"/>
          </p:cNvSpPr>
          <p:nvPr/>
        </p:nvSpPr>
        <p:spPr bwMode="auto">
          <a:xfrm>
            <a:off x="381000" y="5029200"/>
            <a:ext cx="845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buFont typeface="Wingdings 3" pitchFamily="18" charset="2"/>
              <a:buChar char="u"/>
            </a:pPr>
            <a:r>
              <a:rPr lang="en-US" sz="2800" dirty="0"/>
              <a:t>A disease model combines aspects of disease-related </a:t>
            </a:r>
            <a:r>
              <a:rPr lang="en-US" sz="2800" dirty="0" err="1"/>
              <a:t>pathophysiology</a:t>
            </a:r>
            <a:r>
              <a:rPr lang="en-US" sz="2800" dirty="0"/>
              <a:t> with an impairment in a test measuring a relevant cognitive function.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702300" y="6491288"/>
            <a:ext cx="3085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dirty="0" smtClean="0">
                <a:latin typeface="Times" pitchFamily="18" charset="0"/>
              </a:rPr>
              <a:t>Adapted from Thomas </a:t>
            </a:r>
            <a:r>
              <a:rPr lang="en-GB" dirty="0" err="1" smtClean="0">
                <a:latin typeface="Times" pitchFamily="18" charset="0"/>
              </a:rPr>
              <a:t>Steckler</a:t>
            </a:r>
            <a:endParaRPr lang="en-US" dirty="0">
              <a:latin typeface="Times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ChangeArrowheads="1"/>
          </p:cNvSpPr>
          <p:nvPr/>
        </p:nvSpPr>
        <p:spPr bwMode="auto">
          <a:xfrm>
            <a:off x="0" y="112713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DAY TWO:  MANIPULATIONS</a:t>
            </a:r>
            <a:endParaRPr lang="en-US" sz="4400" dirty="0"/>
          </a:p>
        </p:txBody>
      </p:sp>
      <p:sp>
        <p:nvSpPr>
          <p:cNvPr id="600067" name="Rectangle 3"/>
          <p:cNvSpPr>
            <a:spLocks noChangeArrowheads="1"/>
          </p:cNvSpPr>
          <p:nvPr/>
        </p:nvSpPr>
        <p:spPr bwMode="auto">
          <a:xfrm>
            <a:off x="457200" y="838200"/>
            <a:ext cx="85344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n-US" sz="4000" dirty="0" smtClean="0"/>
              <a:t>Focus on Independent Variables:</a:t>
            </a:r>
          </a:p>
          <a:p>
            <a:pPr marL="800100" lvl="1" indent="-342900">
              <a:spcAft>
                <a:spcPts val="600"/>
              </a:spcAft>
              <a:buFontTx/>
              <a:buChar char="•"/>
            </a:pPr>
            <a:r>
              <a:rPr lang="en-US" sz="3200" dirty="0" smtClean="0"/>
              <a:t>Perturbations affecting the substrates of the cognitive construct</a:t>
            </a:r>
          </a:p>
          <a:p>
            <a:pPr marL="800100" lvl="1" indent="-342900">
              <a:spcAft>
                <a:spcPts val="600"/>
              </a:spcAft>
              <a:buFontTx/>
              <a:buChar char="•"/>
            </a:pPr>
            <a:r>
              <a:rPr lang="en-US" sz="3200" dirty="0" smtClean="0"/>
              <a:t>Perturbations relevant to </a:t>
            </a:r>
            <a:r>
              <a:rPr lang="en-US" sz="3200" dirty="0" err="1" smtClean="0"/>
              <a:t>pathophysiology</a:t>
            </a:r>
            <a:r>
              <a:rPr lang="en-US" sz="3200" dirty="0" smtClean="0"/>
              <a:t> of schizophrenia</a:t>
            </a:r>
            <a:endParaRPr lang="en-US" sz="3200" dirty="0"/>
          </a:p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n-US" sz="4000" dirty="0" smtClean="0"/>
              <a:t>Homology, related both to:</a:t>
            </a:r>
          </a:p>
          <a:p>
            <a:pPr marL="800100" lvl="1" indent="-342900">
              <a:spcAft>
                <a:spcPts val="600"/>
              </a:spcAft>
              <a:buFontTx/>
              <a:buChar char="•"/>
            </a:pPr>
            <a:r>
              <a:rPr lang="en-US" sz="3200" dirty="0" smtClean="0"/>
              <a:t>Comparability of neural substrates</a:t>
            </a:r>
          </a:p>
          <a:p>
            <a:pPr marL="800100" lvl="1" indent="-342900">
              <a:spcAft>
                <a:spcPts val="600"/>
              </a:spcAft>
              <a:buFontTx/>
              <a:buChar char="•"/>
            </a:pPr>
            <a:r>
              <a:rPr lang="en-US" sz="3200" dirty="0" smtClean="0"/>
              <a:t>Etiological validity vis-à-vis schizophrenia</a:t>
            </a:r>
          </a:p>
          <a:p>
            <a:pPr marL="342900" indent="-342900">
              <a:spcAft>
                <a:spcPts val="600"/>
              </a:spcAft>
              <a:buFontTx/>
              <a:buChar char="•"/>
            </a:pPr>
            <a:r>
              <a:rPr lang="en-US" sz="4000" dirty="0" smtClean="0"/>
              <a:t>Specificity of treatments for the schizophrenia population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60324"/>
            <a:ext cx="9599614" cy="115887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dirty="0" smtClean="0"/>
              <a:t>Challenges for Pro-cognitive Treatments for Schizophrenia</a:t>
            </a:r>
            <a:endParaRPr lang="en-AU" dirty="0"/>
          </a:p>
        </p:txBody>
      </p:sp>
      <p:sp>
        <p:nvSpPr>
          <p:cNvPr id="96563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28600" y="1130300"/>
            <a:ext cx="8610600" cy="5803900"/>
          </a:xfrm>
        </p:spPr>
        <p:txBody>
          <a:bodyPr/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Our understanding </a:t>
            </a:r>
            <a:r>
              <a:rPr lang="en-US" sz="2400" dirty="0">
                <a:cs typeface="Times New Roman" pitchFamily="18" charset="0"/>
              </a:rPr>
              <a:t>of the neuroscience behind cognitive changes in schizophrenia is </a:t>
            </a:r>
            <a:r>
              <a:rPr lang="en-US" sz="2400" dirty="0" smtClean="0">
                <a:cs typeface="Times New Roman" pitchFamily="18" charset="0"/>
              </a:rPr>
              <a:t>limited.</a:t>
            </a:r>
            <a:endParaRPr lang="en-US" sz="2400" dirty="0">
              <a:cs typeface="Times New Roman" pitchFamily="18" charset="0"/>
            </a:endParaRP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There is no unitary </a:t>
            </a:r>
            <a:r>
              <a:rPr lang="en-US" sz="2000" dirty="0">
                <a:cs typeface="Times New Roman" pitchFamily="18" charset="0"/>
              </a:rPr>
              <a:t>hypothesis for the </a:t>
            </a:r>
            <a:r>
              <a:rPr lang="en-US" sz="2000" dirty="0" smtClean="0">
                <a:cs typeface="Times New Roman" pitchFamily="18" charset="0"/>
              </a:rPr>
              <a:t>cause(s) of cognitive deficits</a:t>
            </a:r>
            <a:endParaRPr lang="en-US" sz="2000" dirty="0">
              <a:cs typeface="Times New Roman" pitchFamily="18" charset="0"/>
            </a:endParaRP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The diagnostic </a:t>
            </a:r>
            <a:r>
              <a:rPr lang="en-US" sz="2000" dirty="0">
                <a:cs typeface="Times New Roman" pitchFamily="18" charset="0"/>
              </a:rPr>
              <a:t>syndrome </a:t>
            </a:r>
            <a:r>
              <a:rPr lang="en-US" sz="2000" dirty="0" smtClean="0">
                <a:cs typeface="Times New Roman" pitchFamily="18" charset="0"/>
              </a:rPr>
              <a:t>may reflect many different </a:t>
            </a:r>
            <a:r>
              <a:rPr lang="en-US" sz="2000" dirty="0">
                <a:cs typeface="Times New Roman" pitchFamily="18" charset="0"/>
              </a:rPr>
              <a:t>etiologies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No consensus on the underlying neurobiology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Cognition </a:t>
            </a:r>
            <a:r>
              <a:rPr lang="en-US" sz="2400" dirty="0">
                <a:cs typeface="Times New Roman" pitchFamily="18" charset="0"/>
              </a:rPr>
              <a:t>is not a unitary </a:t>
            </a:r>
            <a:r>
              <a:rPr lang="en-US" sz="2400" dirty="0" smtClean="0">
                <a:cs typeface="Times New Roman" pitchFamily="18" charset="0"/>
              </a:rPr>
              <a:t>concept.</a:t>
            </a:r>
            <a:endParaRPr lang="en-US" sz="2400" dirty="0">
              <a:cs typeface="Times New Roman" pitchFamily="18" charset="0"/>
            </a:endParaRP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5 – 12 cognitive domains </a:t>
            </a:r>
            <a:r>
              <a:rPr lang="en-US" sz="2000" dirty="0" smtClean="0">
                <a:cs typeface="Times New Roman" pitchFamily="18" charset="0"/>
              </a:rPr>
              <a:t>are affected, each with different substrates</a:t>
            </a:r>
            <a:endParaRPr lang="en-US" sz="2000" dirty="0">
              <a:cs typeface="Times New Roman" pitchFamily="18" charset="0"/>
            </a:endParaRP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Is it realistic to seek treatments that will improve cognition globally?</a:t>
            </a:r>
            <a:endParaRPr lang="en-US" sz="2000" dirty="0">
              <a:cs typeface="Times New Roman" pitchFamily="18" charset="0"/>
            </a:endParaRP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What would be the most relevant domains that need to improve? 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No reliable and valid biomarkers for cognitive dysfunction </a:t>
            </a:r>
            <a:r>
              <a:rPr lang="en-US" sz="2400" dirty="0" smtClean="0"/>
              <a:t>have </a:t>
            </a:r>
            <a:r>
              <a:rPr lang="en-US" sz="2400" dirty="0"/>
              <a:t>been </a:t>
            </a:r>
            <a:r>
              <a:rPr lang="en-US" sz="2400" dirty="0" smtClean="0"/>
              <a:t>validated as </a:t>
            </a:r>
            <a:r>
              <a:rPr lang="en-US" sz="2400" dirty="0" smtClean="0"/>
              <a:t>yet.</a:t>
            </a:r>
            <a:endParaRPr lang="en-US" sz="2400" dirty="0"/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No </a:t>
            </a:r>
            <a:r>
              <a:rPr lang="en-US" sz="2400" i="1" dirty="0">
                <a:cs typeface="Times New Roman" pitchFamily="18" charset="0"/>
              </a:rPr>
              <a:t>validated</a:t>
            </a:r>
            <a:r>
              <a:rPr lang="en-US" sz="2400" dirty="0">
                <a:cs typeface="Times New Roman" pitchFamily="18" charset="0"/>
              </a:rPr>
              <a:t> drug targets exist for improving cognition that can be used as positive </a:t>
            </a:r>
            <a:r>
              <a:rPr lang="en-US" sz="2400" dirty="0" smtClean="0">
                <a:cs typeface="Times New Roman" pitchFamily="18" charset="0"/>
              </a:rPr>
              <a:t>controls, </a:t>
            </a:r>
            <a:r>
              <a:rPr lang="en-US" sz="2400" dirty="0">
                <a:cs typeface="Times New Roman" pitchFamily="18" charset="0"/>
              </a:rPr>
              <a:t>although many suspected targets </a:t>
            </a:r>
            <a:r>
              <a:rPr lang="en-US" sz="2400" dirty="0" smtClean="0">
                <a:cs typeface="Times New Roman" pitchFamily="18" charset="0"/>
              </a:rPr>
              <a:t>exist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702300" y="6491288"/>
            <a:ext cx="3085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dirty="0" smtClean="0">
                <a:latin typeface="Times" pitchFamily="18" charset="0"/>
              </a:rPr>
              <a:t>Adapted from Thomas </a:t>
            </a:r>
            <a:r>
              <a:rPr lang="en-GB" dirty="0" err="1" smtClean="0">
                <a:latin typeface="Times" pitchFamily="18" charset="0"/>
              </a:rPr>
              <a:t>Steckler</a:t>
            </a:r>
            <a:endParaRPr lang="en-US" dirty="0">
              <a:latin typeface="Times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3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4" name="Rectangle 4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5" name="Rectangle 5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6" name="Rectangle 6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7" name="Rectangle 7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8" name="Rectangle 8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9" name="Rectangle 9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70" name="Rectangle 10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71" name="Rectangle 11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72" name="Rectangle 1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73" name="Rectangle 1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3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4" name="Rectangle 4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5" name="Rectangle 5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6" name="Rectangle 6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7" name="Rectangle 7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8" name="Rectangle 8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9" name="Rectangle 9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70" name="Rectangle 10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71" name="Rectangle 11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72" name="Rectangle 1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73" name="Rectangle 1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3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4" name="Rectangle 4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5" name="Rectangle 5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6" name="Rectangle 6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7" name="Rectangle 7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8" name="Rectangle 8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69" name="Rectangle 9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70" name="Rectangle 10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71" name="Rectangle 11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72" name="Rectangle 1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573" name="Rectangle 1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800" y="152400"/>
            <a:ext cx="9093200" cy="1447800"/>
          </a:xfrm>
        </p:spPr>
        <p:txBody>
          <a:bodyPr/>
          <a:lstStyle/>
          <a:p>
            <a:r>
              <a:rPr lang="en-US" dirty="0" smtClean="0"/>
              <a:t>Types of Validity </a:t>
            </a:r>
            <a:br>
              <a:rPr lang="en-US" dirty="0" smtClean="0"/>
            </a:br>
            <a:r>
              <a:rPr lang="en-US" dirty="0" smtClean="0"/>
              <a:t>for Animal Models</a:t>
            </a:r>
            <a:endParaRPr lang="en-AU" dirty="0"/>
          </a:p>
        </p:txBody>
      </p:sp>
      <p:sp>
        <p:nvSpPr>
          <p:cNvPr id="1025027" name="Rectangle 1027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133600" y="2057400"/>
            <a:ext cx="5725090" cy="4495800"/>
          </a:xfrm>
        </p:spPr>
        <p:txBody>
          <a:bodyPr/>
          <a:lstStyle/>
          <a:p>
            <a:r>
              <a:rPr lang="en-AU" sz="3600" b="0" dirty="0" smtClean="0"/>
              <a:t>Face Validity</a:t>
            </a:r>
          </a:p>
          <a:p>
            <a:r>
              <a:rPr lang="en-AU" sz="3600" dirty="0" smtClean="0"/>
              <a:t>Predictive Validity</a:t>
            </a:r>
          </a:p>
          <a:p>
            <a:r>
              <a:rPr lang="en-AU" sz="3600" b="0" dirty="0" smtClean="0"/>
              <a:t>Construct Validity</a:t>
            </a:r>
          </a:p>
          <a:p>
            <a:r>
              <a:rPr lang="en-AU" sz="3600" dirty="0" smtClean="0"/>
              <a:t>Etiological Validity</a:t>
            </a:r>
          </a:p>
          <a:p>
            <a:endParaRPr lang="en-AU" sz="3600" dirty="0" smtClean="0"/>
          </a:p>
          <a:p>
            <a:r>
              <a:rPr lang="en-AU" sz="3600" dirty="0" smtClean="0"/>
              <a:t>In addition, reliability is always required.</a:t>
            </a:r>
          </a:p>
          <a:p>
            <a:endParaRPr lang="en-AU" sz="3600" b="0" dirty="0" smtClean="0"/>
          </a:p>
          <a:p>
            <a:endParaRPr lang="en-AU" sz="3600" b="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Face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Validity</a:t>
            </a:r>
            <a:endParaRPr lang="en-US" altLang="en-US" dirty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9067800" cy="5105400"/>
          </a:xfrm>
        </p:spPr>
        <p:txBody>
          <a:bodyPr/>
          <a:lstStyle/>
          <a:p>
            <a:pPr>
              <a:buClr>
                <a:srgbClr val="FFCC66"/>
              </a:buClr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model "resembles" the condition or specific features of the condition. </a:t>
            </a:r>
          </a:p>
          <a:p>
            <a:pPr>
              <a:buClr>
                <a:srgbClr val="FFCC66"/>
              </a:buClr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Note:  “resemblance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in the eye of the beholder and might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reflect species-specific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processes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are quite distinct from those underlying the "target" condition in humans.</a:t>
            </a:r>
          </a:p>
          <a:p>
            <a:pPr>
              <a:buClr>
                <a:srgbClr val="FFCC66"/>
              </a:buClr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Face validity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provides important heuristic guidance, but is seldom the source of empirical validation.  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CC66"/>
              </a:buClr>
            </a:pP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Predictive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Validity</a:t>
            </a:r>
            <a:endParaRPr lang="en-US" altLang="en-US" u="sng" dirty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>
              <a:buClr>
                <a:srgbClr val="FFCC66"/>
              </a:buClr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model system makes accurate predictions that match the human condition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being modeled. </a:t>
            </a: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Clr>
                <a:srgbClr val="FFCC66"/>
              </a:buClr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behaviors used in predictive models may lack face validity, i.e. they need not resemble the human condition to have utility. 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CC66"/>
              </a:buClr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Pharmacological Predictive Validity:</a:t>
            </a:r>
          </a:p>
          <a:p>
            <a:pPr lvl="1">
              <a:buClr>
                <a:srgbClr val="FFCC66"/>
              </a:buClr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subset of predictive validity</a:t>
            </a:r>
          </a:p>
          <a:p>
            <a:pPr lvl="1">
              <a:buClr>
                <a:srgbClr val="FFCC66"/>
              </a:buClr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model system accurately discriminates effective treatments from other treatments.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CC66"/>
              </a:buClr>
              <a:buNone/>
            </a:pPr>
            <a:endParaRPr lang="en-US" alt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 Example of Pharmacological Predictive 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Validity: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Canine Emesis</a:t>
            </a:r>
            <a:endParaRPr lang="en-US" altLang="en-US" dirty="0"/>
          </a:p>
        </p:txBody>
      </p:sp>
      <p:pic>
        <p:nvPicPr>
          <p:cNvPr id="307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972482" cy="28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381000" y="4419600"/>
            <a:ext cx="8610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T</a:t>
            </a:r>
            <a:r>
              <a:rPr lang="en-US" alt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he 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ability of drugs to prevent apomorphine-induced emesis in dogs predicts their potency as antipsychotic agents in humans, despite the fact that face validity is not achieved, i.e. “barfing” dogs don’t “look” psychotic. (Freedman &amp; </a:t>
            </a:r>
            <a:r>
              <a:rPr lang="en-US" alt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Giarman</a:t>
            </a: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1956)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02300" y="6491288"/>
            <a:ext cx="301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dirty="0" smtClean="0">
                <a:latin typeface="Times" pitchFamily="18" charset="0"/>
              </a:rPr>
              <a:t>Adapted from  Neal </a:t>
            </a:r>
            <a:r>
              <a:rPr lang="en-GB" dirty="0" err="1" smtClean="0">
                <a:latin typeface="Times" pitchFamily="18" charset="0"/>
              </a:rPr>
              <a:t>Swerdlow</a:t>
            </a:r>
            <a:endParaRPr lang="en-US" dirty="0"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amadill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956" y="1447800"/>
            <a:ext cx="2494844" cy="3901295"/>
          </a:xfrm>
          <a:prstGeom prst="rect">
            <a:avLst/>
          </a:prstGeom>
          <a:noFill/>
        </p:spPr>
      </p:pic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222" y="1"/>
            <a:ext cx="9115778" cy="1371599"/>
          </a:xfrm>
        </p:spPr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Prepulse Inhibition:  A Homologous Measure of Perceptual Gain Control</a:t>
            </a:r>
            <a:endParaRPr lang="en-US" altLang="en-US" sz="32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9172" name="Picture 4" descr="rat chamber"/>
          <p:cNvPicPr>
            <a:picLocks noChangeAspect="1" noChangeArrowheads="1"/>
          </p:cNvPicPr>
          <p:nvPr/>
        </p:nvPicPr>
        <p:blipFill>
          <a:blip r:embed="rId4" cstate="print"/>
          <a:srcRect l="39841" t="67708"/>
          <a:stretch>
            <a:fillRect/>
          </a:stretch>
        </p:blipFill>
        <p:spPr bwMode="auto">
          <a:xfrm>
            <a:off x="3581400" y="1447799"/>
            <a:ext cx="2895600" cy="2675457"/>
          </a:xfrm>
          <a:prstGeom prst="rect">
            <a:avLst/>
          </a:prstGeom>
          <a:noFill/>
        </p:spPr>
      </p:pic>
      <p:pic>
        <p:nvPicPr>
          <p:cNvPr id="519173" name="Picture 5"/>
          <p:cNvPicPr>
            <a:picLocks noChangeAspect="1" noChangeArrowheads="1"/>
          </p:cNvPicPr>
          <p:nvPr/>
        </p:nvPicPr>
        <p:blipFill>
          <a:blip r:embed="rId5" cstate="print"/>
          <a:srcRect r="11166"/>
          <a:stretch>
            <a:fillRect/>
          </a:stretch>
        </p:blipFill>
        <p:spPr bwMode="auto">
          <a:xfrm>
            <a:off x="-71039" y="4114800"/>
            <a:ext cx="3251609" cy="2743200"/>
          </a:xfrm>
          <a:prstGeom prst="rect">
            <a:avLst/>
          </a:prstGeom>
          <a:noFill/>
        </p:spPr>
      </p:pic>
      <p:pic>
        <p:nvPicPr>
          <p:cNvPr id="519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1524000"/>
            <a:ext cx="348991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433287" y="4343400"/>
          <a:ext cx="3710713" cy="2514600"/>
        </p:xfrm>
        <a:graphic>
          <a:graphicData uri="http://schemas.openxmlformats.org/presentationml/2006/ole">
            <p:oleObj spid="_x0000_s29698" name="PHOTO-PAINT Image" r:id="rId7" imgW="4087376" imgH="2770638" progId="">
              <p:embed/>
            </p:oleObj>
          </a:graphicData>
        </a:graphic>
      </p:graphicFrame>
      <p:pic>
        <p:nvPicPr>
          <p:cNvPr id="519171" name="Picture 3"/>
          <p:cNvPicPr>
            <a:picLocks noChangeAspect="1" noChangeArrowheads="1"/>
          </p:cNvPicPr>
          <p:nvPr/>
        </p:nvPicPr>
        <p:blipFill>
          <a:blip r:embed="rId8" cstate="print"/>
          <a:srcRect t="9010" b="5904"/>
          <a:stretch>
            <a:fillRect/>
          </a:stretch>
        </p:blipFill>
        <p:spPr bwMode="auto">
          <a:xfrm>
            <a:off x="2971800" y="3623325"/>
            <a:ext cx="2438400" cy="323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Predictive Validity 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PPI: Similar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Parametric Effects Across Species</a:t>
            </a:r>
            <a:endParaRPr lang="en-US" altLang="en-US" dirty="0"/>
          </a:p>
        </p:txBody>
      </p:sp>
      <p:graphicFrame>
        <p:nvGraphicFramePr>
          <p:cNvPr id="35123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457200" y="1447800"/>
          <a:ext cx="8443912" cy="4974910"/>
        </p:xfrm>
        <a:graphic>
          <a:graphicData uri="http://schemas.openxmlformats.org/presentationml/2006/ole">
            <p:oleObj spid="_x0000_s1026" name="Chart" r:id="rId3" imgW="9395393" imgH="5539794" progId="MSGraph.Chart.8">
              <p:embed followColorScheme="full"/>
            </p:oleObj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702300" y="6491288"/>
            <a:ext cx="301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dirty="0" smtClean="0">
                <a:latin typeface="Times" pitchFamily="18" charset="0"/>
              </a:rPr>
              <a:t>Adapted from  Neal </a:t>
            </a:r>
            <a:r>
              <a:rPr lang="en-GB" dirty="0" err="1" smtClean="0">
                <a:latin typeface="Times" pitchFamily="18" charset="0"/>
              </a:rPr>
              <a:t>Swerdlow</a:t>
            </a:r>
            <a:endParaRPr lang="en-US" dirty="0"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9525000" cy="1143000"/>
          </a:xfrm>
        </p:spPr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Predictive Validity:  Similar Drug Effects 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 PPI in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Rats and Humans</a:t>
            </a:r>
            <a:endParaRPr lang="en-US" altLang="en-US" sz="6600" dirty="0"/>
          </a:p>
        </p:txBody>
      </p:sp>
      <p:sp>
        <p:nvSpPr>
          <p:cNvPr id="355331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2743200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u="sng" dirty="0">
                <a:solidFill>
                  <a:schemeClr val="bg1"/>
                </a:solidFill>
                <a:latin typeface="Helvetica" charset="0"/>
              </a:rPr>
              <a:t>DRUG</a:t>
            </a:r>
            <a:endParaRPr lang="en-US" altLang="en-US" sz="2000" dirty="0">
              <a:solidFill>
                <a:schemeClr val="bg1"/>
              </a:solidFill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Helvetica" charset="0"/>
              </a:rPr>
              <a:t>Amphetamine</a:t>
            </a:r>
          </a:p>
          <a:p>
            <a:pPr>
              <a:spcBef>
                <a:spcPct val="50000"/>
              </a:spcBef>
            </a:pPr>
            <a:r>
              <a:rPr lang="en-US" altLang="en-US" sz="2000" dirty="0" err="1" smtClean="0">
                <a:solidFill>
                  <a:schemeClr val="bg1"/>
                </a:solidFill>
                <a:latin typeface="Helvetica" charset="0"/>
              </a:rPr>
              <a:t>Bromocriptine</a:t>
            </a:r>
            <a:endParaRPr lang="en-US" altLang="en-US" sz="2000" dirty="0" smtClean="0">
              <a:solidFill>
                <a:schemeClr val="bg1"/>
              </a:solidFill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 err="1" smtClean="0">
                <a:solidFill>
                  <a:schemeClr val="bg1"/>
                </a:solidFill>
                <a:latin typeface="Helvetica" charset="0"/>
              </a:rPr>
              <a:t>Haldol</a:t>
            </a:r>
            <a:r>
              <a:rPr lang="en-US" altLang="en-US" sz="2000" dirty="0" smtClean="0">
                <a:solidFill>
                  <a:schemeClr val="bg1"/>
                </a:solidFill>
                <a:latin typeface="Helvetica" charset="0"/>
              </a:rPr>
              <a:t> &amp; </a:t>
            </a:r>
            <a:r>
              <a:rPr lang="en-US" altLang="en-US" sz="2000" dirty="0" err="1" smtClean="0">
                <a:solidFill>
                  <a:schemeClr val="bg1"/>
                </a:solidFill>
                <a:latin typeface="Helvetica" charset="0"/>
              </a:rPr>
              <a:t>Bromo</a:t>
            </a:r>
            <a:r>
              <a:rPr lang="en-US" altLang="en-US" sz="2000" dirty="0" smtClean="0">
                <a:solidFill>
                  <a:schemeClr val="bg1"/>
                </a:solidFill>
                <a:latin typeface="Helvetica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Helvetica" charset="0"/>
              </a:rPr>
              <a:t>Apomorphine</a:t>
            </a:r>
            <a:endParaRPr lang="en-US" altLang="en-US" sz="2000" dirty="0">
              <a:solidFill>
                <a:schemeClr val="bg1"/>
              </a:solidFill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Helvetica" charset="0"/>
              </a:rPr>
              <a:t>Psilocybin</a:t>
            </a:r>
            <a:endParaRPr lang="en-US" altLang="en-US" sz="2000" dirty="0">
              <a:solidFill>
                <a:schemeClr val="bg1"/>
              </a:solidFill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Helvetica" charset="0"/>
              </a:rPr>
              <a:t>Nicotine</a:t>
            </a:r>
          </a:p>
          <a:p>
            <a:pPr>
              <a:spcBef>
                <a:spcPct val="50000"/>
              </a:spcBef>
            </a:pPr>
            <a:r>
              <a:rPr lang="en-US" altLang="en-US" sz="2000" dirty="0" err="1">
                <a:solidFill>
                  <a:schemeClr val="bg1"/>
                </a:solidFill>
                <a:latin typeface="Helvetica" charset="0"/>
              </a:rPr>
              <a:t>Clonidine</a:t>
            </a:r>
            <a:endParaRPr lang="en-US" altLang="en-US" sz="2000" dirty="0">
              <a:solidFill>
                <a:schemeClr val="bg1"/>
              </a:solidFill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Helvetica" charset="0"/>
              </a:rPr>
              <a:t>Diazepam</a:t>
            </a:r>
            <a:endParaRPr lang="en-US" altLang="en-US" sz="2000" dirty="0">
              <a:latin typeface="Helvetica" charset="0"/>
            </a:endParaRPr>
          </a:p>
          <a:p>
            <a:pPr>
              <a:spcBef>
                <a:spcPct val="50000"/>
              </a:spcBef>
            </a:pPr>
            <a:endParaRPr lang="en-US" altLang="en-US" dirty="0">
              <a:latin typeface="Helvetica" charset="0"/>
            </a:endParaRPr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3048000" y="1600200"/>
            <a:ext cx="3276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u="sng" dirty="0">
                <a:solidFill>
                  <a:schemeClr val="bg1"/>
                </a:solidFill>
                <a:latin typeface="Helvetica" charset="0"/>
              </a:rPr>
              <a:t>EFFECT</a:t>
            </a:r>
            <a:endParaRPr lang="en-US" altLang="en-US" sz="2000" dirty="0">
              <a:solidFill>
                <a:schemeClr val="bg1"/>
              </a:solidFill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Helvetica" charset="0"/>
              </a:rPr>
              <a:t>Reduce</a:t>
            </a:r>
          </a:p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Helvetica" charset="0"/>
              </a:rPr>
              <a:t>Reduce</a:t>
            </a:r>
            <a:endParaRPr lang="en-US" altLang="en-US" sz="1600" dirty="0">
              <a:solidFill>
                <a:schemeClr val="bg1"/>
              </a:solidFill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Helvetica" charset="0"/>
              </a:rPr>
              <a:t>Reversed by </a:t>
            </a:r>
            <a:r>
              <a:rPr lang="en-US" altLang="en-US" sz="2000" dirty="0" err="1" smtClean="0">
                <a:solidFill>
                  <a:schemeClr val="bg1"/>
                </a:solidFill>
                <a:latin typeface="Helvetica" charset="0"/>
              </a:rPr>
              <a:t>Haldol</a:t>
            </a:r>
            <a:endParaRPr lang="en-US" altLang="en-US" sz="2000" dirty="0" smtClean="0">
              <a:solidFill>
                <a:schemeClr val="bg1"/>
              </a:solidFill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Helvetica" charset="0"/>
              </a:rPr>
              <a:t>Reduce </a:t>
            </a:r>
            <a:r>
              <a:rPr lang="en-US" altLang="en-US" sz="2000" dirty="0">
                <a:solidFill>
                  <a:schemeClr val="bg1"/>
                </a:solidFill>
                <a:latin typeface="Helvetica" charset="0"/>
              </a:rPr>
              <a:t>in PD </a:t>
            </a:r>
            <a:r>
              <a:rPr lang="en-US" altLang="en-US" sz="2000" dirty="0" smtClean="0">
                <a:solidFill>
                  <a:schemeClr val="bg1"/>
                </a:solidFill>
                <a:latin typeface="Helvetica" charset="0"/>
              </a:rPr>
              <a:t>patients</a:t>
            </a:r>
            <a:endParaRPr lang="en-US" altLang="en-US" sz="2000" dirty="0">
              <a:solidFill>
                <a:schemeClr val="bg1"/>
              </a:solidFill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Helvetica" charset="0"/>
              </a:rPr>
              <a:t>Reduce</a:t>
            </a:r>
            <a:endParaRPr lang="en-US" altLang="en-US" sz="2000" dirty="0">
              <a:solidFill>
                <a:schemeClr val="bg1"/>
              </a:solidFill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Helvetica" charset="0"/>
              </a:rPr>
              <a:t>Increase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Helvetica" charset="0"/>
              </a:rPr>
              <a:t>No effect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Helvetica" charset="0"/>
              </a:rPr>
              <a:t>No effect</a:t>
            </a:r>
          </a:p>
        </p:txBody>
      </p:sp>
      <p:sp>
        <p:nvSpPr>
          <p:cNvPr id="355333" name="Text Box 5"/>
          <p:cNvSpPr txBox="1">
            <a:spLocks noChangeArrowheads="1"/>
          </p:cNvSpPr>
          <p:nvPr/>
        </p:nvSpPr>
        <p:spPr bwMode="auto">
          <a:xfrm>
            <a:off x="5943600" y="1600200"/>
            <a:ext cx="3200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u="sng" dirty="0" smtClean="0">
                <a:solidFill>
                  <a:schemeClr val="bg1"/>
                </a:solidFill>
                <a:latin typeface="Helvetica" charset="0"/>
              </a:rPr>
              <a:t>REFERENCE (humans)</a:t>
            </a:r>
            <a:endParaRPr lang="en-US" altLang="en-US" sz="2000" dirty="0">
              <a:solidFill>
                <a:schemeClr val="bg1"/>
              </a:solidFill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Helvetica" charset="0"/>
              </a:rPr>
              <a:t>Hutchinson et al. </a:t>
            </a:r>
            <a:r>
              <a:rPr lang="en-US" altLang="en-US" sz="1600" dirty="0">
                <a:solidFill>
                  <a:schemeClr val="bg1"/>
                </a:solidFill>
                <a:latin typeface="Helvetica" charset="0"/>
              </a:rPr>
              <a:t>1997,1998</a:t>
            </a:r>
            <a:endParaRPr lang="en-US" altLang="en-US" sz="2000" dirty="0">
              <a:solidFill>
                <a:schemeClr val="bg1"/>
              </a:solidFill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 err="1">
                <a:solidFill>
                  <a:schemeClr val="bg1"/>
                </a:solidFill>
                <a:latin typeface="Helvetica" charset="0"/>
              </a:rPr>
              <a:t>Abduljawad</a:t>
            </a:r>
            <a:r>
              <a:rPr lang="en-US" altLang="en-US" sz="2000" dirty="0">
                <a:solidFill>
                  <a:schemeClr val="bg1"/>
                </a:solidFill>
                <a:latin typeface="Helvetica" charset="0"/>
              </a:rPr>
              <a:t> et al. </a:t>
            </a:r>
            <a:r>
              <a:rPr lang="en-US" altLang="en-US" sz="1600" dirty="0" smtClean="0">
                <a:solidFill>
                  <a:schemeClr val="bg1"/>
                </a:solidFill>
                <a:latin typeface="Helvetica" charset="0"/>
              </a:rPr>
              <a:t>1997,1998</a:t>
            </a:r>
          </a:p>
          <a:p>
            <a:pPr>
              <a:spcBef>
                <a:spcPct val="50000"/>
              </a:spcBef>
            </a:pPr>
            <a:r>
              <a:rPr lang="en-US" altLang="en-US" sz="2000" dirty="0" err="1" smtClean="0">
                <a:solidFill>
                  <a:schemeClr val="bg1"/>
                </a:solidFill>
                <a:latin typeface="Helvetica" charset="0"/>
              </a:rPr>
              <a:t>Abduljawad</a:t>
            </a:r>
            <a:r>
              <a:rPr lang="en-US" altLang="en-US" sz="2000" dirty="0" smtClean="0">
                <a:solidFill>
                  <a:schemeClr val="bg1"/>
                </a:solidFill>
                <a:latin typeface="Helvetica" charset="0"/>
              </a:rPr>
              <a:t> et al. </a:t>
            </a:r>
            <a:r>
              <a:rPr lang="en-US" altLang="en-US" sz="1600" dirty="0" smtClean="0">
                <a:solidFill>
                  <a:schemeClr val="bg1"/>
                </a:solidFill>
                <a:latin typeface="Helvetica" charset="0"/>
              </a:rPr>
              <a:t>1998</a:t>
            </a:r>
            <a:endParaRPr lang="en-US" altLang="en-US" sz="2000" dirty="0">
              <a:solidFill>
                <a:schemeClr val="bg1"/>
              </a:solidFill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Helvetica" charset="0"/>
              </a:rPr>
              <a:t>Morton et al. </a:t>
            </a:r>
            <a:r>
              <a:rPr lang="en-US" altLang="en-US" sz="1600" dirty="0">
                <a:solidFill>
                  <a:schemeClr val="bg1"/>
                </a:solidFill>
                <a:latin typeface="Helvetica" charset="0"/>
              </a:rPr>
              <a:t>1995</a:t>
            </a:r>
          </a:p>
          <a:p>
            <a:pPr>
              <a:spcBef>
                <a:spcPct val="50000"/>
              </a:spcBef>
            </a:pPr>
            <a:r>
              <a:rPr lang="en-US" altLang="en-US" sz="2000" dirty="0" err="1" smtClean="0">
                <a:solidFill>
                  <a:schemeClr val="bg1"/>
                </a:solidFill>
                <a:latin typeface="Helvetica" charset="0"/>
              </a:rPr>
              <a:t>Vollenweider</a:t>
            </a:r>
            <a:r>
              <a:rPr lang="en-US" altLang="en-US" sz="2000" dirty="0" smtClean="0">
                <a:solidFill>
                  <a:schemeClr val="bg1"/>
                </a:solidFill>
                <a:latin typeface="Helvetica" charset="0"/>
              </a:rPr>
              <a:t> et </a:t>
            </a:r>
            <a:r>
              <a:rPr lang="en-US" altLang="en-US" sz="2000" dirty="0">
                <a:solidFill>
                  <a:schemeClr val="bg1"/>
                </a:solidFill>
                <a:latin typeface="Helvetica" charset="0"/>
              </a:rPr>
              <a:t>al. </a:t>
            </a:r>
            <a:r>
              <a:rPr lang="en-US" altLang="en-US" sz="1600" dirty="0" smtClean="0">
                <a:solidFill>
                  <a:schemeClr val="bg1"/>
                </a:solidFill>
                <a:latin typeface="Helvetica" charset="0"/>
              </a:rPr>
              <a:t>2007</a:t>
            </a:r>
            <a:endParaRPr lang="en-US" altLang="en-US" sz="2000" dirty="0">
              <a:solidFill>
                <a:schemeClr val="bg1"/>
              </a:solidFill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 err="1">
                <a:solidFill>
                  <a:schemeClr val="bg1"/>
                </a:solidFill>
                <a:latin typeface="Helvetica" charset="0"/>
              </a:rPr>
              <a:t>Kumari</a:t>
            </a:r>
            <a:r>
              <a:rPr lang="en-US" altLang="en-US" sz="2000" dirty="0">
                <a:solidFill>
                  <a:schemeClr val="bg1"/>
                </a:solidFill>
                <a:latin typeface="Helvetica" charset="0"/>
              </a:rPr>
              <a:t> et al. </a:t>
            </a:r>
            <a:r>
              <a:rPr lang="en-US" altLang="en-US" sz="1600" dirty="0">
                <a:solidFill>
                  <a:schemeClr val="bg1"/>
                </a:solidFill>
                <a:latin typeface="Helvetica" charset="0"/>
              </a:rPr>
              <a:t>1996</a:t>
            </a:r>
            <a:endParaRPr lang="en-US" altLang="en-US" sz="2000" dirty="0">
              <a:solidFill>
                <a:schemeClr val="bg1"/>
              </a:solidFill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 err="1">
                <a:solidFill>
                  <a:schemeClr val="bg1"/>
                </a:solidFill>
                <a:latin typeface="Helvetica" charset="0"/>
              </a:rPr>
              <a:t>Abduljawad</a:t>
            </a:r>
            <a:r>
              <a:rPr lang="en-US" altLang="en-US" sz="2000" dirty="0">
                <a:solidFill>
                  <a:schemeClr val="bg1"/>
                </a:solidFill>
                <a:latin typeface="Helvetica" charset="0"/>
              </a:rPr>
              <a:t> et al. </a:t>
            </a:r>
            <a:r>
              <a:rPr lang="en-US" altLang="en-US" sz="1600" dirty="0">
                <a:solidFill>
                  <a:schemeClr val="bg1"/>
                </a:solidFill>
                <a:latin typeface="Helvetica" charset="0"/>
              </a:rPr>
              <a:t>1997b</a:t>
            </a:r>
            <a:endParaRPr lang="en-US" altLang="en-US" sz="2000" dirty="0">
              <a:solidFill>
                <a:schemeClr val="bg1"/>
              </a:solidFill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 err="1">
                <a:solidFill>
                  <a:schemeClr val="bg1"/>
                </a:solidFill>
                <a:latin typeface="Helvetica" charset="0"/>
              </a:rPr>
              <a:t>Abduljawad</a:t>
            </a:r>
            <a:r>
              <a:rPr lang="en-US" altLang="en-US" sz="2000" dirty="0">
                <a:solidFill>
                  <a:schemeClr val="bg1"/>
                </a:solidFill>
                <a:latin typeface="Helvetica" charset="0"/>
              </a:rPr>
              <a:t> et al. </a:t>
            </a:r>
            <a:r>
              <a:rPr lang="en-US" altLang="en-US" sz="1600" dirty="0">
                <a:solidFill>
                  <a:schemeClr val="bg1"/>
                </a:solidFill>
                <a:latin typeface="Helvetica" charset="0"/>
              </a:rPr>
              <a:t>1997b</a:t>
            </a:r>
            <a:endParaRPr lang="en-US" altLang="en-US" sz="2000" dirty="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02300" y="6491288"/>
            <a:ext cx="301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dirty="0" smtClean="0">
                <a:latin typeface="Times" pitchFamily="18" charset="0"/>
              </a:rPr>
              <a:t>Adapted from  Neal </a:t>
            </a:r>
            <a:r>
              <a:rPr lang="en-GB" dirty="0" err="1" smtClean="0">
                <a:latin typeface="Times" pitchFamily="18" charset="0"/>
              </a:rPr>
              <a:t>Swerdlow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374" y="5791200"/>
            <a:ext cx="9131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But note that </a:t>
            </a:r>
            <a:r>
              <a:rPr lang="en-US" sz="2400" dirty="0" err="1" smtClean="0">
                <a:solidFill>
                  <a:schemeClr val="tx2"/>
                </a:solidFill>
              </a:rPr>
              <a:t>mis</a:t>
            </a:r>
            <a:r>
              <a:rPr lang="en-US" sz="2400" dirty="0" smtClean="0">
                <a:solidFill>
                  <a:schemeClr val="tx2"/>
                </a:solidFill>
              </a:rPr>
              <a:t>-matches are also seen:  e.g. </a:t>
            </a:r>
            <a:r>
              <a:rPr lang="en-US" sz="2400" dirty="0" err="1" smtClean="0">
                <a:solidFill>
                  <a:schemeClr val="tx2"/>
                </a:solidFill>
              </a:rPr>
              <a:t>ketamine</a:t>
            </a:r>
            <a:r>
              <a:rPr lang="en-US" sz="2400" dirty="0" smtClean="0">
                <a:solidFill>
                  <a:schemeClr val="tx2"/>
                </a:solidFill>
              </a:rPr>
              <a:t>, MDMA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1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1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1123</Words>
  <Application>Microsoft Office PowerPoint</Application>
  <PresentationFormat>On-screen Show (4:3)</PresentationFormat>
  <Paragraphs>211</Paragraphs>
  <Slides>24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1_Default Design</vt:lpstr>
      <vt:lpstr>Default Design</vt:lpstr>
      <vt:lpstr>Chart</vt:lpstr>
      <vt:lpstr>PHOTO-PAINT Image</vt:lpstr>
      <vt:lpstr>Slide 1</vt:lpstr>
      <vt:lpstr>What is a Model?</vt:lpstr>
      <vt:lpstr>Types of Validity  for Animal Models</vt:lpstr>
      <vt:lpstr>Face Validity</vt:lpstr>
      <vt:lpstr>Predictive Validity</vt:lpstr>
      <vt:lpstr>An Example of Pharmacological Predictive Validity: Canine Emesis</vt:lpstr>
      <vt:lpstr>Prepulse Inhibition:  A Homologous Measure of Perceptual Gain Control</vt:lpstr>
      <vt:lpstr>Predictive Validity of PPI: Similar Parametric Effects Across Species</vt:lpstr>
      <vt:lpstr>Predictive Validity:  Similar Drug Effects on PPI in Rats and Humans</vt:lpstr>
      <vt:lpstr>Slide 10</vt:lpstr>
      <vt:lpstr>Construct &amp; Etiological Validity</vt:lpstr>
      <vt:lpstr>PPI Modulation Circuitry </vt:lpstr>
      <vt:lpstr>Slide 13</vt:lpstr>
      <vt:lpstr>Slide 14</vt:lpstr>
      <vt:lpstr>Slide 15</vt:lpstr>
      <vt:lpstr>Slide 16</vt:lpstr>
      <vt:lpstr>Features of a Useful Animal Model</vt:lpstr>
      <vt:lpstr>What is a Translational Animal Model?</vt:lpstr>
      <vt:lpstr>Slide 19</vt:lpstr>
      <vt:lpstr>Slide 20</vt:lpstr>
      <vt:lpstr>Challenges for Pro-cognitive Treatments for Schizophrenia</vt:lpstr>
      <vt:lpstr>Slide 22</vt:lpstr>
      <vt:lpstr>Slide 23</vt:lpstr>
      <vt:lpstr>Slide 24</vt:lpstr>
    </vt:vector>
  </TitlesOfParts>
  <Company>UCSD Psychiatry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translational biomarkers for psychotic disorders</dc:title>
  <dc:creator>Mark Geyer</dc:creator>
  <cp:lastModifiedBy>mark</cp:lastModifiedBy>
  <cp:revision>166</cp:revision>
  <dcterms:created xsi:type="dcterms:W3CDTF">2007-05-26T23:18:49Z</dcterms:created>
  <dcterms:modified xsi:type="dcterms:W3CDTF">2010-04-28T21:01:00Z</dcterms:modified>
</cp:coreProperties>
</file>