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632" r:id="rId2"/>
    <p:sldId id="642" r:id="rId3"/>
    <p:sldId id="656" r:id="rId4"/>
    <p:sldId id="658" r:id="rId5"/>
    <p:sldId id="655" r:id="rId6"/>
    <p:sldId id="643" r:id="rId7"/>
    <p:sldId id="648" r:id="rId8"/>
    <p:sldId id="622" r:id="rId9"/>
    <p:sldId id="654" r:id="rId10"/>
    <p:sldId id="651" r:id="rId11"/>
    <p:sldId id="652" r:id="rId12"/>
    <p:sldId id="649" r:id="rId13"/>
    <p:sldId id="653" r:id="rId14"/>
    <p:sldId id="650" r:id="rId15"/>
    <p:sldId id="640" r:id="rId16"/>
    <p:sldId id="620" r:id="rId17"/>
    <p:sldId id="641" r:id="rId18"/>
    <p:sldId id="657" r:id="rId19"/>
    <p:sldId id="647" r:id="rId20"/>
    <p:sldId id="619" r:id="rId21"/>
    <p:sldId id="612" r:id="rId22"/>
    <p:sldId id="645" r:id="rId23"/>
    <p:sldId id="64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Gey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CC0000"/>
    <a:srgbClr val="FEEDCE"/>
    <a:srgbClr val="FFCCFF"/>
    <a:srgbClr val="FF9999"/>
    <a:srgbClr val="FDE8D3"/>
    <a:srgbClr val="00000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7" autoAdjust="0"/>
    <p:restoredTop sz="90318" autoAdjust="0"/>
  </p:normalViewPr>
  <p:slideViewPr>
    <p:cSldViewPr>
      <p:cViewPr>
        <p:scale>
          <a:sx n="66" d="100"/>
          <a:sy n="66" d="100"/>
        </p:scale>
        <p:origin x="-282" y="-294"/>
      </p:cViewPr>
      <p:guideLst>
        <p:guide orient="horz" pos="14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dPt>
            <c:idx val="1"/>
            <c:spPr>
              <a:solidFill>
                <a:srgbClr val="C00000"/>
              </a:solidFill>
            </c:spPr>
          </c:dPt>
          <c:cat>
            <c:strRef>
              <c:f>Sheet1!$A$2:$A$5</c:f>
              <c:strCache>
                <c:ptCount val="2"/>
                <c:pt idx="0">
                  <c:v>Easy</c:v>
                </c:pt>
                <c:pt idx="1">
                  <c:v>Hard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Easy</c:v>
                </c:pt>
                <c:pt idx="1">
                  <c:v>Hard</c:v>
                </c:pt>
              </c:strCache>
            </c:strRef>
          </c:cat>
          <c:val>
            <c:numRef>
              <c:f>Sheet1!$C$2:$C$5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Easy</c:v>
                </c:pt>
                <c:pt idx="1">
                  <c:v>Hard</c:v>
                </c:pt>
              </c:strCache>
            </c:strRef>
          </c:cat>
          <c:val>
            <c:numRef>
              <c:f>Sheet1!$D$2:$D$5</c:f>
            </c:numRef>
          </c:val>
        </c:ser>
        <c:axId val="77307904"/>
        <c:axId val="82088704"/>
      </c:barChart>
      <c:catAx>
        <c:axId val="77307904"/>
        <c:scaling>
          <c:orientation val="minMax"/>
        </c:scaling>
        <c:axPos val="b"/>
        <c:tickLblPos val="nextTo"/>
        <c:crossAx val="82088704"/>
        <c:crosses val="autoZero"/>
        <c:auto val="1"/>
        <c:lblAlgn val="ctr"/>
        <c:lblOffset val="100"/>
      </c:catAx>
      <c:valAx>
        <c:axId val="82088704"/>
        <c:scaling>
          <c:orientation val="minMax"/>
        </c:scaling>
        <c:axPos val="l"/>
        <c:majorGridlines/>
        <c:numFmt formatCode="General" sourceLinked="1"/>
        <c:tickLblPos val="nextTo"/>
        <c:crossAx val="773079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8D0515-EAD2-4917-AD86-0355578301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We in</a:t>
            </a:r>
            <a:r>
              <a:rPr lang="en-AU" baseline="0" dirty="0" smtClean="0"/>
              <a:t> the room  experts in specific areas of animal or human </a:t>
            </a:r>
            <a:r>
              <a:rPr lang="en-AU" baseline="0" dirty="0" err="1" smtClean="0"/>
              <a:t>neurocognition</a:t>
            </a:r>
            <a:r>
              <a:rPr lang="en-AU" baseline="0" dirty="0" smtClean="0"/>
              <a:t>.  And you identify those in the room that have a disproportionate amount of gray hair for their age, those are the schizophrenia researchers – those of us who have been trying to identify the cognitive processes disrupted by schizophrenia (schizophrenia-related disease processes) and model them in non-humans.  We NEED YOUR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515-EAD2-4917-AD86-0355578301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1800" dirty="0" smtClean="0"/>
              <a:t>are there major species differences in the  sensory modality being used and/or neural substrates of the behavioral expression system?  If constructs operate across modalities, does that matter?   Or is the reality that some </a:t>
            </a:r>
            <a:r>
              <a:rPr lang="en-US" sz="1800" dirty="0" err="1" smtClean="0"/>
              <a:t>sensorimotor</a:t>
            </a:r>
            <a:r>
              <a:rPr lang="en-US" sz="1800" dirty="0" smtClean="0"/>
              <a:t> systems are ‘custom made’ for particular constructs and visa versa?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515-EAD2-4917-AD86-0355578301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base"/>
            <a:r>
              <a:rPr lang="en-US" sz="12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+mn-ea"/>
                <a:cs typeface="+mn-cs"/>
              </a:rPr>
              <a:t>Is the relationship between the neural and cognitive process the same in the animal as in human?</a:t>
            </a:r>
            <a:endParaRPr lang="en-US" sz="1200" dirty="0" smtClean="0"/>
          </a:p>
          <a:p>
            <a:pPr rtl="0" fontAlgn="base"/>
            <a:endParaRPr lang="en-US" sz="1200" kern="1200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+mn-ea"/>
              <a:cs typeface="+mn-cs"/>
            </a:endParaRPr>
          </a:p>
          <a:p>
            <a:pPr rtl="0" fontAlgn="base"/>
            <a:r>
              <a:rPr lang="en-US" sz="12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+mn-ea"/>
                <a:cs typeface="+mn-cs"/>
              </a:rPr>
              <a:t>What is known about the pharmacological modulation of the construct and its neural substrates in your species?</a:t>
            </a:r>
          </a:p>
          <a:p>
            <a:r>
              <a:rPr lang="en-US" sz="1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1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Homology as opposed to Analogy – similar cognitive abilities evolving as a result of common selection pressure, but having different neurobiological mechanisms)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515-EAD2-4917-AD86-0355578301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(Homology as opposed to Analogy – similar cognitive abilities evolving as a result of common selection pressure, but having different neurobiological mechanisms)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515-EAD2-4917-AD86-0355578301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A5A48-DE54-4321-AC03-A575EDFA5D97}" type="slidenum">
              <a:rPr lang="en-US"/>
              <a:pPr/>
              <a:t>14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5349C-0E02-45A8-A875-5DDB6CEE50A9}" type="slidenum">
              <a:rPr lang="en-US"/>
              <a:pPr/>
              <a:t>15</a:t>
            </a:fld>
            <a:endParaRPr lang="en-US"/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This will be animated so predictive validity shows up first,</a:t>
            </a:r>
            <a:r>
              <a:rPr lang="en-AU" baseline="0" dirty="0" smtClean="0"/>
              <a:t> the construct, then the etiologic-construct </a:t>
            </a:r>
            <a:r>
              <a:rPr lang="en-AU" baseline="0" dirty="0" err="1" smtClean="0"/>
              <a:t>interative</a:t>
            </a:r>
            <a:r>
              <a:rPr lang="en-AU" baseline="0" dirty="0" smtClean="0"/>
              <a:t> loop</a:t>
            </a:r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3FC64-7CB8-4987-BDD2-B69A1FE11CDE}" type="slidenum">
              <a:rPr lang="en-US"/>
              <a:pPr/>
              <a:t>16</a:t>
            </a:fld>
            <a:endParaRPr lang="en-US"/>
          </a:p>
        </p:txBody>
      </p:sp>
      <p:sp>
        <p:nvSpPr>
          <p:cNvPr id="5795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57959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4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5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579596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7" name="Rectangle 13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8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9" name="Rectangle 15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579600" name="Rectangle 1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1" name="Rectangle 17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2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3" name="Rectangle 19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579604" name="Rectangle 20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5" name="Rectangle 21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6" name="Rectangle 2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7" name="Rectangle 2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579608" name="Rectangle 2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9" name="Rectangle 2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1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3212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79611" name="Rectangle 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5349C-0E02-45A8-A875-5DDB6CEE50A9}" type="slidenum">
              <a:rPr lang="en-US"/>
              <a:pPr/>
              <a:t>17</a:t>
            </a:fld>
            <a:endParaRPr lang="en-US"/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 am</a:t>
            </a:r>
            <a:r>
              <a:rPr lang="en-AU" baseline="0" dirty="0" smtClean="0"/>
              <a:t> expecting that this will be the emphasis of the talks you will hear after the coffee break.  So I won’t discuss that here, but move on to things I’d like us all to think about ….</a:t>
            </a:r>
            <a:endParaRPr lang="en-A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</a:t>
            </a:r>
            <a:r>
              <a:rPr lang="en-US" baseline="0" dirty="0" smtClean="0"/>
              <a:t> strategy for treatment:</a:t>
            </a:r>
          </a:p>
          <a:p>
            <a:r>
              <a:rPr lang="en-US" baseline="0" dirty="0" smtClean="0"/>
              <a:t>How do we do a better job of identifying targets for new drugs, and combining drug and cognitive/behavior therapies to achieve a sustained improvement in the function of a neural circuit?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515-EAD2-4917-AD86-0355578301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3FC64-7CB8-4987-BDD2-B69A1FE11CDE}" type="slidenum">
              <a:rPr lang="en-US"/>
              <a:pPr/>
              <a:t>20</a:t>
            </a:fld>
            <a:endParaRPr lang="en-US"/>
          </a:p>
        </p:txBody>
      </p:sp>
      <p:sp>
        <p:nvSpPr>
          <p:cNvPr id="5795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57959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4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5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579596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7" name="Rectangle 13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8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9" name="Rectangle 15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579600" name="Rectangle 1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1" name="Rectangle 17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2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3" name="Rectangle 19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579604" name="Rectangle 20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5" name="Rectangle 21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6" name="Rectangle 2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7" name="Rectangle 2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</a:t>
            </a:r>
          </a:p>
        </p:txBody>
      </p:sp>
      <p:sp>
        <p:nvSpPr>
          <p:cNvPr id="579608" name="Rectangle 2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9" name="Rectangle 2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10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3212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79611" name="Rectangle 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D1BA8-BB56-40D4-8725-9DABA8327732}" type="slidenum">
              <a:rPr lang="en-US"/>
              <a:pPr/>
              <a:t>21</a:t>
            </a:fld>
            <a:endParaRPr lang="en-US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Make sure I tie back in to this, but will</a:t>
            </a:r>
            <a:r>
              <a:rPr lang="en-AU" baseline="0" dirty="0" smtClean="0"/>
              <a:t> not use this slide.</a:t>
            </a:r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go through Slides 1-7 quickly</a:t>
            </a:r>
          </a:p>
          <a:p>
            <a:endParaRPr lang="en-US" baseline="0" dirty="0" smtClean="0"/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Notes for this slide</a:t>
            </a:r>
            <a:r>
              <a:rPr lang="en-US" baseline="0" dirty="0" smtClean="0"/>
              <a:t>: </a:t>
            </a:r>
            <a:r>
              <a:rPr lang="en-US" dirty="0" smtClean="0"/>
              <a:t>We define schizophrenia by a specific set of behavioral changes occurring with a distinct developmental/temporal pattern</a:t>
            </a:r>
          </a:p>
          <a:p>
            <a:r>
              <a:rPr lang="en-US" baseline="0" dirty="0" smtClean="0"/>
              <a:t>Pathogenic pathways are distinct, may be derived from distinct etiologies (distinct combinations of genetic and environmental risk factors), but across development, they converge on a common set of neural processes and lead to the set of phenotypes we now define as schizophrenia.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515-EAD2-4917-AD86-0355578301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reminder slide for myself.  Will break</a:t>
            </a:r>
            <a:r>
              <a:rPr lang="en-US" baseline="0" dirty="0" smtClean="0"/>
              <a:t> this up into 2 slides or just say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515-EAD2-4917-AD86-0355578301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not use this slide- just an illustration</a:t>
            </a:r>
            <a:r>
              <a:rPr lang="en-US" baseline="0" dirty="0" smtClean="0"/>
              <a:t> of my previous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0515-EAD2-4917-AD86-0355578301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Psychological cognitive/Behavioral Approach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Psychological cognitive/Behavioral Approach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5349C-0E02-45A8-A875-5DDB6CEE50A9}" type="slidenum">
              <a:rPr lang="en-US"/>
              <a:pPr/>
              <a:t>6</a:t>
            </a:fld>
            <a:endParaRPr lang="en-US"/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2F76E-8144-45AD-A03A-A21D8696929E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>
                <a:solidFill>
                  <a:srgbClr val="FFFFCC"/>
                </a:solidFill>
              </a:rPr>
              <a:t>is the relationship between brain and behavior and the psychological construct is just something scientists have constructed “ad hoc”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A5A48-DE54-4321-AC03-A575EDFA5D97}" type="slidenum">
              <a:rPr lang="en-US"/>
              <a:pPr/>
              <a:t>8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5349C-0E02-45A8-A875-5DDB6CEE50A9}" type="slidenum">
              <a:rPr lang="en-US"/>
              <a:pPr/>
              <a:t>9</a:t>
            </a:fld>
            <a:endParaRPr lang="en-US"/>
          </a:p>
        </p:txBody>
      </p:sp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outcome measure = change in behavior as a function of task demand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are no behaviors that are direct, selective “outputs” of a cognitive construct; but it is useful to identify other constructs or processes that can impact on the behavioral expression system)</a:t>
            </a:r>
          </a:p>
          <a:p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A5A48-DE54-4321-AC03-A575EDFA5D97}" type="slidenum">
              <a:rPr lang="en-US"/>
              <a:pPr/>
              <a:t>10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C89FB-BCAF-45BF-B6A6-BE720F066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E751-0702-4CBE-BC9E-100152453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0374E-D871-4F30-95BF-6DF1B5915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4F5FF8-1461-4947-9F04-B378D07ED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B5C765-B5D1-4037-99FD-C297C2E70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EF9CD-B298-424D-9EAC-F31F833A4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94D6-D67A-4328-AFD6-B6570493F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10EDB-80A5-4EFF-9C98-F582DC01B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C1DCE-AAA6-4788-AED0-6C0647731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0F37-9BC2-4174-9363-A9992AC87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888FA-B153-4607-9047-A81E246A18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FCFAC-0709-427A-B3DD-469CD82BC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DD266-2BA3-4A89-9760-715672CC2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B2BAD">
                <a:gamma/>
                <a:shade val="30196"/>
                <a:invGamma/>
              </a:srgbClr>
            </a:gs>
            <a:gs pos="100000">
              <a:srgbClr val="2B2BA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E72D844-F3A8-42DE-B5EC-83420BCB5C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895600"/>
            <a:ext cx="7178040" cy="254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80272" y="457200"/>
            <a:ext cx="81820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Validity with Pragmatism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Specific Issues in experimental design and implementation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345543"/>
            <a:ext cx="1295400" cy="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799" y="3345543"/>
            <a:ext cx="1376000" cy="80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1066800" y="3276600"/>
            <a:ext cx="1371600" cy="914400"/>
          </a:xfrm>
          <a:prstGeom prst="roundRect">
            <a:avLst/>
          </a:prstGeom>
          <a:solidFill>
            <a:srgbClr val="FDE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705600" y="3276600"/>
            <a:ext cx="1371600" cy="914400"/>
          </a:xfrm>
          <a:prstGeom prst="roundRect">
            <a:avLst/>
          </a:prstGeom>
          <a:solidFill>
            <a:srgbClr val="FDE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505200"/>
            <a:ext cx="142301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3505200"/>
            <a:ext cx="1371600" cy="58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831231" y="1821359"/>
            <a:ext cx="1093569" cy="769441"/>
          </a:xfrm>
          <a:prstGeom prst="rect">
            <a:avLst/>
          </a:prstGeom>
          <a:solidFill>
            <a:srgbClr val="FEEDCE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C0000"/>
                </a:solidFill>
              </a:rPr>
              <a:t>II-A</a:t>
            </a:r>
            <a:endParaRPr lang="en-US" sz="4400" b="1" dirty="0">
              <a:solidFill>
                <a:srgbClr val="CC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6200000" flipV="1">
            <a:off x="6438900" y="2857500"/>
            <a:ext cx="609600" cy="7620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667500" y="2781300"/>
            <a:ext cx="533400" cy="30480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Sensitivity </a:t>
            </a:r>
            <a:r>
              <a:rPr lang="en-US" sz="3600" dirty="0" smtClean="0">
                <a:solidFill>
                  <a:schemeClr val="tx2"/>
                </a:solidFill>
              </a:rPr>
              <a:t>to disease mechanisms</a:t>
            </a:r>
          </a:p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and common drug treatments</a:t>
            </a:r>
          </a:p>
        </p:txBody>
      </p:sp>
      <p:sp>
        <p:nvSpPr>
          <p:cNvPr id="600067" name="Rectangle 3"/>
          <p:cNvSpPr>
            <a:spLocks noChangeArrowheads="1"/>
          </p:cNvSpPr>
          <p:nvPr/>
        </p:nvSpPr>
        <p:spPr bwMode="auto">
          <a:xfrm>
            <a:off x="457200" y="2057400"/>
            <a:ext cx="853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How is the neurobehavioral construct affected by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 hypothesized pathogenic mechanisms of the disease? 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Drugs commonly prescribed to the patients?</a:t>
            </a:r>
          </a:p>
          <a:p>
            <a:pPr marL="342900" indent="-342900">
              <a:spcAft>
                <a:spcPts val="600"/>
              </a:spcAft>
            </a:pPr>
            <a:r>
              <a:rPr lang="en-US" sz="3200" i="1" dirty="0" smtClean="0"/>
              <a:t>Assessed by measuring the construct in disease and pharmacological models</a:t>
            </a:r>
          </a:p>
          <a:p>
            <a:pPr marL="342900" indent="-342900">
              <a:spcAft>
                <a:spcPts val="600"/>
              </a:spcAft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Sensitivity to disease mechanisms</a:t>
            </a:r>
            <a:br>
              <a:rPr lang="en-US" sz="3200" dirty="0" smtClean="0"/>
            </a:br>
            <a:r>
              <a:rPr lang="en-US" sz="3200" dirty="0" smtClean="0"/>
              <a:t>and common drug </a:t>
            </a:r>
            <a:r>
              <a:rPr lang="en-US" sz="3200" dirty="0" smtClean="0"/>
              <a:t>treatments (</a:t>
            </a:r>
            <a:r>
              <a:rPr lang="en-US" sz="3200" dirty="0" err="1" smtClean="0"/>
              <a:t>con’t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How does the hypothesized disease mechanism affect the behavioral expression system?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How do candidate drugs and - commonly-prescribed drugs – impact the behavioral expression system?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How is the behavior reinforced, with positive or negative reinforcement? Is the construct differentially sensitive to positive versus negative reinforcement? Does the disease mechanism differentially impact appetitive versus avoidant behaviors?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381000" y="1371600"/>
            <a:ext cx="81534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Neural Circuit Homology</a:t>
            </a:r>
            <a:r>
              <a:rPr lang="en-US" sz="2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conservation across species of the neural circuits and neurobiological processes that underlie the cognitive construct </a:t>
            </a:r>
          </a:p>
          <a:p>
            <a:pPr marL="342900" indent="-342900"/>
            <a:endParaRPr lang="en-US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Which neural circuits are hypothesized to mediate this construct in humans?  </a:t>
            </a:r>
            <a:endParaRPr lang="en-US" sz="2000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</a:t>
            </a:r>
            <a:r>
              <a:rPr lang="en-US" sz="20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these circuits have homologues in the experimental animal </a:t>
            </a:r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species ?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33400"/>
            <a:ext cx="8542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Task #2: Find Homologous Neural Substrates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457200" y="824091"/>
            <a:ext cx="81534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Which neural substrates are we studying?</a:t>
            </a:r>
            <a:endParaRPr lang="en-US" sz="2400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/>
            <a:endParaRPr lang="en-US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/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Hypothesis 1: Something’s missing – how do we identify it?</a:t>
            </a:r>
          </a:p>
          <a:p>
            <a:pPr marL="800100" lvl="1" indent="-342900"/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Neural circuit recruitment versus necessity for normal function</a:t>
            </a:r>
          </a:p>
          <a:p>
            <a:pPr marL="800100" lvl="1" indent="-342900"/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Which circuits are recruited by task demands that  manipulate the construct?</a:t>
            </a:r>
          </a:p>
          <a:p>
            <a:pPr marL="800100" lvl="1" indent="-342900"/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Which of these are necessary for the operation of the construct?</a:t>
            </a:r>
          </a:p>
          <a:p>
            <a:pPr marL="800100" lvl="1" indent="-342900"/>
            <a:endParaRPr lang="en-US" sz="2000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/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Hypothesis 2: Something’s in the way - Active mechanisms of disruption – neural circuit </a:t>
            </a:r>
            <a:r>
              <a:rPr lang="en-US" sz="20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intrusion </a:t>
            </a:r>
            <a:endParaRPr lang="en-US" i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/>
            <a:endParaRPr lang="en-US" sz="2400" i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/>
            <a:r>
              <a:rPr lang="en-US" sz="2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Convergent validity in determining neural circuit homology </a:t>
            </a:r>
          </a:p>
          <a:p>
            <a:pPr marL="342900" indent="-342900"/>
            <a:endParaRPr lang="en-US" dirty="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/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Complementary methods of determining homology of neural circuits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neurodevelopment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anatomical </a:t>
            </a:r>
            <a:r>
              <a:rPr lang="en-US" sz="20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hodology</a:t>
            </a:r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(connectivity)</a:t>
            </a:r>
          </a:p>
          <a:p>
            <a:pPr marL="800100" lvl="1" indent="-342900"/>
            <a:endParaRPr lang="en-US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8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Homologous Neural Circuits (</a:t>
            </a:r>
            <a:r>
              <a:rPr lang="en-US" sz="3200" dirty="0" err="1" smtClean="0">
                <a:solidFill>
                  <a:schemeClr val="tx2"/>
                </a:solidFill>
              </a:rPr>
              <a:t>con’t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Efficiency and Cost-effectiveness</a:t>
            </a:r>
            <a:endParaRPr lang="en-US" sz="4400" dirty="0"/>
          </a:p>
        </p:txBody>
      </p:sp>
      <p:sp>
        <p:nvSpPr>
          <p:cNvPr id="600067" name="Rectangle 3"/>
          <p:cNvSpPr>
            <a:spLocks noChangeArrowheads="1"/>
          </p:cNvSpPr>
          <p:nvPr/>
        </p:nvSpPr>
        <p:spPr bwMode="auto">
          <a:xfrm>
            <a:off x="304800" y="1054100"/>
            <a:ext cx="8534400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Aft>
                <a:spcPts val="600"/>
              </a:spcAft>
            </a:pPr>
            <a:r>
              <a:rPr lang="en-US" sz="3200" dirty="0" smtClean="0"/>
              <a:t>Can I train sufficient number of animals and assess the effects of candidate drugs using a task with construct validity before I die or at least before I go broke?</a:t>
            </a:r>
          </a:p>
          <a:p>
            <a:pPr marL="342900" indent="-342900">
              <a:spcAft>
                <a:spcPts val="600"/>
              </a:spcAft>
              <a:buFontTx/>
              <a:buChar char="•"/>
            </a:pPr>
            <a:endParaRPr lang="en-US" sz="3200" dirty="0" smtClean="0"/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Training time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Throughput – how many animals can I test at once?</a:t>
            </a:r>
          </a:p>
          <a:p>
            <a:pPr marL="800100" lvl="1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Recycling – can I reuse a trained animal?</a:t>
            </a:r>
          </a:p>
          <a:p>
            <a:pPr marL="342900" indent="-342900">
              <a:spcAft>
                <a:spcPts val="600"/>
              </a:spcAft>
              <a:buFontTx/>
              <a:buChar char="•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7" name="Rectangle 1027"/>
          <p:cNvSpPr>
            <a:spLocks noGrp="1" noChangeAspect="1" noChangeArrowheads="1"/>
          </p:cNvSpPr>
          <p:nvPr>
            <p:ph idx="1"/>
          </p:nvPr>
        </p:nvSpPr>
        <p:spPr>
          <a:xfrm>
            <a:off x="4724400" y="1447800"/>
            <a:ext cx="3810000" cy="1295400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AU" sz="3600" b="0" dirty="0" smtClean="0"/>
              <a:t>Neurobehavioral </a:t>
            </a:r>
          </a:p>
          <a:p>
            <a:pPr>
              <a:buNone/>
            </a:pPr>
            <a:r>
              <a:rPr lang="en-AU" sz="3600" b="0" dirty="0" smtClean="0"/>
              <a:t>Construct Validity</a:t>
            </a:r>
            <a:endParaRPr lang="en-AU" sz="3600" dirty="0" smtClean="0"/>
          </a:p>
          <a:p>
            <a:endParaRPr lang="en-AU" sz="3600" b="0" dirty="0" smtClean="0"/>
          </a:p>
          <a:p>
            <a:pPr>
              <a:buNone/>
            </a:pPr>
            <a:endParaRPr lang="en-AU" sz="36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381001" y="6000690"/>
            <a:ext cx="876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The criteria must be met with high reliability and reasonable throughput</a:t>
            </a:r>
            <a:endParaRPr lang="en-US" sz="2400" dirty="0"/>
          </a:p>
        </p:txBody>
      </p:sp>
      <p:sp>
        <p:nvSpPr>
          <p:cNvPr id="5" name="Rectangle 1027"/>
          <p:cNvSpPr txBox="1">
            <a:spLocks noChangeAspect="1" noChangeArrowheads="1"/>
          </p:cNvSpPr>
          <p:nvPr/>
        </p:nvSpPr>
        <p:spPr bwMode="auto">
          <a:xfrm>
            <a:off x="457200" y="2590800"/>
            <a:ext cx="3810000" cy="1295400"/>
          </a:xfrm>
          <a:prstGeom prst="rect">
            <a:avLst/>
          </a:prstGeom>
          <a:noFill/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Etiologic (a.k.a. content) Validity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AU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AU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5867400" y="35806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Rectangle 1027"/>
          <p:cNvSpPr txBox="1">
            <a:spLocks noChangeAspect="1" noChangeArrowheads="1"/>
          </p:cNvSpPr>
          <p:nvPr/>
        </p:nvSpPr>
        <p:spPr bwMode="auto">
          <a:xfrm>
            <a:off x="4419600" y="4419600"/>
            <a:ext cx="3886200" cy="1066800"/>
          </a:xfrm>
          <a:prstGeom prst="rect">
            <a:avLst/>
          </a:prstGeom>
          <a:noFill/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Predictive Validity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i="1" kern="0" dirty="0" smtClean="0">
                <a:solidFill>
                  <a:srgbClr val="FF0000"/>
                </a:solidFill>
                <a:latin typeface="+mn-lt"/>
              </a:rPr>
              <a:t>Reliable signal of efficacy in patients</a:t>
            </a:r>
            <a:endParaRPr kumimoji="0" lang="en-AU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AU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Arc 8"/>
          <p:cNvSpPr>
            <a:spLocks noChangeAspect="1"/>
          </p:cNvSpPr>
          <p:nvPr/>
        </p:nvSpPr>
        <p:spPr>
          <a:xfrm rot="17190210">
            <a:off x="3562832" y="1734401"/>
            <a:ext cx="1463040" cy="1371600"/>
          </a:xfrm>
          <a:prstGeom prst="arc">
            <a:avLst/>
          </a:prstGeom>
          <a:ln>
            <a:headEnd type="triangle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>
            <a:spLocks noChangeAspect="1"/>
          </p:cNvSpPr>
          <p:nvPr/>
        </p:nvSpPr>
        <p:spPr>
          <a:xfrm rot="5721317">
            <a:off x="3981960" y="2163934"/>
            <a:ext cx="1463040" cy="1371600"/>
          </a:xfrm>
          <a:prstGeom prst="arc">
            <a:avLst/>
          </a:prstGeom>
          <a:ln>
            <a:headEnd type="triangle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27" grpId="0" uiExpand="1" build="p" animBg="1"/>
      <p:bldP spid="4" grpId="0"/>
      <p:bldP spid="5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3" name="Rectangle 3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5" name="Rectangle 5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6" name="Rectangle 6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7" name="Rectangle 7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8" name="Rectangle 8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9" name="Rectangle 9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70" name="Rectangle 10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71" name="Rectangle 11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72" name="Rectangle 12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73" name="Rectangle 13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1274088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As an animal  or  human </a:t>
            </a:r>
            <a:r>
              <a:rPr lang="en-US" dirty="0" err="1" smtClean="0"/>
              <a:t>neurocognition</a:t>
            </a:r>
            <a:r>
              <a:rPr lang="en-US" dirty="0" smtClean="0"/>
              <a:t> researcher who wants to help develop tasks to measure constructs affected in schizophrenia…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What additional information do you need from clinical and neurocognitive studies of schizophrenia patients?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How would you suggest they change their task designs to get information that you need to understand what is going on in the patients?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2. As an animal ‘disease modeler’, what information do you need from animal </a:t>
            </a:r>
            <a:r>
              <a:rPr lang="en-US" dirty="0" err="1" smtClean="0"/>
              <a:t>neurocognition</a:t>
            </a:r>
            <a:r>
              <a:rPr lang="en-US" dirty="0" smtClean="0"/>
              <a:t> researchers?  From studies of schizophrenia patients (incl. risk factor, neurocognitive, and drug treatment studies)? </a:t>
            </a:r>
          </a:p>
          <a:p>
            <a:endParaRPr lang="en-US" dirty="0" smtClean="0"/>
          </a:p>
          <a:p>
            <a:r>
              <a:rPr lang="en-US" dirty="0" smtClean="0"/>
              <a:t>3. As a clinical researcher in schizophrenia, what do  you need from animal modelers?  What do need less of?  More of? (understanding of relationships between dependent variables and neural  and cognitive operations)</a:t>
            </a:r>
          </a:p>
          <a:p>
            <a:endParaRPr lang="en-US" dirty="0" smtClean="0"/>
          </a:p>
          <a:p>
            <a:r>
              <a:rPr lang="en-US" dirty="0" smtClean="0"/>
              <a:t>4. Who else should be at this meeting – please give us names/locations and we’ll try hard to make sure they are at the next meeting.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533400"/>
            <a:ext cx="5608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QUESTIONS FOR ALL PARTICIPANTS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/>
          <a:lstStyle/>
          <a:p>
            <a:r>
              <a:rPr lang="en-US" dirty="0" err="1" smtClean="0"/>
              <a:t>Operationalization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sz="3600" dirty="0" smtClean="0"/>
              <a:t>Task Structure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533400" y="1981200"/>
            <a:ext cx="82296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0" lvl="1" indent="-304800">
              <a:lnSpc>
                <a:spcPct val="80000"/>
              </a:lnSpc>
            </a:pPr>
            <a:r>
              <a:rPr lang="en-US" sz="3200" dirty="0" smtClean="0">
                <a:solidFill>
                  <a:srgbClr val="FFFFCC"/>
                </a:solidFill>
              </a:rPr>
              <a:t>What properties must a task possess in order to isolate, manipulate and measure the construct of interest?</a:t>
            </a:r>
            <a:endParaRPr lang="en-US" sz="3200" dirty="0">
              <a:solidFill>
                <a:srgbClr val="FFFFCC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124200" y="3962400"/>
          <a:ext cx="28956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437244" y="464935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39028" y="5715000"/>
            <a:ext cx="607859" cy="369332"/>
          </a:xfrm>
          <a:prstGeom prst="rect">
            <a:avLst/>
          </a:prstGeom>
          <a:solidFill>
            <a:srgbClr val="00CC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2028" y="5715000"/>
            <a:ext cx="620683" cy="369332"/>
          </a:xfrm>
          <a:prstGeom prst="rect">
            <a:avLst/>
          </a:prstGeom>
          <a:solidFill>
            <a:srgbClr val="CC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Sick</a:t>
            </a:r>
            <a:endParaRPr lang="en-US" dirty="0"/>
          </a:p>
        </p:txBody>
      </p:sp>
      <p:sp>
        <p:nvSpPr>
          <p:cNvPr id="10" name="&quot;No&quot; Symbol 9"/>
          <p:cNvSpPr/>
          <p:nvPr/>
        </p:nvSpPr>
        <p:spPr>
          <a:xfrm>
            <a:off x="2895600" y="3657600"/>
            <a:ext cx="3429000" cy="2895600"/>
          </a:xfrm>
          <a:prstGeom prst="noSmoking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04800"/>
            <a:ext cx="8458200" cy="6324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Treatment Targets</a:t>
            </a:r>
            <a:endParaRPr lang="en-US" sz="2800" dirty="0"/>
          </a:p>
        </p:txBody>
      </p:sp>
      <p:sp>
        <p:nvSpPr>
          <p:cNvPr id="260101" name="Text Box 5"/>
          <p:cNvSpPr txBox="1">
            <a:spLocks noChangeAspect="1" noChangeArrowheads="1"/>
          </p:cNvSpPr>
          <p:nvPr/>
        </p:nvSpPr>
        <p:spPr bwMode="auto">
          <a:xfrm>
            <a:off x="3657600" y="4953000"/>
            <a:ext cx="1553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Experience</a:t>
            </a:r>
          </a:p>
        </p:txBody>
      </p:sp>
      <p:sp>
        <p:nvSpPr>
          <p:cNvPr id="260104" name="Text Box 8"/>
          <p:cNvSpPr txBox="1">
            <a:spLocks noChangeAspect="1" noChangeArrowheads="1"/>
          </p:cNvSpPr>
          <p:nvPr/>
        </p:nvSpPr>
        <p:spPr bwMode="auto">
          <a:xfrm>
            <a:off x="3581400" y="1295400"/>
            <a:ext cx="20441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95000"/>
                  </a:schemeClr>
                </a:solidFill>
              </a:rPr>
              <a:t>Pathophysiology</a:t>
            </a:r>
            <a:endParaRPr lang="en-US" sz="1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60105" name="Text Box 9"/>
          <p:cNvSpPr txBox="1">
            <a:spLocks noChangeAspect="1" noChangeArrowheads="1"/>
          </p:cNvSpPr>
          <p:nvPr/>
        </p:nvSpPr>
        <p:spPr bwMode="auto">
          <a:xfrm>
            <a:off x="3228651" y="3581400"/>
            <a:ext cx="2791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Maladaptive behavior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1"/>
            <a:ext cx="2057400" cy="1905000"/>
            <a:chOff x="571500" y="1600200"/>
            <a:chExt cx="2209800" cy="2024063"/>
          </a:xfrm>
        </p:grpSpPr>
        <p:sp>
          <p:nvSpPr>
            <p:cNvPr id="260118" name="Oval 22"/>
            <p:cNvSpPr>
              <a:spLocks noChangeAspect="1" noChangeArrowheads="1"/>
            </p:cNvSpPr>
            <p:nvPr/>
          </p:nvSpPr>
          <p:spPr bwMode="auto">
            <a:xfrm>
              <a:off x="571500" y="1600200"/>
              <a:ext cx="2133600" cy="2024063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74001"/>
                  </a:srgbClr>
                </a:gs>
                <a:gs pos="100000">
                  <a:srgbClr val="FFFF99">
                    <a:alpha val="80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1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60119" name="Text Box 23"/>
            <p:cNvSpPr txBox="1">
              <a:spLocks noChangeArrowheads="1"/>
            </p:cNvSpPr>
            <p:nvPr/>
          </p:nvSpPr>
          <p:spPr bwMode="auto">
            <a:xfrm>
              <a:off x="723900" y="2362200"/>
              <a:ext cx="2057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Protein function </a:t>
              </a:r>
            </a:p>
          </p:txBody>
        </p:sp>
      </p:grpSp>
      <p:sp>
        <p:nvSpPr>
          <p:cNvPr id="260120" name="Line 24"/>
          <p:cNvSpPr>
            <a:spLocks noChangeShapeType="1"/>
          </p:cNvSpPr>
          <p:nvPr/>
        </p:nvSpPr>
        <p:spPr bwMode="auto">
          <a:xfrm flipV="1">
            <a:off x="2667000" y="1524000"/>
            <a:ext cx="838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21" name="Line 25"/>
          <p:cNvSpPr>
            <a:spLocks noChangeShapeType="1"/>
          </p:cNvSpPr>
          <p:nvPr/>
        </p:nvSpPr>
        <p:spPr bwMode="auto">
          <a:xfrm flipV="1">
            <a:off x="4572000" y="1676400"/>
            <a:ext cx="0" cy="5334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735762" y="4114800"/>
            <a:ext cx="1874838" cy="1735138"/>
            <a:chOff x="4224" y="1248"/>
            <a:chExt cx="1181" cy="1093"/>
          </a:xfrm>
        </p:grpSpPr>
        <p:sp>
          <p:nvSpPr>
            <p:cNvPr id="260123" name="Oval 27"/>
            <p:cNvSpPr>
              <a:spLocks noChangeAspect="1" noChangeArrowheads="1"/>
            </p:cNvSpPr>
            <p:nvPr/>
          </p:nvSpPr>
          <p:spPr bwMode="auto">
            <a:xfrm>
              <a:off x="4224" y="1248"/>
              <a:ext cx="1152" cy="1093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74001"/>
                  </a:srgbClr>
                </a:gs>
                <a:gs pos="100000">
                  <a:srgbClr val="FFFF99">
                    <a:alpha val="80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1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60124" name="Text Box 28"/>
            <p:cNvSpPr txBox="1">
              <a:spLocks noChangeArrowheads="1"/>
            </p:cNvSpPr>
            <p:nvPr/>
          </p:nvSpPr>
          <p:spPr bwMode="auto">
            <a:xfrm>
              <a:off x="4368" y="1536"/>
              <a:ext cx="103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Environment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concurrent with </a:t>
              </a:r>
            </a:p>
            <a:p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illness</a:t>
              </a:r>
            </a:p>
          </p:txBody>
        </p:sp>
      </p:grpSp>
      <p:sp>
        <p:nvSpPr>
          <p:cNvPr id="260127" name="Line 31"/>
          <p:cNvSpPr>
            <a:spLocks noChangeShapeType="1"/>
          </p:cNvSpPr>
          <p:nvPr/>
        </p:nvSpPr>
        <p:spPr bwMode="auto">
          <a:xfrm flipH="1" flipV="1">
            <a:off x="5486400" y="5181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29" name="Line 33"/>
          <p:cNvSpPr>
            <a:spLocks noChangeShapeType="1"/>
          </p:cNvSpPr>
          <p:nvPr/>
        </p:nvSpPr>
        <p:spPr bwMode="auto">
          <a:xfrm flipV="1">
            <a:off x="4572000" y="4267200"/>
            <a:ext cx="0" cy="4572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30" name="Text Box 34"/>
          <p:cNvSpPr txBox="1">
            <a:spLocks noChangeArrowheads="1"/>
          </p:cNvSpPr>
          <p:nvPr/>
        </p:nvSpPr>
        <p:spPr bwMode="auto">
          <a:xfrm>
            <a:off x="1127125" y="114300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DRUGS</a:t>
            </a:r>
          </a:p>
        </p:txBody>
      </p:sp>
      <p:sp>
        <p:nvSpPr>
          <p:cNvPr id="260131" name="Text Box 35"/>
          <p:cNvSpPr txBox="1">
            <a:spLocks noChangeArrowheads="1"/>
          </p:cNvSpPr>
          <p:nvPr/>
        </p:nvSpPr>
        <p:spPr bwMode="auto">
          <a:xfrm>
            <a:off x="5791200" y="5830669"/>
            <a:ext cx="3320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Cognitive and Psychosocial</a:t>
            </a: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Therapy</a:t>
            </a:r>
            <a:endParaRPr lang="en-US" sz="1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7" name="Text Box 8"/>
          <p:cNvSpPr txBox="1">
            <a:spLocks noChangeAspect="1" noChangeArrowheads="1"/>
          </p:cNvSpPr>
          <p:nvPr/>
        </p:nvSpPr>
        <p:spPr bwMode="auto">
          <a:xfrm>
            <a:off x="3124200" y="2209800"/>
            <a:ext cx="2736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Neural Circuit Function</a:t>
            </a:r>
            <a:endParaRPr lang="en-U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V="1">
            <a:off x="7620000" y="26670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rot="16200000" flipV="1">
            <a:off x="6134100" y="2110015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8"/>
          <p:cNvSpPr txBox="1">
            <a:spLocks noChangeAspect="1" noChangeArrowheads="1"/>
          </p:cNvSpPr>
          <p:nvPr/>
        </p:nvSpPr>
        <p:spPr bwMode="auto">
          <a:xfrm>
            <a:off x="6477000" y="2196070"/>
            <a:ext cx="2441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Cognitive processes</a:t>
            </a:r>
            <a:endParaRPr lang="en-U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667000" y="20574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33"/>
          <p:cNvSpPr>
            <a:spLocks noChangeShapeType="1"/>
          </p:cNvSpPr>
          <p:nvPr/>
        </p:nvSpPr>
        <p:spPr bwMode="auto">
          <a:xfrm flipV="1">
            <a:off x="4572000" y="2667000"/>
            <a:ext cx="0" cy="838200"/>
          </a:xfrm>
          <a:prstGeom prst="line">
            <a:avLst/>
          </a:prstGeom>
          <a:noFill/>
          <a:ln w="38100">
            <a:solidFill>
              <a:srgbClr val="EAEAEA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Arc 23"/>
          <p:cNvSpPr/>
          <p:nvPr/>
        </p:nvSpPr>
        <p:spPr>
          <a:xfrm rot="19459416" flipH="1">
            <a:off x="2975220" y="2241923"/>
            <a:ext cx="2834387" cy="3593354"/>
          </a:xfrm>
          <a:prstGeom prst="arc">
            <a:avLst>
              <a:gd name="adj1" fmla="val 16200000"/>
              <a:gd name="adj2" fmla="val 1115479"/>
            </a:avLst>
          </a:prstGeom>
          <a:ln>
            <a:head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 flipV="1">
            <a:off x="6248400" y="4419600"/>
            <a:ext cx="3810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20" grpId="0" animBg="1"/>
      <p:bldP spid="260127" grpId="0" animBg="1"/>
      <p:bldP spid="260130" grpId="0"/>
      <p:bldP spid="260131" grpId="0"/>
      <p:bldP spid="17" grpId="0"/>
      <p:bldP spid="18" grpId="0" animBg="1"/>
      <p:bldP spid="19" grpId="0" animBg="1"/>
      <p:bldP spid="19" grpId="1" animBg="1"/>
      <p:bldP spid="20" grpId="0"/>
      <p:bldP spid="22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23622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The “schizophrenias” (</a:t>
            </a:r>
            <a:r>
              <a:rPr lang="en-US" dirty="0" err="1" smtClean="0"/>
              <a:t>Bleuler</a:t>
            </a:r>
            <a:r>
              <a:rPr lang="en-US" dirty="0" smtClean="0"/>
              <a:t>) are neurobiological disorders </a:t>
            </a:r>
            <a:r>
              <a:rPr lang="en-US" dirty="0" smtClean="0"/>
              <a:t>diagnosed solely on </a:t>
            </a:r>
            <a:r>
              <a:rPr lang="en-US" dirty="0" smtClean="0"/>
              <a:t>the basis of </a:t>
            </a:r>
            <a:r>
              <a:rPr lang="en-US" i="1" dirty="0" smtClean="0"/>
              <a:t>behavioral</a:t>
            </a:r>
            <a:r>
              <a:rPr lang="en-US" dirty="0" smtClean="0"/>
              <a:t> changes </a:t>
            </a:r>
          </a:p>
          <a:p>
            <a:pPr marL="731520" lvl="1">
              <a:spcBef>
                <a:spcPts val="600"/>
              </a:spcBef>
            </a:pPr>
            <a:r>
              <a:rPr lang="en-US" dirty="0" smtClean="0"/>
              <a:t>Schizophrenia </a:t>
            </a:r>
            <a:r>
              <a:rPr lang="en-US" dirty="0" smtClean="0"/>
              <a:t>is characterized by a cluster of cognitive, affective, and motor </a:t>
            </a:r>
            <a:r>
              <a:rPr lang="en-US" dirty="0" smtClean="0"/>
              <a:t>phenotypes</a:t>
            </a:r>
          </a:p>
          <a:p>
            <a:pPr lvl="2">
              <a:spcBef>
                <a:spcPts val="0"/>
              </a:spcBef>
            </a:pPr>
            <a:r>
              <a:rPr lang="en-US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What are the neurocognitive/neurobehavioral processes underlying these phenotypes?</a:t>
            </a:r>
            <a:endParaRPr lang="en-US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3" name="Rectangle 3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5" name="Rectangle 5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6" name="Rectangle 6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7" name="Rectangle 7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8" name="Rectangle 8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69" name="Rectangle 9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70" name="Rectangle 10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71" name="Rectangle 11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72" name="Rectangle 12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8573" name="Rectangle 13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112713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Summary and [of] Challenges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60324"/>
            <a:ext cx="9599614" cy="11588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dirty="0" smtClean="0"/>
              <a:t>Challenges for Pro-cognitive Treatments for Schizophrenia</a:t>
            </a:r>
            <a:endParaRPr lang="en-AU" dirty="0"/>
          </a:p>
        </p:txBody>
      </p:sp>
      <p:sp>
        <p:nvSpPr>
          <p:cNvPr id="965635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228600" y="1130300"/>
            <a:ext cx="8610600" cy="5803900"/>
          </a:xfrm>
        </p:spPr>
        <p:txBody>
          <a:bodyPr/>
          <a:lstStyle/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Understanding of the neuroscience behind cognitive changes in schizophrenia is partial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There is no unitary </a:t>
            </a:r>
            <a:r>
              <a:rPr lang="en-US" sz="2000" dirty="0">
                <a:cs typeface="Times New Roman" pitchFamily="18" charset="0"/>
              </a:rPr>
              <a:t>hypothesis for the </a:t>
            </a:r>
            <a:r>
              <a:rPr lang="en-US" sz="2000" dirty="0" smtClean="0">
                <a:cs typeface="Times New Roman" pitchFamily="18" charset="0"/>
              </a:rPr>
              <a:t>cause(s) of cognitive deficits</a:t>
            </a:r>
            <a:endParaRPr lang="en-US" sz="2000" dirty="0">
              <a:cs typeface="Times New Roman" pitchFamily="18" charset="0"/>
            </a:endParaRP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2200" dirty="0" smtClean="0">
                <a:cs typeface="Times New Roman" pitchFamily="18" charset="0"/>
              </a:rPr>
              <a:t>The diagnostic </a:t>
            </a:r>
            <a:r>
              <a:rPr lang="en-US" sz="2200" dirty="0">
                <a:cs typeface="Times New Roman" pitchFamily="18" charset="0"/>
              </a:rPr>
              <a:t>syndrome </a:t>
            </a:r>
            <a:r>
              <a:rPr lang="en-US" sz="2200" dirty="0" smtClean="0">
                <a:cs typeface="Times New Roman" pitchFamily="18" charset="0"/>
              </a:rPr>
              <a:t>may reflect many different </a:t>
            </a:r>
            <a:r>
              <a:rPr lang="en-US" sz="2200" dirty="0">
                <a:cs typeface="Times New Roman" pitchFamily="18" charset="0"/>
              </a:rPr>
              <a:t>etiologies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>
                <a:cs typeface="Times New Roman" pitchFamily="18" charset="0"/>
              </a:rPr>
              <a:t>No consensus on the underlying neurobiology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Cognition </a:t>
            </a:r>
            <a:r>
              <a:rPr lang="en-US" sz="2400" dirty="0">
                <a:cs typeface="Times New Roman" pitchFamily="18" charset="0"/>
              </a:rPr>
              <a:t>is not a unitary concept</a:t>
            </a: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>
                <a:cs typeface="Times New Roman" pitchFamily="18" charset="0"/>
              </a:rPr>
              <a:t>5 </a:t>
            </a:r>
            <a:r>
              <a:rPr lang="en-US" sz="2000" dirty="0">
                <a:latin typeface="Tahoma"/>
                <a:cs typeface="Times New Roman" pitchFamily="18" charset="0"/>
              </a:rPr>
              <a:t>–</a:t>
            </a:r>
            <a:r>
              <a:rPr lang="en-US" sz="2000" dirty="0">
                <a:cs typeface="Times New Roman" pitchFamily="18" charset="0"/>
              </a:rPr>
              <a:t> 12 cognitive domains </a:t>
            </a:r>
            <a:r>
              <a:rPr lang="en-US" sz="2000" dirty="0" smtClean="0">
                <a:cs typeface="Times New Roman" pitchFamily="18" charset="0"/>
              </a:rPr>
              <a:t>are affected, each with different substrates</a:t>
            </a:r>
            <a:endParaRPr lang="en-US" sz="2000" dirty="0">
              <a:cs typeface="Times New Roman" pitchFamily="18" charset="0"/>
            </a:endParaRP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Is it realistic to seek treatments that will improve cognition globally?</a:t>
            </a:r>
            <a:endParaRPr lang="en-US" sz="2000" dirty="0">
              <a:cs typeface="Times New Roman" pitchFamily="18" charset="0"/>
            </a:endParaRPr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>
                <a:cs typeface="Times New Roman" pitchFamily="18" charset="0"/>
              </a:rPr>
              <a:t>What would be the most relevant domains that need to improve? </a:t>
            </a:r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No reliable and valid biomarkers for cognitive dysfunction </a:t>
            </a:r>
            <a:r>
              <a:rPr lang="en-US" sz="2400" dirty="0" smtClean="0"/>
              <a:t>have </a:t>
            </a:r>
            <a:r>
              <a:rPr lang="en-US" sz="2400" dirty="0"/>
              <a:t>been </a:t>
            </a:r>
            <a:r>
              <a:rPr lang="en-US" sz="2400" dirty="0" smtClean="0"/>
              <a:t>validated as yet</a:t>
            </a:r>
            <a:endParaRPr lang="en-US" sz="2400" dirty="0"/>
          </a:p>
          <a:p>
            <a:pPr>
              <a:buClr>
                <a:schemeClr val="bg1"/>
              </a:buClr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No </a:t>
            </a:r>
            <a:r>
              <a:rPr lang="en-US" sz="2400" i="1" dirty="0">
                <a:cs typeface="Times New Roman" pitchFamily="18" charset="0"/>
              </a:rPr>
              <a:t>validated</a:t>
            </a:r>
            <a:r>
              <a:rPr lang="en-US" sz="2400" dirty="0">
                <a:cs typeface="Times New Roman" pitchFamily="18" charset="0"/>
              </a:rPr>
              <a:t> drug targets exist for improving cognition that can be used as positive </a:t>
            </a:r>
            <a:r>
              <a:rPr lang="en-US" sz="2400" dirty="0" smtClean="0">
                <a:cs typeface="Times New Roman" pitchFamily="18" charset="0"/>
              </a:rPr>
              <a:t>controls, </a:t>
            </a:r>
            <a:r>
              <a:rPr lang="en-US" sz="2400" dirty="0">
                <a:cs typeface="Times New Roman" pitchFamily="18" charset="0"/>
              </a:rPr>
              <a:t>although many suspected targets </a:t>
            </a:r>
            <a:r>
              <a:rPr lang="en-US" sz="2400" dirty="0" smtClean="0">
                <a:cs typeface="Times New Roman" pitchFamily="18" charset="0"/>
              </a:rPr>
              <a:t>exist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702300" y="6491288"/>
            <a:ext cx="30851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 smtClean="0">
                <a:latin typeface="Times" pitchFamily="18" charset="0"/>
              </a:rPr>
              <a:t>Adapted from Thomas </a:t>
            </a:r>
            <a:r>
              <a:rPr lang="en-GB" dirty="0" err="1" smtClean="0">
                <a:latin typeface="Times" pitchFamily="18" charset="0"/>
              </a:rPr>
              <a:t>Steckler</a:t>
            </a:r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sz="2000" dirty="0" smtClean="0"/>
              <a:t>CNTRICS I</a:t>
            </a:r>
          </a:p>
          <a:p>
            <a:pPr lvl="1"/>
            <a:r>
              <a:rPr lang="en-US" sz="1600" dirty="0" smtClean="0"/>
              <a:t>Identify cognitive processes that are disrupted in patients diagnosed with schizophrenia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Use data from research in patients to propose candidate neural substrates for these processes</a:t>
            </a:r>
          </a:p>
          <a:p>
            <a:endParaRPr lang="en-US" sz="2000" dirty="0" smtClean="0"/>
          </a:p>
          <a:p>
            <a:r>
              <a:rPr lang="en-US" sz="2000" dirty="0" smtClean="0"/>
              <a:t>CNTRICS II – ANIMAL MODELS</a:t>
            </a:r>
          </a:p>
          <a:p>
            <a:pPr lvl="1"/>
            <a:r>
              <a:rPr lang="en-US" sz="1600" dirty="0" smtClean="0"/>
              <a:t>Identify homologous neurocognitive processes in animal models</a:t>
            </a:r>
            <a:endParaRPr lang="en-US" sz="2000" dirty="0" smtClean="0"/>
          </a:p>
          <a:p>
            <a:pPr lvl="1"/>
            <a:r>
              <a:rPr lang="en-US" sz="1600" dirty="0" smtClean="0"/>
              <a:t>Use animal models to </a:t>
            </a:r>
          </a:p>
          <a:p>
            <a:pPr lvl="2"/>
            <a:r>
              <a:rPr lang="en-US" sz="1200" dirty="0" smtClean="0"/>
              <a:t>Increase understanding of neural mechanisms underlying the construct</a:t>
            </a:r>
          </a:p>
          <a:p>
            <a:pPr lvl="2"/>
            <a:r>
              <a:rPr lang="en-US" sz="1200" dirty="0" smtClean="0"/>
              <a:t>Characterize candidate </a:t>
            </a:r>
            <a:r>
              <a:rPr lang="en-US" sz="1200" dirty="0" err="1" smtClean="0"/>
              <a:t>pathophysiologies</a:t>
            </a:r>
            <a:r>
              <a:rPr lang="en-US" sz="1200" dirty="0" smtClean="0"/>
              <a:t> that can disrupt the construct  (prioritizing  on the basis of plausibility in schizophrenia) </a:t>
            </a:r>
          </a:p>
          <a:p>
            <a:pPr lvl="2"/>
            <a:r>
              <a:rPr lang="en-US" sz="1200" dirty="0" smtClean="0"/>
              <a:t>Predict  the effects of treatment on those neural mechanisms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do a better job of identifying targets for new drugs, and combining drug and cognitive/behavior therapies to achieve a sustained improvement in the function of a neural circuit?</a:t>
            </a:r>
          </a:p>
          <a:p>
            <a:endParaRPr lang="en-US" dirty="0" smtClean="0"/>
          </a:p>
          <a:p>
            <a:r>
              <a:rPr lang="en-US" dirty="0" smtClean="0"/>
              <a:t>A better treatment strategy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sz="2800" dirty="0" smtClean="0"/>
              <a:t>The Cascade of Pathogenesis</a:t>
            </a:r>
            <a:endParaRPr lang="en-US" sz="2800" dirty="0"/>
          </a:p>
        </p:txBody>
      </p:sp>
      <p:sp>
        <p:nvSpPr>
          <p:cNvPr id="421892" name="Text Box 4"/>
          <p:cNvSpPr txBox="1">
            <a:spLocks noChangeAspect="1" noChangeArrowheads="1"/>
          </p:cNvSpPr>
          <p:nvPr/>
        </p:nvSpPr>
        <p:spPr bwMode="auto">
          <a:xfrm>
            <a:off x="6477000" y="3402013"/>
            <a:ext cx="12779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CCFFCC"/>
                </a:solidFill>
              </a:rPr>
              <a:t>Experience</a:t>
            </a:r>
            <a:endParaRPr lang="en-US" sz="1200" b="1" dirty="0">
              <a:solidFill>
                <a:srgbClr val="CCFFCC"/>
              </a:solidFill>
            </a:endParaRPr>
          </a:p>
        </p:txBody>
      </p:sp>
      <p:sp>
        <p:nvSpPr>
          <p:cNvPr id="421896" name="Text Box 8"/>
          <p:cNvSpPr txBox="1">
            <a:spLocks noChangeAspect="1" noChangeArrowheads="1"/>
          </p:cNvSpPr>
          <p:nvPr/>
        </p:nvSpPr>
        <p:spPr bwMode="auto">
          <a:xfrm>
            <a:off x="5562600" y="4116388"/>
            <a:ext cx="2251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Maladaptive behavior</a:t>
            </a:r>
          </a:p>
        </p:txBody>
      </p:sp>
      <p:sp>
        <p:nvSpPr>
          <p:cNvPr id="421900" name="Oval 12"/>
          <p:cNvSpPr>
            <a:spLocks noChangeAspect="1" noChangeArrowheads="1"/>
          </p:cNvSpPr>
          <p:nvPr/>
        </p:nvSpPr>
        <p:spPr bwMode="auto">
          <a:xfrm>
            <a:off x="304800" y="1447800"/>
            <a:ext cx="1828800" cy="1617663"/>
          </a:xfrm>
          <a:prstGeom prst="ellipse">
            <a:avLst/>
          </a:prstGeom>
          <a:gradFill rotWithShape="1">
            <a:gsLst>
              <a:gs pos="0">
                <a:srgbClr val="FFFF00">
                  <a:alpha val="74001"/>
                </a:srgbClr>
              </a:gs>
              <a:gs pos="100000">
                <a:srgbClr val="FFFF99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000000"/>
                </a:solidFill>
                <a:latin typeface="Tahoma" pitchFamily="34" charset="0"/>
              </a:rPr>
              <a:t>susceptibility</a:t>
            </a:r>
          </a:p>
          <a:p>
            <a:pPr algn="ctr"/>
            <a:r>
              <a:rPr lang="en-US" sz="1800" b="1">
                <a:solidFill>
                  <a:srgbClr val="000000"/>
                </a:solidFill>
                <a:latin typeface="Tahoma" pitchFamily="34" charset="0"/>
              </a:rPr>
              <a:t>factors</a:t>
            </a:r>
          </a:p>
        </p:txBody>
      </p:sp>
      <p:sp>
        <p:nvSpPr>
          <p:cNvPr id="421901" name="Line 13"/>
          <p:cNvSpPr>
            <a:spLocks noChangeShapeType="1"/>
          </p:cNvSpPr>
          <p:nvPr/>
        </p:nvSpPr>
        <p:spPr bwMode="auto">
          <a:xfrm>
            <a:off x="2378075" y="2209800"/>
            <a:ext cx="457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02" name="Oval 14"/>
          <p:cNvSpPr>
            <a:spLocks noChangeAspect="1" noChangeArrowheads="1"/>
          </p:cNvSpPr>
          <p:nvPr/>
        </p:nvSpPr>
        <p:spPr bwMode="auto">
          <a:xfrm>
            <a:off x="7162800" y="1371600"/>
            <a:ext cx="1752600" cy="1662113"/>
          </a:xfrm>
          <a:prstGeom prst="ellipse">
            <a:avLst/>
          </a:prstGeom>
          <a:gradFill rotWithShape="1">
            <a:gsLst>
              <a:gs pos="0">
                <a:srgbClr val="FFFF00">
                  <a:alpha val="74001"/>
                </a:srgbClr>
              </a:gs>
              <a:gs pos="100000">
                <a:srgbClr val="FFFF99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000000"/>
                </a:solidFill>
                <a:latin typeface="Tahoma" pitchFamily="34" charset="0"/>
              </a:rPr>
              <a:t>environment</a:t>
            </a:r>
          </a:p>
        </p:txBody>
      </p:sp>
      <p:sp>
        <p:nvSpPr>
          <p:cNvPr id="421903" name="Line 15"/>
          <p:cNvSpPr>
            <a:spLocks noChangeShapeType="1"/>
          </p:cNvSpPr>
          <p:nvPr/>
        </p:nvSpPr>
        <p:spPr bwMode="auto">
          <a:xfrm flipH="1">
            <a:off x="6629400" y="2209800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08" name="Line 20"/>
          <p:cNvSpPr>
            <a:spLocks noChangeShapeType="1"/>
          </p:cNvSpPr>
          <p:nvPr/>
        </p:nvSpPr>
        <p:spPr bwMode="auto">
          <a:xfrm flipV="1">
            <a:off x="6172200" y="2967038"/>
            <a:ext cx="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10" name="Oval 22"/>
          <p:cNvSpPr>
            <a:spLocks noChangeAspect="1" noChangeArrowheads="1"/>
          </p:cNvSpPr>
          <p:nvPr/>
        </p:nvSpPr>
        <p:spPr bwMode="auto">
          <a:xfrm>
            <a:off x="3048000" y="1593850"/>
            <a:ext cx="1447800" cy="1389063"/>
          </a:xfrm>
          <a:prstGeom prst="ellipse">
            <a:avLst/>
          </a:prstGeom>
          <a:gradFill rotWithShape="1">
            <a:gsLst>
              <a:gs pos="0">
                <a:srgbClr val="FFFF00">
                  <a:alpha val="74001"/>
                </a:srgbClr>
              </a:gs>
              <a:gs pos="100000">
                <a:srgbClr val="FFFF99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21911" name="Text Box 23"/>
          <p:cNvSpPr txBox="1">
            <a:spLocks noChangeArrowheads="1"/>
          </p:cNvSpPr>
          <p:nvPr/>
        </p:nvSpPr>
        <p:spPr bwMode="auto">
          <a:xfrm>
            <a:off x="3200400" y="1727200"/>
            <a:ext cx="1371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ahoma" pitchFamily="34" charset="0"/>
              </a:rPr>
              <a:t>protein synthesis and regulation</a:t>
            </a:r>
          </a:p>
        </p:txBody>
      </p:sp>
      <p:sp>
        <p:nvSpPr>
          <p:cNvPr id="421914" name="Line 26"/>
          <p:cNvSpPr>
            <a:spLocks noChangeShapeType="1"/>
          </p:cNvSpPr>
          <p:nvPr/>
        </p:nvSpPr>
        <p:spPr bwMode="auto">
          <a:xfrm flipV="1">
            <a:off x="6629400" y="3733800"/>
            <a:ext cx="2286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15" name="Text Box 27"/>
          <p:cNvSpPr txBox="1">
            <a:spLocks noChangeAspect="1" noChangeArrowheads="1"/>
          </p:cNvSpPr>
          <p:nvPr/>
        </p:nvSpPr>
        <p:spPr bwMode="auto">
          <a:xfrm>
            <a:off x="3657600" y="3554413"/>
            <a:ext cx="20986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9900"/>
                </a:solidFill>
              </a:rPr>
              <a:t>Neurodevelopment </a:t>
            </a:r>
            <a:endParaRPr lang="en-US" sz="1600" b="1" dirty="0">
              <a:solidFill>
                <a:srgbClr val="FF9900"/>
              </a:solidFill>
            </a:endParaRPr>
          </a:p>
        </p:txBody>
      </p:sp>
      <p:sp>
        <p:nvSpPr>
          <p:cNvPr id="421919" name="Line 31"/>
          <p:cNvSpPr>
            <a:spLocks noChangeShapeType="1"/>
          </p:cNvSpPr>
          <p:nvPr/>
        </p:nvSpPr>
        <p:spPr bwMode="auto">
          <a:xfrm flipH="1" flipV="1">
            <a:off x="6400800" y="2819400"/>
            <a:ext cx="228600" cy="45720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20" name="Oval 32"/>
          <p:cNvSpPr>
            <a:spLocks noChangeAspect="1" noChangeArrowheads="1"/>
          </p:cNvSpPr>
          <p:nvPr/>
        </p:nvSpPr>
        <p:spPr bwMode="auto">
          <a:xfrm>
            <a:off x="5105400" y="1524000"/>
            <a:ext cx="1447800" cy="1373188"/>
          </a:xfrm>
          <a:prstGeom prst="ellipse">
            <a:avLst/>
          </a:prstGeom>
          <a:gradFill rotWithShape="1">
            <a:gsLst>
              <a:gs pos="0">
                <a:srgbClr val="FFFF00">
                  <a:alpha val="74001"/>
                </a:srgbClr>
              </a:gs>
              <a:gs pos="100000">
                <a:srgbClr val="FFFF99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Tahoma" pitchFamily="34" charset="0"/>
              </a:rPr>
              <a:t>neuro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</a:rPr>
              <a:t>-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</a:rPr>
              <a:t>physiology</a:t>
            </a:r>
            <a:endParaRPr lang="en-US" sz="16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21921" name="Line 33"/>
          <p:cNvSpPr>
            <a:spLocks noChangeShapeType="1"/>
          </p:cNvSpPr>
          <p:nvPr/>
        </p:nvSpPr>
        <p:spPr bwMode="auto">
          <a:xfrm>
            <a:off x="4572000" y="2209800"/>
            <a:ext cx="457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22" name="Line 34"/>
          <p:cNvSpPr>
            <a:spLocks noChangeShapeType="1"/>
          </p:cNvSpPr>
          <p:nvPr/>
        </p:nvSpPr>
        <p:spPr bwMode="auto">
          <a:xfrm>
            <a:off x="4267200" y="2971800"/>
            <a:ext cx="3810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23" name="Line 35"/>
          <p:cNvSpPr>
            <a:spLocks noChangeAspect="1" noChangeShapeType="1"/>
          </p:cNvSpPr>
          <p:nvPr/>
        </p:nvSpPr>
        <p:spPr bwMode="auto">
          <a:xfrm flipH="1">
            <a:off x="5410200" y="2932113"/>
            <a:ext cx="1588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24" name="Line 36"/>
          <p:cNvSpPr>
            <a:spLocks noChangeShapeType="1"/>
          </p:cNvSpPr>
          <p:nvPr/>
        </p:nvSpPr>
        <p:spPr bwMode="auto">
          <a:xfrm>
            <a:off x="6553200" y="2819400"/>
            <a:ext cx="2286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25" name="Text Box 37"/>
          <p:cNvSpPr txBox="1">
            <a:spLocks noChangeArrowheads="1"/>
          </p:cNvSpPr>
          <p:nvPr/>
        </p:nvSpPr>
        <p:spPr bwMode="auto">
          <a:xfrm>
            <a:off x="304800" y="4114800"/>
            <a:ext cx="14670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Embryonic </a:t>
            </a:r>
          </a:p>
        </p:txBody>
      </p:sp>
      <p:sp>
        <p:nvSpPr>
          <p:cNvPr id="421926" name="Text Box 38"/>
          <p:cNvSpPr txBox="1">
            <a:spLocks noChangeArrowheads="1"/>
          </p:cNvSpPr>
          <p:nvPr/>
        </p:nvSpPr>
        <p:spPr bwMode="auto">
          <a:xfrm>
            <a:off x="1371600" y="4495800"/>
            <a:ext cx="1324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Postnatal </a:t>
            </a:r>
          </a:p>
        </p:txBody>
      </p:sp>
      <p:sp>
        <p:nvSpPr>
          <p:cNvPr id="421927" name="Text Box 39"/>
          <p:cNvSpPr txBox="1">
            <a:spLocks noChangeArrowheads="1"/>
          </p:cNvSpPr>
          <p:nvPr/>
        </p:nvSpPr>
        <p:spPr bwMode="auto">
          <a:xfrm>
            <a:off x="2057400" y="4876800"/>
            <a:ext cx="17668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Late Juvenile </a:t>
            </a:r>
          </a:p>
        </p:txBody>
      </p:sp>
      <p:sp>
        <p:nvSpPr>
          <p:cNvPr id="421928" name="Text Box 40"/>
          <p:cNvSpPr txBox="1">
            <a:spLocks noChangeArrowheads="1"/>
          </p:cNvSpPr>
          <p:nvPr/>
        </p:nvSpPr>
        <p:spPr bwMode="auto">
          <a:xfrm>
            <a:off x="2743200" y="5334000"/>
            <a:ext cx="1952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Periadolescent</a:t>
            </a:r>
            <a:r>
              <a:rPr lang="en-US" sz="2000" dirty="0"/>
              <a:t> </a:t>
            </a:r>
          </a:p>
        </p:txBody>
      </p:sp>
      <p:sp>
        <p:nvSpPr>
          <p:cNvPr id="421929" name="Text Box 41"/>
          <p:cNvSpPr txBox="1">
            <a:spLocks noChangeArrowheads="1"/>
          </p:cNvSpPr>
          <p:nvPr/>
        </p:nvSpPr>
        <p:spPr bwMode="auto">
          <a:xfrm>
            <a:off x="5562600" y="5867400"/>
            <a:ext cx="2668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Morbidity in adulthood</a:t>
            </a: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7162800" y="3048000"/>
            <a:ext cx="2286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7" name="Straight Arrow Connector 26"/>
          <p:cNvCxnSpPr>
            <a:endCxn id="421929" idx="1"/>
          </p:cNvCxnSpPr>
          <p:nvPr/>
        </p:nvCxnSpPr>
        <p:spPr>
          <a:xfrm>
            <a:off x="304800" y="6019800"/>
            <a:ext cx="5257800" cy="46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52600" y="61722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 flipV="1">
            <a:off x="6705600" y="4572000"/>
            <a:ext cx="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/>
      <p:bldP spid="421892" grpId="2"/>
      <p:bldP spid="421896" grpId="2"/>
      <p:bldP spid="421900" grpId="0" animBg="1"/>
      <p:bldP spid="421901" grpId="0" animBg="1"/>
      <p:bldP spid="421902" grpId="0" animBg="1"/>
      <p:bldP spid="421903" grpId="0" animBg="1"/>
      <p:bldP spid="421908" grpId="0" animBg="1"/>
      <p:bldP spid="421910" grpId="0" animBg="1"/>
      <p:bldP spid="421911" grpId="0"/>
      <p:bldP spid="421914" grpId="0" animBg="1"/>
      <p:bldP spid="421915" grpId="0"/>
      <p:bldP spid="421919" grpId="0" animBg="1"/>
      <p:bldP spid="421920" grpId="0" animBg="1"/>
      <p:bldP spid="421921" grpId="0" animBg="1"/>
      <p:bldP spid="421922" grpId="0" animBg="1"/>
      <p:bldP spid="421923" grpId="0" animBg="1"/>
      <p:bldP spid="421924" grpId="0" animBg="1"/>
      <p:bldP spid="421925" grpId="0"/>
      <p:bldP spid="421926" grpId="0"/>
      <p:bldP spid="421927" grpId="0"/>
      <p:bldP spid="421928" grpId="0"/>
      <p:bldP spid="421929" grpId="0"/>
      <p:bldP spid="25" grpId="0" animBg="1"/>
      <p:bldP spid="28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Translational </a:t>
            </a:r>
            <a:r>
              <a:rPr lang="en-US" sz="4000" dirty="0" smtClean="0"/>
              <a:t>Cognitive</a:t>
            </a:r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 Neuroscience in Psychiatry 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Cognitive </a:t>
            </a:r>
            <a:r>
              <a:rPr lang="en-US" sz="2400" dirty="0"/>
              <a:t>Mechanism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5410200" y="2052935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Maladaptive Behavior</a:t>
            </a:r>
            <a:endParaRPr lang="en-US" sz="2400" dirty="0"/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1905000" y="46482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Molecular Mechanisms</a:t>
            </a:r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 flipH="1" flipV="1">
            <a:off x="2438400" y="2743200"/>
            <a:ext cx="304800" cy="838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4094" name="Line 14"/>
          <p:cNvSpPr>
            <a:spLocks noChangeShapeType="1"/>
          </p:cNvSpPr>
          <p:nvPr/>
        </p:nvSpPr>
        <p:spPr bwMode="auto">
          <a:xfrm flipH="1" flipV="1">
            <a:off x="4038600" y="2286000"/>
            <a:ext cx="1143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1524000" y="35814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Neural Circuits</a:t>
            </a:r>
            <a:endParaRPr lang="en-US" sz="2400" dirty="0"/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1981200" y="2819400"/>
            <a:ext cx="304800" cy="762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2438400" y="4267200"/>
            <a:ext cx="533400" cy="228600"/>
          </a:xfrm>
          <a:prstGeom prst="straightConnector1">
            <a:avLst/>
          </a:prstGeom>
          <a:ln w="412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104215" y="6488668"/>
            <a:ext cx="30397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i="1" dirty="0" smtClean="0"/>
              <a:t>Courtesy of Peter Balsam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297180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Neurobehavioral assays!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/>
      <p:bldP spid="174084" grpId="0"/>
      <p:bldP spid="174088" grpId="0"/>
      <p:bldP spid="174089" grpId="0" animBg="1"/>
      <p:bldP spid="174094" grpId="0" animBg="1"/>
      <p:bldP spid="174095" grpId="0"/>
      <p:bldP spid="174096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600"/>
              </a:spcBef>
            </a:pPr>
            <a:r>
              <a:rPr lang="en-US" dirty="0" smtClean="0"/>
              <a:t>Multiple pathogenic pathways, variably combined, converge onto common neurobehavioral processes to produce these phenotypes</a:t>
            </a:r>
          </a:p>
          <a:p>
            <a:pPr lvl="2">
              <a:spcBef>
                <a:spcPts val="0"/>
              </a:spcBef>
            </a:pPr>
            <a:r>
              <a:rPr lang="en-US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How do we identify these pathogenic mechanisms and determine their effect on cognition?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r>
              <a:rPr lang="en-US" sz="4000" dirty="0" smtClean="0"/>
              <a:t>Translational Neuroscience </a:t>
            </a:r>
            <a:br>
              <a:rPr lang="en-US" sz="4000" dirty="0" smtClean="0"/>
            </a:br>
            <a:r>
              <a:rPr lang="en-US" sz="2400" dirty="0" smtClean="0"/>
              <a:t>(How </a:t>
            </a:r>
            <a:r>
              <a:rPr lang="en-US" sz="2400" dirty="0" smtClean="0"/>
              <a:t>model potential pathogenic mechanisms)</a:t>
            </a:r>
            <a:endParaRPr lang="en-US" sz="4000" dirty="0" smtClean="0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4648200" y="18288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Behavioral Abnormality</a:t>
            </a:r>
            <a:endParaRPr lang="en-US" sz="2400" dirty="0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295400" y="4495800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Molecular Targets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810000" y="563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Risk Genes</a:t>
            </a:r>
            <a:endParaRPr lang="en-US" sz="2400" dirty="0"/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4953000" y="3429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Circuits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4114800" y="44196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Molecular Mechanisms</a:t>
            </a:r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 flipV="1">
            <a:off x="5486400" y="2667000"/>
            <a:ext cx="304800" cy="762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 flipV="1">
            <a:off x="5257800" y="3962400"/>
            <a:ext cx="228600" cy="457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5943600" y="2590800"/>
            <a:ext cx="914400" cy="1828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5867400" y="2438400"/>
            <a:ext cx="1676400" cy="3124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6104215" y="6183868"/>
            <a:ext cx="30397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i="1" dirty="0" smtClean="0"/>
              <a:t>Adapted from Peter </a:t>
            </a:r>
            <a:r>
              <a:rPr lang="en-US" i="1" dirty="0" smtClean="0"/>
              <a:t>Balsam</a:t>
            </a:r>
            <a:endParaRPr lang="en-US" i="1" dirty="0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2819400" y="4876800"/>
            <a:ext cx="1219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V="1">
            <a:off x="4724400" y="5181600"/>
            <a:ext cx="228600" cy="457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none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81400" y="259080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4800600" y="2209800"/>
            <a:ext cx="152400" cy="381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none"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3581400" y="3810000"/>
            <a:ext cx="609600" cy="228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71600" y="3581400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Disease Model</a:t>
            </a:r>
            <a:endParaRPr lang="en-US" sz="2400" dirty="0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V="1">
            <a:off x="3505200" y="2971800"/>
            <a:ext cx="609600" cy="5334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  <p:bldP spid="174085" grpId="0"/>
      <p:bldP spid="174086" grpId="0"/>
      <p:bldP spid="174087" grpId="0"/>
      <p:bldP spid="174088" grpId="0"/>
      <p:bldP spid="174089" grpId="0" animBg="1"/>
      <p:bldP spid="174090" grpId="0" animBg="1"/>
      <p:bldP spid="19" grpId="0" animBg="1"/>
      <p:bldP spid="20" grpId="0" animBg="1"/>
      <p:bldP spid="24" grpId="0" animBg="1"/>
      <p:bldP spid="25" grpId="0" animBg="1"/>
      <p:bldP spid="21" grpId="0"/>
      <p:bldP spid="26" grpId="0" animBg="1"/>
      <p:bldP spid="27" grpId="1" animBg="1"/>
      <p:bldP spid="28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590800"/>
            <a:ext cx="9093200" cy="1447800"/>
          </a:xfrm>
        </p:spPr>
        <p:txBody>
          <a:bodyPr/>
          <a:lstStyle/>
          <a:p>
            <a:r>
              <a:rPr lang="en-US" sz="4000" dirty="0" smtClean="0"/>
              <a:t>At a pragmatic level, how do we go about this?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What issues need to be addressed as we ‘translate’ a construct across species or assay this construct in a disease model?</a:t>
            </a:r>
            <a:endParaRPr lang="en-A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800" y="304800"/>
            <a:ext cx="9093200" cy="1447800"/>
          </a:xfrm>
        </p:spPr>
        <p:txBody>
          <a:bodyPr/>
          <a:lstStyle/>
          <a:p>
            <a:r>
              <a:rPr lang="en-US" dirty="0" smtClean="0"/>
              <a:t>Task #1: </a:t>
            </a:r>
            <a:r>
              <a:rPr lang="en-US" dirty="0" err="1" smtClean="0"/>
              <a:t>Operationalize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dirty="0" smtClean="0"/>
              <a:t>(and use tasks that are true to our operational definition)</a:t>
            </a:r>
            <a:endParaRPr lang="en-AU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 dirty="0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b="1" dirty="0">
                <a:solidFill>
                  <a:srgbClr val="FFFFCC"/>
                </a:solidFill>
              </a:rPr>
              <a:t>Defining and measuring the construct in your species</a:t>
            </a:r>
          </a:p>
          <a:p>
            <a:pPr marL="762000" lvl="1" indent="-304800">
              <a:lnSpc>
                <a:spcPct val="80000"/>
              </a:lnSpc>
            </a:pPr>
            <a:endParaRPr lang="en-US" sz="2000" dirty="0" smtClean="0">
              <a:solidFill>
                <a:srgbClr val="FFFFCC"/>
              </a:solidFill>
            </a:endParaRPr>
          </a:p>
          <a:p>
            <a:pPr marL="762000" lvl="1" indent="-304800">
              <a:lnSpc>
                <a:spcPct val="80000"/>
              </a:lnSpc>
            </a:pPr>
            <a:r>
              <a:rPr lang="en-US" sz="2400" dirty="0" smtClean="0">
                <a:solidFill>
                  <a:srgbClr val="FFFFCC"/>
                </a:solidFill>
              </a:rPr>
              <a:t>How </a:t>
            </a:r>
            <a:r>
              <a:rPr lang="en-US" sz="2400" dirty="0">
                <a:solidFill>
                  <a:srgbClr val="FFFFCC"/>
                </a:solidFill>
              </a:rPr>
              <a:t>is the construct operationally defined for your species?  How does that differ from how it is defined in human studies?</a:t>
            </a:r>
          </a:p>
          <a:p>
            <a:pPr marL="762000" lvl="1" indent="-304800">
              <a:lnSpc>
                <a:spcPct val="80000"/>
              </a:lnSpc>
            </a:pPr>
            <a:endParaRPr lang="en-US" sz="2400" dirty="0" smtClean="0">
              <a:solidFill>
                <a:srgbClr val="FFFFCC"/>
              </a:solidFill>
            </a:endParaRPr>
          </a:p>
          <a:p>
            <a:pPr marL="762000" lvl="1" indent="-304800">
              <a:lnSpc>
                <a:spcPct val="80000"/>
              </a:lnSpc>
            </a:pPr>
            <a:r>
              <a:rPr lang="en-US" sz="2400" dirty="0" smtClean="0">
                <a:solidFill>
                  <a:srgbClr val="FFFFCC"/>
                </a:solidFill>
              </a:rPr>
              <a:t>What properties must a task possess in order to isolate, manipulate and measure </a:t>
            </a:r>
            <a:r>
              <a:rPr lang="en-US" sz="2400" dirty="0">
                <a:solidFill>
                  <a:srgbClr val="FFFFCC"/>
                </a:solidFill>
              </a:rPr>
              <a:t>the construct of </a:t>
            </a:r>
            <a:r>
              <a:rPr lang="en-US" sz="2400" dirty="0" smtClean="0">
                <a:solidFill>
                  <a:srgbClr val="FFFFCC"/>
                </a:solidFill>
              </a:rPr>
              <a:t>interest?</a:t>
            </a:r>
            <a:endParaRPr lang="en-US" sz="2400" dirty="0">
              <a:solidFill>
                <a:srgbClr val="FFFFCC"/>
              </a:solidFill>
            </a:endParaRPr>
          </a:p>
          <a:p>
            <a:pPr marL="762000" lvl="1" indent="-304800">
              <a:lnSpc>
                <a:spcPct val="80000"/>
              </a:lnSpc>
              <a:buNone/>
            </a:pPr>
            <a:endParaRPr lang="en-US" sz="2000" dirty="0">
              <a:solidFill>
                <a:srgbClr val="FFFFCC"/>
              </a:solidFill>
            </a:endParaRPr>
          </a:p>
          <a:p>
            <a:pPr marL="762000" lvl="1" indent="-304800">
              <a:lnSpc>
                <a:spcPct val="80000"/>
              </a:lnSpc>
            </a:pPr>
            <a:r>
              <a:rPr lang="en-US" sz="2400" dirty="0" smtClean="0">
                <a:solidFill>
                  <a:srgbClr val="FFFFCC"/>
                </a:solidFill>
              </a:rPr>
              <a:t>What behavioral output is used to measure the operation of the construct? </a:t>
            </a:r>
          </a:p>
          <a:p>
            <a:pPr marL="1162050" lvl="2" indent="-304800">
              <a:lnSpc>
                <a:spcPct val="80000"/>
              </a:lnSpc>
            </a:pPr>
            <a:r>
              <a:rPr lang="en-US" sz="1800" dirty="0" smtClean="0">
                <a:solidFill>
                  <a:srgbClr val="FFFFCC"/>
                </a:solidFill>
                <a:latin typeface="Arial" pitchFamily="34" charset="0"/>
              </a:rPr>
              <a:t>Change in Motor Output  or Neuronal Output Y as a function of Task Manipulations X, Z</a:t>
            </a:r>
          </a:p>
          <a:p>
            <a:pPr marL="762000" lvl="1" indent="-304800">
              <a:lnSpc>
                <a:spcPct val="80000"/>
              </a:lnSpc>
              <a:buNone/>
            </a:pPr>
            <a:endParaRPr lang="en-US" sz="16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/>
        </p:nvSpPr>
        <p:spPr bwMode="auto">
          <a:xfrm>
            <a:off x="0" y="112713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 err="1" smtClean="0">
                <a:solidFill>
                  <a:schemeClr val="tx2"/>
                </a:solidFill>
              </a:rPr>
              <a:t>Parametrics</a:t>
            </a:r>
            <a:r>
              <a:rPr lang="en-US" sz="4400" dirty="0" smtClean="0">
                <a:solidFill>
                  <a:schemeClr val="tx2"/>
                </a:solidFill>
              </a:rPr>
              <a:t> and Reliability</a:t>
            </a:r>
            <a:endParaRPr lang="en-US" sz="4400" dirty="0"/>
          </a:p>
        </p:txBody>
      </p:sp>
      <p:sp>
        <p:nvSpPr>
          <p:cNvPr id="600067" name="Rectangle 3"/>
          <p:cNvSpPr>
            <a:spLocks noChangeArrowheads="1"/>
          </p:cNvSpPr>
          <p:nvPr/>
        </p:nvSpPr>
        <p:spPr bwMode="auto">
          <a:xfrm>
            <a:off x="457200" y="1054100"/>
            <a:ext cx="8534400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Can we parametrically vary task demands? (or is the nature of the construct such that behavior can report an all-or-none effect)</a:t>
            </a:r>
          </a:p>
          <a:p>
            <a:pPr marL="342900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Can the construct be manipulated/assessed in the </a:t>
            </a:r>
            <a:r>
              <a:rPr lang="en-US" sz="3200" dirty="0" smtClean="0"/>
              <a:t>context </a:t>
            </a:r>
            <a:r>
              <a:rPr lang="en-US" sz="3200" dirty="0" smtClean="0"/>
              <a:t>of </a:t>
            </a:r>
            <a:r>
              <a:rPr lang="en-US" sz="3200" dirty="0" smtClean="0"/>
              <a:t>steady-state performance on aspects of the task </a:t>
            </a:r>
            <a:r>
              <a:rPr lang="en-US" sz="3200" i="1" dirty="0" smtClean="0"/>
              <a:t>not </a:t>
            </a:r>
            <a:r>
              <a:rPr lang="en-US" sz="3200" dirty="0" smtClean="0"/>
              <a:t>related to our construct of interest?</a:t>
            </a:r>
          </a:p>
          <a:p>
            <a:pPr marL="342900" indent="-342900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Do we have enough trials to reliably assess the effect of drugs on performance?</a:t>
            </a:r>
          </a:p>
          <a:p>
            <a:pPr marL="342900" indent="-342900">
              <a:spcAft>
                <a:spcPts val="600"/>
              </a:spcAft>
              <a:buFontTx/>
              <a:buChar char="•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dirty="0" smtClean="0"/>
              <a:t>Outcome </a:t>
            </a:r>
            <a:r>
              <a:rPr lang="en-US" sz="3600" dirty="0" smtClean="0"/>
              <a:t>Measures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066800"/>
            <a:ext cx="8534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What is the temporal and spatial “structure” of the behavioral expression system? 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How </a:t>
            </a:r>
            <a:r>
              <a:rPr lang="en-US" sz="2400" dirty="0" smtClean="0"/>
              <a:t>reliable/stable/spontaneous </a:t>
            </a:r>
            <a:r>
              <a:rPr lang="en-US" sz="2400" dirty="0" smtClean="0"/>
              <a:t>is the expression of the behavior (competing behaviors)?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How sensitive is the behavior to changes in the construct?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What other </a:t>
            </a:r>
            <a:r>
              <a:rPr lang="en-US" sz="2400" dirty="0" smtClean="0"/>
              <a:t>cognitive, </a:t>
            </a:r>
            <a:r>
              <a:rPr lang="en-US" sz="2400" dirty="0" smtClean="0"/>
              <a:t>affective or motor </a:t>
            </a:r>
            <a:r>
              <a:rPr lang="en-US" sz="2400" dirty="0" smtClean="0"/>
              <a:t>processes </a:t>
            </a:r>
            <a:r>
              <a:rPr lang="en-US" sz="2400" dirty="0" smtClean="0"/>
              <a:t>impact </a:t>
            </a:r>
            <a:r>
              <a:rPr lang="en-US" sz="2400" dirty="0" smtClean="0"/>
              <a:t>the </a:t>
            </a:r>
            <a:r>
              <a:rPr lang="en-US" sz="2400" dirty="0" smtClean="0"/>
              <a:t>behavior?  Are we </a:t>
            </a:r>
            <a:r>
              <a:rPr lang="en-US" sz="2400" dirty="0" smtClean="0"/>
              <a:t>affecting those processes with our manipulations?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What are the neural substrates of the behavioral response 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FFFFFF"/>
      </a:dk1>
      <a:lt1>
        <a:srgbClr val="FFFFFF"/>
      </a:lt1>
      <a:dk2>
        <a:srgbClr val="FFFF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5542</TotalTime>
  <Words>1642</Words>
  <Application>Microsoft Office PowerPoint</Application>
  <PresentationFormat>On-screen Show (4:3)</PresentationFormat>
  <Paragraphs>225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1_Default Design</vt:lpstr>
      <vt:lpstr>Slide 1</vt:lpstr>
      <vt:lpstr>Slide 2</vt:lpstr>
      <vt:lpstr>Translational Cognitive Neuroscience in Psychiatry </vt:lpstr>
      <vt:lpstr>Slide 4</vt:lpstr>
      <vt:lpstr>Translational Neuroscience  (How model potential pathogenic mechanisms)</vt:lpstr>
      <vt:lpstr>At a pragmatic level, how do we go about this?   What issues need to be addressed as we ‘translate’ a construct across species or assay this construct in a disease model?</vt:lpstr>
      <vt:lpstr>Task #1: Operationalize  (and use tasks that are true to our operational definition)</vt:lpstr>
      <vt:lpstr>Slide 8</vt:lpstr>
      <vt:lpstr>Outcome Measures</vt:lpstr>
      <vt:lpstr>Slide 10</vt:lpstr>
      <vt:lpstr>Sensitivity to disease mechanisms and common drug treatments (con’t)</vt:lpstr>
      <vt:lpstr>Slide 12</vt:lpstr>
      <vt:lpstr>Slide 13</vt:lpstr>
      <vt:lpstr>Slide 14</vt:lpstr>
      <vt:lpstr>Slide 15</vt:lpstr>
      <vt:lpstr>Slide 16</vt:lpstr>
      <vt:lpstr>Operationalization : Task Structure</vt:lpstr>
      <vt:lpstr>Slide 18</vt:lpstr>
      <vt:lpstr>Treatment Targets</vt:lpstr>
      <vt:lpstr>Slide 20</vt:lpstr>
      <vt:lpstr>Challenges for Pro-cognitive Treatments for Schizophrenia</vt:lpstr>
      <vt:lpstr>Slide 22</vt:lpstr>
      <vt:lpstr>The Cascade of Pathogenesis</vt:lpstr>
    </vt:vector>
  </TitlesOfParts>
  <Company>UCSD Psychiatry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translational biomarkers for psychotic disorders</dc:title>
  <dc:creator>Mark Geyer</dc:creator>
  <cp:lastModifiedBy> </cp:lastModifiedBy>
  <cp:revision>183</cp:revision>
  <dcterms:created xsi:type="dcterms:W3CDTF">2007-05-26T23:18:49Z</dcterms:created>
  <dcterms:modified xsi:type="dcterms:W3CDTF">2010-04-29T13:04:07Z</dcterms:modified>
</cp:coreProperties>
</file>