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3" r:id="rId2"/>
    <p:sldId id="572" r:id="rId3"/>
    <p:sldId id="580" r:id="rId4"/>
    <p:sldId id="564" r:id="rId5"/>
    <p:sldId id="565" r:id="rId6"/>
    <p:sldId id="578" r:id="rId7"/>
    <p:sldId id="579" r:id="rId8"/>
    <p:sldId id="569" r:id="rId9"/>
    <p:sldId id="533" r:id="rId10"/>
    <p:sldId id="583" r:id="rId11"/>
    <p:sldId id="549" r:id="rId12"/>
    <p:sldId id="576" r:id="rId13"/>
    <p:sldId id="397" r:id="rId14"/>
    <p:sldId id="574" r:id="rId15"/>
    <p:sldId id="526" r:id="rId16"/>
    <p:sldId id="575" r:id="rId17"/>
    <p:sldId id="537" r:id="rId18"/>
    <p:sldId id="571" r:id="rId19"/>
    <p:sldId id="515" r:id="rId20"/>
    <p:sldId id="517" r:id="rId21"/>
    <p:sldId id="504" r:id="rId22"/>
    <p:sldId id="563" r:id="rId23"/>
    <p:sldId id="566" r:id="rId24"/>
    <p:sldId id="514" r:id="rId25"/>
    <p:sldId id="468" r:id="rId26"/>
    <p:sldId id="536" r:id="rId27"/>
    <p:sldId id="585" r:id="rId28"/>
    <p:sldId id="587" r:id="rId29"/>
    <p:sldId id="558" r:id="rId30"/>
    <p:sldId id="559" r:id="rId31"/>
    <p:sldId id="556" r:id="rId32"/>
    <p:sldId id="557" r:id="rId33"/>
    <p:sldId id="518" r:id="rId34"/>
    <p:sldId id="573" r:id="rId35"/>
    <p:sldId id="577" r:id="rId36"/>
    <p:sldId id="581" r:id="rId37"/>
    <p:sldId id="584" r:id="rId38"/>
    <p:sldId id="553" r:id="rId3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5F5F5F"/>
    <a:srgbClr val="777777"/>
    <a:srgbClr val="33CCFF"/>
    <a:srgbClr val="3399FF"/>
    <a:srgbClr val="FF0000"/>
    <a:srgbClr val="FF66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872" y="-84"/>
      </p:cViewPr>
      <p:guideLst>
        <p:guide orient="horz" pos="500"/>
        <p:guide pos="2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7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5.xml"/><Relationship Id="rId2" Type="http://schemas.openxmlformats.org/officeDocument/2006/relationships/slide" Target="slides/slide34.xml"/><Relationship Id="rId1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830BA9A7-E711-4834-93C8-296810F54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E950EED7-9DA4-40B5-A06F-8188AAECE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B3B71-C6E5-4D8C-B47D-09401788C9D9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 defTabSz="465138"/>
            <a:fld id="{AC29F8B0-CB34-4081-82A3-B05E9467F425}" type="slidenum">
              <a:rPr lang="en-US" sz="1200">
                <a:latin typeface="Calibri" pitchFamily="34" charset="0"/>
                <a:ea typeface="ＭＳ Ｐゴシック" charset="-128"/>
              </a:rPr>
              <a:pPr algn="r" defTabSz="465138"/>
              <a:t>15</a:t>
            </a:fld>
            <a:endParaRPr lang="en-US" sz="12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noFill/>
          <a:ln/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624CB-3F83-4126-8164-847215FBA6A1}" type="slidenum">
              <a:rPr lang="en-US"/>
              <a:pPr/>
              <a:t>29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69FFC-504A-4851-8425-F9791E43348C}" type="slidenum">
              <a:rPr lang="en-US"/>
              <a:pPr/>
              <a:t>30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8573A-2E69-4A75-AA2B-B87B72633A04}" type="slidenum">
              <a:rPr lang="en-US"/>
              <a:pPr/>
              <a:t>31</a:t>
            </a:fld>
            <a:endParaRPr lang="en-US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F0E61-E034-49FA-9315-361098C1F9FD}" type="slidenum">
              <a:rPr lang="en-US"/>
              <a:pPr/>
              <a:t>32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8C7D7-32F3-4780-9865-61909EB5F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BDD6-A031-498C-B0AB-F87B05E20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3514-A524-4C7A-9C29-3CB95BB3F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20E0-EE94-467F-A722-DCEAAE5F5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97218-B562-4B8B-BD2A-37A0CFB3F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6E38-C1A6-4101-91DA-0059F334A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231B-3BC4-4D91-9E92-4EDB2C3B7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D4CF-140E-4A86-BF57-4165DB2B6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80AD-D961-45A9-90F0-183518A7A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9BFD-7FA4-43F5-A088-7CEE0D7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A221-05C6-4313-BE47-52B33353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0E38-616D-4CBC-8C7C-CA0454B3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E8B7554-CE91-4FCE-B336-2674A8DBD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498600" y="4775200"/>
            <a:ext cx="6299200" cy="180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9300"/>
            <a:ext cx="7772400" cy="18796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Animal models of episodic memory in comparative perspective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314450" y="3122613"/>
            <a:ext cx="6629400" cy="152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latin typeface="Arial" charset="0"/>
              </a:rPr>
              <a:t>Elisabeth A. Murray, Ph.D</a:t>
            </a:r>
            <a:r>
              <a:rPr lang="en-US" dirty="0" smtClean="0">
                <a:latin typeface="Arial" charset="0"/>
              </a:rPr>
              <a:t>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Laboratory of Neuropsychology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National Institute of Mental Health, NIH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000" dirty="0">
              <a:latin typeface="Arial" charset="0"/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1733550" y="5019675"/>
            <a:ext cx="5791200" cy="1466850"/>
            <a:chOff x="1104" y="3252"/>
            <a:chExt cx="3648" cy="924"/>
          </a:xfrm>
        </p:grpSpPr>
        <p:sp>
          <p:nvSpPr>
            <p:cNvPr id="2053" name="Freeform 5"/>
            <p:cNvSpPr>
              <a:spLocks noChangeAspect="1"/>
            </p:cNvSpPr>
            <p:nvPr/>
          </p:nvSpPr>
          <p:spPr bwMode="auto">
            <a:xfrm>
              <a:off x="2394" y="3420"/>
              <a:ext cx="265" cy="365"/>
            </a:xfrm>
            <a:custGeom>
              <a:avLst/>
              <a:gdLst>
                <a:gd name="T0" fmla="*/ 52 w 73"/>
                <a:gd name="T1" fmla="*/ 109 h 109"/>
                <a:gd name="T2" fmla="*/ 12 w 73"/>
                <a:gd name="T3" fmla="*/ 16 h 109"/>
                <a:gd name="T4" fmla="*/ 12 w 73"/>
                <a:gd name="T5" fmla="*/ 97 h 109"/>
                <a:gd name="T6" fmla="*/ 18 w 73"/>
                <a:gd name="T7" fmla="*/ 105 h 109"/>
                <a:gd name="T8" fmla="*/ 20 w 73"/>
                <a:gd name="T9" fmla="*/ 105 h 109"/>
                <a:gd name="T10" fmla="*/ 20 w 73"/>
                <a:gd name="T11" fmla="*/ 109 h 109"/>
                <a:gd name="T12" fmla="*/ 0 w 73"/>
                <a:gd name="T13" fmla="*/ 109 h 109"/>
                <a:gd name="T14" fmla="*/ 0 w 73"/>
                <a:gd name="T15" fmla="*/ 105 h 109"/>
                <a:gd name="T16" fmla="*/ 2 w 73"/>
                <a:gd name="T17" fmla="*/ 105 h 109"/>
                <a:gd name="T18" fmla="*/ 8 w 73"/>
                <a:gd name="T19" fmla="*/ 98 h 109"/>
                <a:gd name="T20" fmla="*/ 8 w 73"/>
                <a:gd name="T21" fmla="*/ 11 h 109"/>
                <a:gd name="T22" fmla="*/ 2 w 73"/>
                <a:gd name="T23" fmla="*/ 4 h 109"/>
                <a:gd name="T24" fmla="*/ 0 w 73"/>
                <a:gd name="T25" fmla="*/ 4 h 109"/>
                <a:gd name="T26" fmla="*/ 0 w 73"/>
                <a:gd name="T27" fmla="*/ 0 h 109"/>
                <a:gd name="T28" fmla="*/ 29 w 73"/>
                <a:gd name="T29" fmla="*/ 0 h 109"/>
                <a:gd name="T30" fmla="*/ 60 w 73"/>
                <a:gd name="T31" fmla="*/ 73 h 109"/>
                <a:gd name="T32" fmla="*/ 60 w 73"/>
                <a:gd name="T33" fmla="*/ 11 h 109"/>
                <a:gd name="T34" fmla="*/ 54 w 73"/>
                <a:gd name="T35" fmla="*/ 4 h 109"/>
                <a:gd name="T36" fmla="*/ 52 w 73"/>
                <a:gd name="T37" fmla="*/ 4 h 109"/>
                <a:gd name="T38" fmla="*/ 52 w 73"/>
                <a:gd name="T39" fmla="*/ 0 h 109"/>
                <a:gd name="T40" fmla="*/ 73 w 73"/>
                <a:gd name="T41" fmla="*/ 0 h 109"/>
                <a:gd name="T42" fmla="*/ 73 w 73"/>
                <a:gd name="T43" fmla="*/ 4 h 109"/>
                <a:gd name="T44" fmla="*/ 70 w 73"/>
                <a:gd name="T45" fmla="*/ 4 h 109"/>
                <a:gd name="T46" fmla="*/ 64 w 73"/>
                <a:gd name="T47" fmla="*/ 11 h 109"/>
                <a:gd name="T48" fmla="*/ 64 w 73"/>
                <a:gd name="T49" fmla="*/ 109 h 109"/>
                <a:gd name="T50" fmla="*/ 52 w 73"/>
                <a:gd name="T51" fmla="*/ 109 h 1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109"/>
                <a:gd name="T80" fmla="*/ 73 w 73"/>
                <a:gd name="T81" fmla="*/ 109 h 1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109">
                  <a:moveTo>
                    <a:pt x="52" y="109"/>
                  </a:moveTo>
                  <a:lnTo>
                    <a:pt x="12" y="16"/>
                  </a:lnTo>
                  <a:lnTo>
                    <a:pt x="12" y="97"/>
                  </a:lnTo>
                  <a:cubicBezTo>
                    <a:pt x="12" y="104"/>
                    <a:pt x="12" y="105"/>
                    <a:pt x="18" y="105"/>
                  </a:cubicBezTo>
                  <a:lnTo>
                    <a:pt x="20" y="105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5"/>
                  </a:lnTo>
                  <a:cubicBezTo>
                    <a:pt x="7" y="105"/>
                    <a:pt x="8" y="104"/>
                    <a:pt x="8" y="98"/>
                  </a:cubicBezTo>
                  <a:lnTo>
                    <a:pt x="8" y="11"/>
                  </a:lnTo>
                  <a:cubicBezTo>
                    <a:pt x="8" y="5"/>
                    <a:pt x="7" y="4"/>
                    <a:pt x="2" y="4"/>
                  </a:cubicBez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60" y="73"/>
                  </a:lnTo>
                  <a:lnTo>
                    <a:pt x="60" y="11"/>
                  </a:lnTo>
                  <a:cubicBezTo>
                    <a:pt x="60" y="5"/>
                    <a:pt x="60" y="4"/>
                    <a:pt x="54" y="4"/>
                  </a:cubicBezTo>
                  <a:lnTo>
                    <a:pt x="52" y="4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4"/>
                  </a:lnTo>
                  <a:cubicBezTo>
                    <a:pt x="65" y="4"/>
                    <a:pt x="64" y="5"/>
                    <a:pt x="64" y="11"/>
                  </a:cubicBezTo>
                  <a:lnTo>
                    <a:pt x="64" y="109"/>
                  </a:lnTo>
                  <a:lnTo>
                    <a:pt x="52" y="10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" name="Freeform 6"/>
            <p:cNvSpPr>
              <a:spLocks noChangeAspect="1"/>
            </p:cNvSpPr>
            <p:nvPr/>
          </p:nvSpPr>
          <p:spPr bwMode="auto">
            <a:xfrm>
              <a:off x="2688" y="3420"/>
              <a:ext cx="128" cy="365"/>
            </a:xfrm>
            <a:custGeom>
              <a:avLst/>
              <a:gdLst>
                <a:gd name="T0" fmla="*/ 28 w 35"/>
                <a:gd name="T1" fmla="*/ 105 h 109"/>
                <a:gd name="T2" fmla="*/ 35 w 35"/>
                <a:gd name="T3" fmla="*/ 105 h 109"/>
                <a:gd name="T4" fmla="*/ 35 w 35"/>
                <a:gd name="T5" fmla="*/ 109 h 109"/>
                <a:gd name="T6" fmla="*/ 0 w 35"/>
                <a:gd name="T7" fmla="*/ 109 h 109"/>
                <a:gd name="T8" fmla="*/ 0 w 35"/>
                <a:gd name="T9" fmla="*/ 105 h 109"/>
                <a:gd name="T10" fmla="*/ 7 w 35"/>
                <a:gd name="T11" fmla="*/ 105 h 109"/>
                <a:gd name="T12" fmla="*/ 7 w 35"/>
                <a:gd name="T13" fmla="*/ 4 h 109"/>
                <a:gd name="T14" fmla="*/ 0 w 35"/>
                <a:gd name="T15" fmla="*/ 4 h 109"/>
                <a:gd name="T16" fmla="*/ 0 w 35"/>
                <a:gd name="T17" fmla="*/ 0 h 109"/>
                <a:gd name="T18" fmla="*/ 35 w 35"/>
                <a:gd name="T19" fmla="*/ 0 h 109"/>
                <a:gd name="T20" fmla="*/ 35 w 35"/>
                <a:gd name="T21" fmla="*/ 4 h 109"/>
                <a:gd name="T22" fmla="*/ 28 w 35"/>
                <a:gd name="T23" fmla="*/ 4 h 109"/>
                <a:gd name="T24" fmla="*/ 28 w 35"/>
                <a:gd name="T25" fmla="*/ 105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09"/>
                <a:gd name="T41" fmla="*/ 35 w 35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09">
                  <a:moveTo>
                    <a:pt x="28" y="105"/>
                  </a:moveTo>
                  <a:lnTo>
                    <a:pt x="35" y="105"/>
                  </a:lnTo>
                  <a:lnTo>
                    <a:pt x="35" y="109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28" y="4"/>
                  </a:lnTo>
                  <a:lnTo>
                    <a:pt x="28" y="10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5" name="Freeform 7"/>
            <p:cNvSpPr>
              <a:spLocks noChangeAspect="1"/>
            </p:cNvSpPr>
            <p:nvPr/>
          </p:nvSpPr>
          <p:spPr bwMode="auto">
            <a:xfrm>
              <a:off x="3095" y="3420"/>
              <a:ext cx="131" cy="365"/>
            </a:xfrm>
            <a:custGeom>
              <a:avLst/>
              <a:gdLst>
                <a:gd name="T0" fmla="*/ 28 w 36"/>
                <a:gd name="T1" fmla="*/ 105 h 109"/>
                <a:gd name="T2" fmla="*/ 36 w 36"/>
                <a:gd name="T3" fmla="*/ 105 h 109"/>
                <a:gd name="T4" fmla="*/ 36 w 36"/>
                <a:gd name="T5" fmla="*/ 109 h 109"/>
                <a:gd name="T6" fmla="*/ 0 w 36"/>
                <a:gd name="T7" fmla="*/ 109 h 109"/>
                <a:gd name="T8" fmla="*/ 0 w 36"/>
                <a:gd name="T9" fmla="*/ 105 h 109"/>
                <a:gd name="T10" fmla="*/ 7 w 36"/>
                <a:gd name="T11" fmla="*/ 105 h 109"/>
                <a:gd name="T12" fmla="*/ 7 w 36"/>
                <a:gd name="T13" fmla="*/ 4 h 109"/>
                <a:gd name="T14" fmla="*/ 0 w 36"/>
                <a:gd name="T15" fmla="*/ 4 h 109"/>
                <a:gd name="T16" fmla="*/ 0 w 36"/>
                <a:gd name="T17" fmla="*/ 0 h 109"/>
                <a:gd name="T18" fmla="*/ 36 w 36"/>
                <a:gd name="T19" fmla="*/ 0 h 109"/>
                <a:gd name="T20" fmla="*/ 36 w 36"/>
                <a:gd name="T21" fmla="*/ 4 h 109"/>
                <a:gd name="T22" fmla="*/ 28 w 36"/>
                <a:gd name="T23" fmla="*/ 4 h 109"/>
                <a:gd name="T24" fmla="*/ 28 w 36"/>
                <a:gd name="T25" fmla="*/ 105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09"/>
                <a:gd name="T41" fmla="*/ 36 w 36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09">
                  <a:moveTo>
                    <a:pt x="28" y="105"/>
                  </a:moveTo>
                  <a:lnTo>
                    <a:pt x="36" y="105"/>
                  </a:lnTo>
                  <a:lnTo>
                    <a:pt x="36" y="109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8" y="10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" name="Freeform 8"/>
            <p:cNvSpPr>
              <a:spLocks noChangeAspect="1"/>
            </p:cNvSpPr>
            <p:nvPr/>
          </p:nvSpPr>
          <p:spPr bwMode="auto">
            <a:xfrm>
              <a:off x="2848" y="3420"/>
              <a:ext cx="186" cy="365"/>
            </a:xfrm>
            <a:custGeom>
              <a:avLst/>
              <a:gdLst>
                <a:gd name="T0" fmla="*/ 41 w 51"/>
                <a:gd name="T1" fmla="*/ 109 h 109"/>
                <a:gd name="T2" fmla="*/ 13 w 51"/>
                <a:gd name="T3" fmla="*/ 9 h 109"/>
                <a:gd name="T4" fmla="*/ 13 w 51"/>
                <a:gd name="T5" fmla="*/ 97 h 109"/>
                <a:gd name="T6" fmla="*/ 19 w 51"/>
                <a:gd name="T7" fmla="*/ 105 h 109"/>
                <a:gd name="T8" fmla="*/ 21 w 51"/>
                <a:gd name="T9" fmla="*/ 105 h 109"/>
                <a:gd name="T10" fmla="*/ 21 w 51"/>
                <a:gd name="T11" fmla="*/ 109 h 109"/>
                <a:gd name="T12" fmla="*/ 0 w 51"/>
                <a:gd name="T13" fmla="*/ 109 h 109"/>
                <a:gd name="T14" fmla="*/ 0 w 51"/>
                <a:gd name="T15" fmla="*/ 105 h 109"/>
                <a:gd name="T16" fmla="*/ 2 w 51"/>
                <a:gd name="T17" fmla="*/ 105 h 109"/>
                <a:gd name="T18" fmla="*/ 8 w 51"/>
                <a:gd name="T19" fmla="*/ 98 h 109"/>
                <a:gd name="T20" fmla="*/ 8 w 51"/>
                <a:gd name="T21" fmla="*/ 4 h 109"/>
                <a:gd name="T22" fmla="*/ 1 w 51"/>
                <a:gd name="T23" fmla="*/ 4 h 109"/>
                <a:gd name="T24" fmla="*/ 1 w 51"/>
                <a:gd name="T25" fmla="*/ 0 h 109"/>
                <a:gd name="T26" fmla="*/ 33 w 51"/>
                <a:gd name="T27" fmla="*/ 0 h 109"/>
                <a:gd name="T28" fmla="*/ 51 w 51"/>
                <a:gd name="T29" fmla="*/ 67 h 109"/>
                <a:gd name="T30" fmla="*/ 41 w 51"/>
                <a:gd name="T31" fmla="*/ 109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"/>
                <a:gd name="T49" fmla="*/ 0 h 109"/>
                <a:gd name="T50" fmla="*/ 51 w 51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" h="109">
                  <a:moveTo>
                    <a:pt x="41" y="109"/>
                  </a:moveTo>
                  <a:lnTo>
                    <a:pt x="13" y="9"/>
                  </a:lnTo>
                  <a:lnTo>
                    <a:pt x="13" y="97"/>
                  </a:lnTo>
                  <a:cubicBezTo>
                    <a:pt x="13" y="104"/>
                    <a:pt x="13" y="105"/>
                    <a:pt x="19" y="105"/>
                  </a:cubicBezTo>
                  <a:lnTo>
                    <a:pt x="21" y="105"/>
                  </a:lnTo>
                  <a:lnTo>
                    <a:pt x="21" y="109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105"/>
                  </a:lnTo>
                  <a:cubicBezTo>
                    <a:pt x="8" y="105"/>
                    <a:pt x="8" y="104"/>
                    <a:pt x="8" y="98"/>
                  </a:cubicBezTo>
                  <a:lnTo>
                    <a:pt x="8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33" y="0"/>
                  </a:lnTo>
                  <a:lnTo>
                    <a:pt x="51" y="67"/>
                  </a:lnTo>
                  <a:lnTo>
                    <a:pt x="41" y="10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" name="Freeform 9"/>
            <p:cNvSpPr>
              <a:spLocks noChangeAspect="1"/>
            </p:cNvSpPr>
            <p:nvPr/>
          </p:nvSpPr>
          <p:spPr bwMode="auto">
            <a:xfrm>
              <a:off x="3266" y="3420"/>
              <a:ext cx="131" cy="365"/>
            </a:xfrm>
            <a:custGeom>
              <a:avLst/>
              <a:gdLst>
                <a:gd name="T0" fmla="*/ 29 w 36"/>
                <a:gd name="T1" fmla="*/ 105 h 109"/>
                <a:gd name="T2" fmla="*/ 36 w 36"/>
                <a:gd name="T3" fmla="*/ 105 h 109"/>
                <a:gd name="T4" fmla="*/ 36 w 36"/>
                <a:gd name="T5" fmla="*/ 109 h 109"/>
                <a:gd name="T6" fmla="*/ 0 w 36"/>
                <a:gd name="T7" fmla="*/ 109 h 109"/>
                <a:gd name="T8" fmla="*/ 0 w 36"/>
                <a:gd name="T9" fmla="*/ 105 h 109"/>
                <a:gd name="T10" fmla="*/ 7 w 36"/>
                <a:gd name="T11" fmla="*/ 105 h 109"/>
                <a:gd name="T12" fmla="*/ 7 w 36"/>
                <a:gd name="T13" fmla="*/ 4 h 109"/>
                <a:gd name="T14" fmla="*/ 0 w 36"/>
                <a:gd name="T15" fmla="*/ 4 h 109"/>
                <a:gd name="T16" fmla="*/ 0 w 36"/>
                <a:gd name="T17" fmla="*/ 0 h 109"/>
                <a:gd name="T18" fmla="*/ 36 w 36"/>
                <a:gd name="T19" fmla="*/ 0 h 109"/>
                <a:gd name="T20" fmla="*/ 36 w 36"/>
                <a:gd name="T21" fmla="*/ 4 h 109"/>
                <a:gd name="T22" fmla="*/ 29 w 36"/>
                <a:gd name="T23" fmla="*/ 4 h 109"/>
                <a:gd name="T24" fmla="*/ 29 w 36"/>
                <a:gd name="T25" fmla="*/ 105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09"/>
                <a:gd name="T41" fmla="*/ 36 w 36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09">
                  <a:moveTo>
                    <a:pt x="29" y="105"/>
                  </a:moveTo>
                  <a:lnTo>
                    <a:pt x="36" y="105"/>
                  </a:lnTo>
                  <a:lnTo>
                    <a:pt x="36" y="109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9" y="4"/>
                  </a:lnTo>
                  <a:lnTo>
                    <a:pt x="29" y="10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8" name="Oval 10"/>
            <p:cNvSpPr>
              <a:spLocks noChangeAspect="1" noChangeArrowheads="1"/>
            </p:cNvSpPr>
            <p:nvPr/>
          </p:nvSpPr>
          <p:spPr bwMode="auto">
            <a:xfrm>
              <a:off x="3215" y="3571"/>
              <a:ext cx="62" cy="5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" name="Freeform 11"/>
            <p:cNvSpPr>
              <a:spLocks noChangeAspect="1"/>
            </p:cNvSpPr>
            <p:nvPr/>
          </p:nvSpPr>
          <p:spPr bwMode="auto">
            <a:xfrm>
              <a:off x="2387" y="3872"/>
              <a:ext cx="76" cy="100"/>
            </a:xfrm>
            <a:custGeom>
              <a:avLst/>
              <a:gdLst>
                <a:gd name="T0" fmla="*/ 21 w 21"/>
                <a:gd name="T1" fmla="*/ 0 h 30"/>
                <a:gd name="T2" fmla="*/ 21 w 21"/>
                <a:gd name="T3" fmla="*/ 30 h 30"/>
                <a:gd name="T4" fmla="*/ 16 w 21"/>
                <a:gd name="T5" fmla="*/ 30 h 30"/>
                <a:gd name="T6" fmla="*/ 4 w 21"/>
                <a:gd name="T7" fmla="*/ 4 h 30"/>
                <a:gd name="T8" fmla="*/ 4 w 21"/>
                <a:gd name="T9" fmla="*/ 4 h 30"/>
                <a:gd name="T10" fmla="*/ 4 w 21"/>
                <a:gd name="T11" fmla="*/ 30 h 30"/>
                <a:gd name="T12" fmla="*/ 0 w 21"/>
                <a:gd name="T13" fmla="*/ 30 h 30"/>
                <a:gd name="T14" fmla="*/ 0 w 21"/>
                <a:gd name="T15" fmla="*/ 0 h 30"/>
                <a:gd name="T16" fmla="*/ 6 w 21"/>
                <a:gd name="T17" fmla="*/ 0 h 30"/>
                <a:gd name="T18" fmla="*/ 17 w 21"/>
                <a:gd name="T19" fmla="*/ 25 h 30"/>
                <a:gd name="T20" fmla="*/ 18 w 21"/>
                <a:gd name="T21" fmla="*/ 25 h 30"/>
                <a:gd name="T22" fmla="*/ 18 w 21"/>
                <a:gd name="T23" fmla="*/ 0 h 30"/>
                <a:gd name="T24" fmla="*/ 21 w 21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30"/>
                <a:gd name="T41" fmla="*/ 21 w 21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30">
                  <a:moveTo>
                    <a:pt x="21" y="0"/>
                  </a:moveTo>
                  <a:lnTo>
                    <a:pt x="21" y="30"/>
                  </a:lnTo>
                  <a:lnTo>
                    <a:pt x="16" y="30"/>
                  </a:lnTo>
                  <a:lnTo>
                    <a:pt x="4" y="4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2"/>
            <p:cNvSpPr>
              <a:spLocks noChangeAspect="1"/>
            </p:cNvSpPr>
            <p:nvPr/>
          </p:nvSpPr>
          <p:spPr bwMode="auto">
            <a:xfrm>
              <a:off x="2485" y="3899"/>
              <a:ext cx="55" cy="73"/>
            </a:xfrm>
            <a:custGeom>
              <a:avLst/>
              <a:gdLst>
                <a:gd name="T0" fmla="*/ 11 w 15"/>
                <a:gd name="T1" fmla="*/ 11 h 22"/>
                <a:gd name="T2" fmla="*/ 7 w 15"/>
                <a:gd name="T3" fmla="*/ 19 h 22"/>
                <a:gd name="T4" fmla="*/ 4 w 15"/>
                <a:gd name="T5" fmla="*/ 15 h 22"/>
                <a:gd name="T6" fmla="*/ 11 w 15"/>
                <a:gd name="T7" fmla="*/ 11 h 22"/>
                <a:gd name="T8" fmla="*/ 11 w 15"/>
                <a:gd name="T9" fmla="*/ 22 h 22"/>
                <a:gd name="T10" fmla="*/ 15 w 15"/>
                <a:gd name="T11" fmla="*/ 22 h 22"/>
                <a:gd name="T12" fmla="*/ 15 w 15"/>
                <a:gd name="T13" fmla="*/ 17 h 22"/>
                <a:gd name="T14" fmla="*/ 15 w 15"/>
                <a:gd name="T15" fmla="*/ 7 h 22"/>
                <a:gd name="T16" fmla="*/ 8 w 15"/>
                <a:gd name="T17" fmla="*/ 0 h 22"/>
                <a:gd name="T18" fmla="*/ 1 w 15"/>
                <a:gd name="T19" fmla="*/ 7 h 22"/>
                <a:gd name="T20" fmla="*/ 4 w 15"/>
                <a:gd name="T21" fmla="*/ 7 h 22"/>
                <a:gd name="T22" fmla="*/ 8 w 15"/>
                <a:gd name="T23" fmla="*/ 3 h 22"/>
                <a:gd name="T24" fmla="*/ 11 w 15"/>
                <a:gd name="T25" fmla="*/ 9 h 22"/>
                <a:gd name="T26" fmla="*/ 0 w 15"/>
                <a:gd name="T27" fmla="*/ 15 h 22"/>
                <a:gd name="T28" fmla="*/ 6 w 15"/>
                <a:gd name="T29" fmla="*/ 22 h 22"/>
                <a:gd name="T30" fmla="*/ 11 w 15"/>
                <a:gd name="T31" fmla="*/ 19 h 22"/>
                <a:gd name="T32" fmla="*/ 11 w 15"/>
                <a:gd name="T33" fmla="*/ 19 h 22"/>
                <a:gd name="T34" fmla="*/ 11 w 15"/>
                <a:gd name="T35" fmla="*/ 22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22"/>
                <a:gd name="T56" fmla="*/ 15 w 15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22">
                  <a:moveTo>
                    <a:pt x="11" y="11"/>
                  </a:moveTo>
                  <a:cubicBezTo>
                    <a:pt x="12" y="18"/>
                    <a:pt x="9" y="19"/>
                    <a:pt x="7" y="19"/>
                  </a:cubicBezTo>
                  <a:cubicBezTo>
                    <a:pt x="5" y="19"/>
                    <a:pt x="4" y="17"/>
                    <a:pt x="4" y="15"/>
                  </a:cubicBezTo>
                  <a:cubicBezTo>
                    <a:pt x="4" y="11"/>
                    <a:pt x="8" y="11"/>
                    <a:pt x="11" y="11"/>
                  </a:cubicBezTo>
                  <a:moveTo>
                    <a:pt x="11" y="22"/>
                  </a:moveTo>
                  <a:lnTo>
                    <a:pt x="15" y="22"/>
                  </a:lnTo>
                  <a:cubicBezTo>
                    <a:pt x="15" y="20"/>
                    <a:pt x="15" y="18"/>
                    <a:pt x="15" y="17"/>
                  </a:cubicBezTo>
                  <a:lnTo>
                    <a:pt x="15" y="7"/>
                  </a:lnTo>
                  <a:cubicBezTo>
                    <a:pt x="15" y="3"/>
                    <a:pt x="13" y="0"/>
                    <a:pt x="8" y="0"/>
                  </a:cubicBezTo>
                  <a:cubicBezTo>
                    <a:pt x="3" y="0"/>
                    <a:pt x="1" y="2"/>
                    <a:pt x="1" y="7"/>
                  </a:cubicBezTo>
                  <a:lnTo>
                    <a:pt x="4" y="7"/>
                  </a:lnTo>
                  <a:cubicBezTo>
                    <a:pt x="4" y="4"/>
                    <a:pt x="5" y="3"/>
                    <a:pt x="8" y="3"/>
                  </a:cubicBezTo>
                  <a:cubicBezTo>
                    <a:pt x="11" y="3"/>
                    <a:pt x="11" y="6"/>
                    <a:pt x="11" y="9"/>
                  </a:cubicBezTo>
                  <a:cubicBezTo>
                    <a:pt x="6" y="9"/>
                    <a:pt x="0" y="9"/>
                    <a:pt x="0" y="15"/>
                  </a:cubicBezTo>
                  <a:cubicBezTo>
                    <a:pt x="0" y="19"/>
                    <a:pt x="2" y="22"/>
                    <a:pt x="6" y="22"/>
                  </a:cubicBezTo>
                  <a:cubicBezTo>
                    <a:pt x="9" y="22"/>
                    <a:pt x="10" y="21"/>
                    <a:pt x="11" y="19"/>
                  </a:cubicBezTo>
                  <a:lnTo>
                    <a:pt x="11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3"/>
            <p:cNvSpPr>
              <a:spLocks noChangeAspect="1"/>
            </p:cNvSpPr>
            <p:nvPr/>
          </p:nvSpPr>
          <p:spPr bwMode="auto">
            <a:xfrm>
              <a:off x="2550" y="3882"/>
              <a:ext cx="44" cy="90"/>
            </a:xfrm>
            <a:custGeom>
              <a:avLst/>
              <a:gdLst>
                <a:gd name="T0" fmla="*/ 4 w 12"/>
                <a:gd name="T1" fmla="*/ 6 h 27"/>
                <a:gd name="T2" fmla="*/ 4 w 12"/>
                <a:gd name="T3" fmla="*/ 2 h 27"/>
                <a:gd name="T4" fmla="*/ 7 w 12"/>
                <a:gd name="T5" fmla="*/ 0 h 27"/>
                <a:gd name="T6" fmla="*/ 7 w 12"/>
                <a:gd name="T7" fmla="*/ 6 h 27"/>
                <a:gd name="T8" fmla="*/ 12 w 12"/>
                <a:gd name="T9" fmla="*/ 6 h 27"/>
                <a:gd name="T10" fmla="*/ 12 w 12"/>
                <a:gd name="T11" fmla="*/ 8 h 27"/>
                <a:gd name="T12" fmla="*/ 7 w 12"/>
                <a:gd name="T13" fmla="*/ 8 h 27"/>
                <a:gd name="T14" fmla="*/ 7 w 12"/>
                <a:gd name="T15" fmla="*/ 21 h 27"/>
                <a:gd name="T16" fmla="*/ 10 w 12"/>
                <a:gd name="T17" fmla="*/ 24 h 27"/>
                <a:gd name="T18" fmla="*/ 12 w 12"/>
                <a:gd name="T19" fmla="*/ 24 h 27"/>
                <a:gd name="T20" fmla="*/ 12 w 12"/>
                <a:gd name="T21" fmla="*/ 27 h 27"/>
                <a:gd name="T22" fmla="*/ 8 w 12"/>
                <a:gd name="T23" fmla="*/ 27 h 27"/>
                <a:gd name="T24" fmla="*/ 4 w 12"/>
                <a:gd name="T25" fmla="*/ 23 h 27"/>
                <a:gd name="T26" fmla="*/ 4 w 12"/>
                <a:gd name="T27" fmla="*/ 8 h 27"/>
                <a:gd name="T28" fmla="*/ 0 w 12"/>
                <a:gd name="T29" fmla="*/ 8 h 27"/>
                <a:gd name="T30" fmla="*/ 0 w 12"/>
                <a:gd name="T31" fmla="*/ 6 h 27"/>
                <a:gd name="T32" fmla="*/ 4 w 12"/>
                <a:gd name="T33" fmla="*/ 6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27"/>
                <a:gd name="T53" fmla="*/ 12 w 12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27">
                  <a:moveTo>
                    <a:pt x="4" y="6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7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7" y="8"/>
                  </a:lnTo>
                  <a:lnTo>
                    <a:pt x="7" y="21"/>
                  </a:lnTo>
                  <a:cubicBezTo>
                    <a:pt x="7" y="22"/>
                    <a:pt x="7" y="24"/>
                    <a:pt x="10" y="24"/>
                  </a:cubicBezTo>
                  <a:cubicBezTo>
                    <a:pt x="10" y="24"/>
                    <a:pt x="11" y="24"/>
                    <a:pt x="12" y="24"/>
                  </a:cubicBezTo>
                  <a:lnTo>
                    <a:pt x="12" y="27"/>
                  </a:lnTo>
                  <a:cubicBezTo>
                    <a:pt x="10" y="27"/>
                    <a:pt x="9" y="27"/>
                    <a:pt x="8" y="27"/>
                  </a:cubicBezTo>
                  <a:cubicBezTo>
                    <a:pt x="5" y="27"/>
                    <a:pt x="4" y="26"/>
                    <a:pt x="4" y="23"/>
                  </a:cubicBezTo>
                  <a:lnTo>
                    <a:pt x="4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4"/>
            <p:cNvSpPr>
              <a:spLocks noChangeAspect="1"/>
            </p:cNvSpPr>
            <p:nvPr/>
          </p:nvSpPr>
          <p:spPr bwMode="auto">
            <a:xfrm>
              <a:off x="2601" y="3872"/>
              <a:ext cx="15" cy="100"/>
            </a:xfrm>
            <a:custGeom>
              <a:avLst/>
              <a:gdLst>
                <a:gd name="T0" fmla="*/ 4 w 4"/>
                <a:gd name="T1" fmla="*/ 30 h 30"/>
                <a:gd name="T2" fmla="*/ 1 w 4"/>
                <a:gd name="T3" fmla="*/ 30 h 30"/>
                <a:gd name="T4" fmla="*/ 1 w 4"/>
                <a:gd name="T5" fmla="*/ 9 h 30"/>
                <a:gd name="T6" fmla="*/ 4 w 4"/>
                <a:gd name="T7" fmla="*/ 9 h 30"/>
                <a:gd name="T8" fmla="*/ 4 w 4"/>
                <a:gd name="T9" fmla="*/ 30 h 30"/>
                <a:gd name="T10" fmla="*/ 0 w 4"/>
                <a:gd name="T11" fmla="*/ 0 h 30"/>
                <a:gd name="T12" fmla="*/ 4 w 4"/>
                <a:gd name="T13" fmla="*/ 0 h 30"/>
                <a:gd name="T14" fmla="*/ 4 w 4"/>
                <a:gd name="T15" fmla="*/ 3 h 30"/>
                <a:gd name="T16" fmla="*/ 0 w 4"/>
                <a:gd name="T17" fmla="*/ 3 h 30"/>
                <a:gd name="T18" fmla="*/ 0 w 4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0"/>
                <a:gd name="T32" fmla="*/ 4 w 4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0">
                  <a:moveTo>
                    <a:pt x="4" y="30"/>
                  </a:moveTo>
                  <a:lnTo>
                    <a:pt x="1" y="30"/>
                  </a:lnTo>
                  <a:lnTo>
                    <a:pt x="1" y="9"/>
                  </a:lnTo>
                  <a:lnTo>
                    <a:pt x="4" y="9"/>
                  </a:lnTo>
                  <a:lnTo>
                    <a:pt x="4" y="30"/>
                  </a:lnTo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15"/>
            <p:cNvSpPr>
              <a:spLocks noChangeAspect="1"/>
            </p:cNvSpPr>
            <p:nvPr/>
          </p:nvSpPr>
          <p:spPr bwMode="auto">
            <a:xfrm>
              <a:off x="2634" y="3899"/>
              <a:ext cx="58" cy="73"/>
            </a:xfrm>
            <a:custGeom>
              <a:avLst/>
              <a:gdLst>
                <a:gd name="T0" fmla="*/ 8 w 16"/>
                <a:gd name="T1" fmla="*/ 19 h 22"/>
                <a:gd name="T2" fmla="*/ 4 w 16"/>
                <a:gd name="T3" fmla="*/ 10 h 22"/>
                <a:gd name="T4" fmla="*/ 8 w 16"/>
                <a:gd name="T5" fmla="*/ 3 h 22"/>
                <a:gd name="T6" fmla="*/ 13 w 16"/>
                <a:gd name="T7" fmla="*/ 10 h 22"/>
                <a:gd name="T8" fmla="*/ 8 w 16"/>
                <a:gd name="T9" fmla="*/ 19 h 22"/>
                <a:gd name="T10" fmla="*/ 8 w 16"/>
                <a:gd name="T11" fmla="*/ 22 h 22"/>
                <a:gd name="T12" fmla="*/ 16 w 16"/>
                <a:gd name="T13" fmla="*/ 12 h 22"/>
                <a:gd name="T14" fmla="*/ 8 w 16"/>
                <a:gd name="T15" fmla="*/ 0 h 22"/>
                <a:gd name="T16" fmla="*/ 0 w 16"/>
                <a:gd name="T17" fmla="*/ 12 h 22"/>
                <a:gd name="T18" fmla="*/ 8 w 16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2"/>
                <a:gd name="T32" fmla="*/ 16 w 1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2">
                  <a:moveTo>
                    <a:pt x="8" y="19"/>
                  </a:moveTo>
                  <a:cubicBezTo>
                    <a:pt x="5" y="19"/>
                    <a:pt x="4" y="17"/>
                    <a:pt x="4" y="10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11" y="3"/>
                    <a:pt x="13" y="4"/>
                    <a:pt x="13" y="10"/>
                  </a:cubicBezTo>
                  <a:cubicBezTo>
                    <a:pt x="13" y="17"/>
                    <a:pt x="12" y="19"/>
                    <a:pt x="8" y="19"/>
                  </a:cubicBezTo>
                  <a:moveTo>
                    <a:pt x="8" y="22"/>
                  </a:moveTo>
                  <a:cubicBezTo>
                    <a:pt x="13" y="22"/>
                    <a:pt x="16" y="21"/>
                    <a:pt x="16" y="12"/>
                  </a:cubicBezTo>
                  <a:cubicBezTo>
                    <a:pt x="16" y="5"/>
                    <a:pt x="16" y="0"/>
                    <a:pt x="8" y="0"/>
                  </a:cubicBezTo>
                  <a:cubicBezTo>
                    <a:pt x="1" y="0"/>
                    <a:pt x="0" y="5"/>
                    <a:pt x="0" y="12"/>
                  </a:cubicBezTo>
                  <a:cubicBezTo>
                    <a:pt x="0" y="21"/>
                    <a:pt x="4" y="22"/>
                    <a:pt x="8" y="2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16"/>
            <p:cNvSpPr>
              <a:spLocks noChangeAspect="1"/>
            </p:cNvSpPr>
            <p:nvPr/>
          </p:nvSpPr>
          <p:spPr bwMode="auto">
            <a:xfrm>
              <a:off x="2710" y="3899"/>
              <a:ext cx="55" cy="73"/>
            </a:xfrm>
            <a:custGeom>
              <a:avLst/>
              <a:gdLst>
                <a:gd name="T0" fmla="*/ 12 w 15"/>
                <a:gd name="T1" fmla="*/ 22 h 22"/>
                <a:gd name="T2" fmla="*/ 12 w 15"/>
                <a:gd name="T3" fmla="*/ 7 h 22"/>
                <a:gd name="T4" fmla="*/ 8 w 15"/>
                <a:gd name="T5" fmla="*/ 3 h 22"/>
                <a:gd name="T6" fmla="*/ 4 w 15"/>
                <a:gd name="T7" fmla="*/ 9 h 22"/>
                <a:gd name="T8" fmla="*/ 4 w 15"/>
                <a:gd name="T9" fmla="*/ 22 h 22"/>
                <a:gd name="T10" fmla="*/ 1 w 15"/>
                <a:gd name="T11" fmla="*/ 22 h 22"/>
                <a:gd name="T12" fmla="*/ 1 w 15"/>
                <a:gd name="T13" fmla="*/ 5 h 22"/>
                <a:gd name="T14" fmla="*/ 0 w 15"/>
                <a:gd name="T15" fmla="*/ 1 h 22"/>
                <a:gd name="T16" fmla="*/ 4 w 15"/>
                <a:gd name="T17" fmla="*/ 1 h 22"/>
                <a:gd name="T18" fmla="*/ 4 w 15"/>
                <a:gd name="T19" fmla="*/ 3 h 22"/>
                <a:gd name="T20" fmla="*/ 4 w 15"/>
                <a:gd name="T21" fmla="*/ 3 h 22"/>
                <a:gd name="T22" fmla="*/ 10 w 15"/>
                <a:gd name="T23" fmla="*/ 0 h 22"/>
                <a:gd name="T24" fmla="*/ 15 w 15"/>
                <a:gd name="T25" fmla="*/ 7 h 22"/>
                <a:gd name="T26" fmla="*/ 15 w 15"/>
                <a:gd name="T27" fmla="*/ 22 h 22"/>
                <a:gd name="T28" fmla="*/ 12 w 15"/>
                <a:gd name="T29" fmla="*/ 2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22"/>
                <a:gd name="T47" fmla="*/ 15 w 15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22">
                  <a:moveTo>
                    <a:pt x="12" y="22"/>
                  </a:moveTo>
                  <a:lnTo>
                    <a:pt x="12" y="7"/>
                  </a:lnTo>
                  <a:cubicBezTo>
                    <a:pt x="12" y="5"/>
                    <a:pt x="11" y="3"/>
                    <a:pt x="8" y="3"/>
                  </a:cubicBezTo>
                  <a:cubicBezTo>
                    <a:pt x="5" y="3"/>
                    <a:pt x="4" y="6"/>
                    <a:pt x="4" y="9"/>
                  </a:cubicBezTo>
                  <a:lnTo>
                    <a:pt x="4" y="22"/>
                  </a:lnTo>
                  <a:lnTo>
                    <a:pt x="1" y="22"/>
                  </a:lnTo>
                  <a:lnTo>
                    <a:pt x="1" y="5"/>
                  </a:lnTo>
                  <a:cubicBezTo>
                    <a:pt x="1" y="4"/>
                    <a:pt x="1" y="2"/>
                    <a:pt x="0" y="1"/>
                  </a:cubicBezTo>
                  <a:lnTo>
                    <a:pt x="4" y="1"/>
                  </a:lnTo>
                  <a:lnTo>
                    <a:pt x="4" y="3"/>
                  </a:lnTo>
                  <a:cubicBezTo>
                    <a:pt x="6" y="1"/>
                    <a:pt x="7" y="0"/>
                    <a:pt x="10" y="0"/>
                  </a:cubicBezTo>
                  <a:cubicBezTo>
                    <a:pt x="14" y="0"/>
                    <a:pt x="15" y="3"/>
                    <a:pt x="15" y="7"/>
                  </a:cubicBezTo>
                  <a:lnTo>
                    <a:pt x="15" y="22"/>
                  </a:lnTo>
                  <a:lnTo>
                    <a:pt x="12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5" name="Freeform 17"/>
            <p:cNvSpPr>
              <a:spLocks noChangeAspect="1"/>
            </p:cNvSpPr>
            <p:nvPr/>
          </p:nvSpPr>
          <p:spPr bwMode="auto">
            <a:xfrm>
              <a:off x="2787" y="3899"/>
              <a:ext cx="54" cy="73"/>
            </a:xfrm>
            <a:custGeom>
              <a:avLst/>
              <a:gdLst>
                <a:gd name="T0" fmla="*/ 11 w 15"/>
                <a:gd name="T1" fmla="*/ 11 h 22"/>
                <a:gd name="T2" fmla="*/ 7 w 15"/>
                <a:gd name="T3" fmla="*/ 19 h 22"/>
                <a:gd name="T4" fmla="*/ 3 w 15"/>
                <a:gd name="T5" fmla="*/ 15 h 22"/>
                <a:gd name="T6" fmla="*/ 11 w 15"/>
                <a:gd name="T7" fmla="*/ 11 h 22"/>
                <a:gd name="T8" fmla="*/ 11 w 15"/>
                <a:gd name="T9" fmla="*/ 22 h 22"/>
                <a:gd name="T10" fmla="*/ 15 w 15"/>
                <a:gd name="T11" fmla="*/ 22 h 22"/>
                <a:gd name="T12" fmla="*/ 14 w 15"/>
                <a:gd name="T13" fmla="*/ 17 h 22"/>
                <a:gd name="T14" fmla="*/ 14 w 15"/>
                <a:gd name="T15" fmla="*/ 7 h 22"/>
                <a:gd name="T16" fmla="*/ 8 w 15"/>
                <a:gd name="T17" fmla="*/ 0 h 22"/>
                <a:gd name="T18" fmla="*/ 1 w 15"/>
                <a:gd name="T19" fmla="*/ 7 h 22"/>
                <a:gd name="T20" fmla="*/ 4 w 15"/>
                <a:gd name="T21" fmla="*/ 7 h 22"/>
                <a:gd name="T22" fmla="*/ 8 w 15"/>
                <a:gd name="T23" fmla="*/ 3 h 22"/>
                <a:gd name="T24" fmla="*/ 11 w 15"/>
                <a:gd name="T25" fmla="*/ 9 h 22"/>
                <a:gd name="T26" fmla="*/ 0 w 15"/>
                <a:gd name="T27" fmla="*/ 15 h 22"/>
                <a:gd name="T28" fmla="*/ 6 w 15"/>
                <a:gd name="T29" fmla="*/ 22 h 22"/>
                <a:gd name="T30" fmla="*/ 11 w 15"/>
                <a:gd name="T31" fmla="*/ 19 h 22"/>
                <a:gd name="T32" fmla="*/ 11 w 15"/>
                <a:gd name="T33" fmla="*/ 19 h 22"/>
                <a:gd name="T34" fmla="*/ 11 w 15"/>
                <a:gd name="T35" fmla="*/ 22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22"/>
                <a:gd name="T56" fmla="*/ 15 w 15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22">
                  <a:moveTo>
                    <a:pt x="11" y="11"/>
                  </a:moveTo>
                  <a:cubicBezTo>
                    <a:pt x="11" y="18"/>
                    <a:pt x="9" y="19"/>
                    <a:pt x="7" y="19"/>
                  </a:cubicBezTo>
                  <a:cubicBezTo>
                    <a:pt x="4" y="19"/>
                    <a:pt x="3" y="17"/>
                    <a:pt x="3" y="15"/>
                  </a:cubicBezTo>
                  <a:cubicBezTo>
                    <a:pt x="3" y="11"/>
                    <a:pt x="8" y="11"/>
                    <a:pt x="11" y="11"/>
                  </a:cubicBezTo>
                  <a:moveTo>
                    <a:pt x="11" y="22"/>
                  </a:moveTo>
                  <a:lnTo>
                    <a:pt x="15" y="22"/>
                  </a:lnTo>
                  <a:cubicBezTo>
                    <a:pt x="15" y="20"/>
                    <a:pt x="14" y="18"/>
                    <a:pt x="14" y="17"/>
                  </a:cubicBezTo>
                  <a:lnTo>
                    <a:pt x="14" y="7"/>
                  </a:lnTo>
                  <a:cubicBezTo>
                    <a:pt x="14" y="3"/>
                    <a:pt x="13" y="0"/>
                    <a:pt x="8" y="0"/>
                  </a:cubicBezTo>
                  <a:cubicBezTo>
                    <a:pt x="3" y="0"/>
                    <a:pt x="1" y="2"/>
                    <a:pt x="1" y="7"/>
                  </a:cubicBezTo>
                  <a:lnTo>
                    <a:pt x="4" y="7"/>
                  </a:lnTo>
                  <a:cubicBezTo>
                    <a:pt x="4" y="4"/>
                    <a:pt x="5" y="3"/>
                    <a:pt x="8" y="3"/>
                  </a:cubicBezTo>
                  <a:cubicBezTo>
                    <a:pt x="11" y="3"/>
                    <a:pt x="11" y="6"/>
                    <a:pt x="11" y="9"/>
                  </a:cubicBezTo>
                  <a:cubicBezTo>
                    <a:pt x="6" y="9"/>
                    <a:pt x="0" y="9"/>
                    <a:pt x="0" y="15"/>
                  </a:cubicBezTo>
                  <a:cubicBezTo>
                    <a:pt x="0" y="19"/>
                    <a:pt x="1" y="22"/>
                    <a:pt x="6" y="22"/>
                  </a:cubicBezTo>
                  <a:cubicBezTo>
                    <a:pt x="8" y="22"/>
                    <a:pt x="10" y="21"/>
                    <a:pt x="11" y="19"/>
                  </a:cubicBezTo>
                  <a:lnTo>
                    <a:pt x="11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6" name="Rectangle 18"/>
            <p:cNvSpPr>
              <a:spLocks noChangeAspect="1" noChangeArrowheads="1"/>
            </p:cNvSpPr>
            <p:nvPr/>
          </p:nvSpPr>
          <p:spPr bwMode="auto">
            <a:xfrm>
              <a:off x="2863" y="3872"/>
              <a:ext cx="11" cy="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7" name="Rectangle 19"/>
            <p:cNvSpPr>
              <a:spLocks noChangeAspect="1" noChangeArrowheads="1"/>
            </p:cNvSpPr>
            <p:nvPr/>
          </p:nvSpPr>
          <p:spPr bwMode="auto">
            <a:xfrm>
              <a:off x="2932" y="3872"/>
              <a:ext cx="14" cy="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8" name="Freeform 20"/>
            <p:cNvSpPr>
              <a:spLocks noChangeAspect="1"/>
            </p:cNvSpPr>
            <p:nvPr/>
          </p:nvSpPr>
          <p:spPr bwMode="auto">
            <a:xfrm>
              <a:off x="2972" y="3899"/>
              <a:ext cx="54" cy="73"/>
            </a:xfrm>
            <a:custGeom>
              <a:avLst/>
              <a:gdLst>
                <a:gd name="T0" fmla="*/ 11 w 15"/>
                <a:gd name="T1" fmla="*/ 22 h 22"/>
                <a:gd name="T2" fmla="*/ 11 w 15"/>
                <a:gd name="T3" fmla="*/ 7 h 22"/>
                <a:gd name="T4" fmla="*/ 8 w 15"/>
                <a:gd name="T5" fmla="*/ 3 h 22"/>
                <a:gd name="T6" fmla="*/ 3 w 15"/>
                <a:gd name="T7" fmla="*/ 9 h 22"/>
                <a:gd name="T8" fmla="*/ 3 w 15"/>
                <a:gd name="T9" fmla="*/ 22 h 22"/>
                <a:gd name="T10" fmla="*/ 0 w 15"/>
                <a:gd name="T11" fmla="*/ 22 h 22"/>
                <a:gd name="T12" fmla="*/ 0 w 15"/>
                <a:gd name="T13" fmla="*/ 5 h 22"/>
                <a:gd name="T14" fmla="*/ 0 w 15"/>
                <a:gd name="T15" fmla="*/ 1 h 22"/>
                <a:gd name="T16" fmla="*/ 3 w 15"/>
                <a:gd name="T17" fmla="*/ 1 h 22"/>
                <a:gd name="T18" fmla="*/ 3 w 15"/>
                <a:gd name="T19" fmla="*/ 3 h 22"/>
                <a:gd name="T20" fmla="*/ 4 w 15"/>
                <a:gd name="T21" fmla="*/ 3 h 22"/>
                <a:gd name="T22" fmla="*/ 9 w 15"/>
                <a:gd name="T23" fmla="*/ 0 h 22"/>
                <a:gd name="T24" fmla="*/ 15 w 15"/>
                <a:gd name="T25" fmla="*/ 7 h 22"/>
                <a:gd name="T26" fmla="*/ 15 w 15"/>
                <a:gd name="T27" fmla="*/ 22 h 22"/>
                <a:gd name="T28" fmla="*/ 11 w 15"/>
                <a:gd name="T29" fmla="*/ 2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22"/>
                <a:gd name="T47" fmla="*/ 15 w 15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22">
                  <a:moveTo>
                    <a:pt x="11" y="22"/>
                  </a:moveTo>
                  <a:lnTo>
                    <a:pt x="11" y="7"/>
                  </a:lnTo>
                  <a:cubicBezTo>
                    <a:pt x="11" y="5"/>
                    <a:pt x="11" y="3"/>
                    <a:pt x="8" y="3"/>
                  </a:cubicBezTo>
                  <a:cubicBezTo>
                    <a:pt x="4" y="3"/>
                    <a:pt x="3" y="6"/>
                    <a:pt x="3" y="9"/>
                  </a:cubicBezTo>
                  <a:lnTo>
                    <a:pt x="3" y="22"/>
                  </a:lnTo>
                  <a:lnTo>
                    <a:pt x="0" y="22"/>
                  </a:lnTo>
                  <a:lnTo>
                    <a:pt x="0" y="5"/>
                  </a:lnTo>
                  <a:cubicBezTo>
                    <a:pt x="0" y="4"/>
                    <a:pt x="0" y="2"/>
                    <a:pt x="0" y="1"/>
                  </a:cubicBez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cubicBezTo>
                    <a:pt x="5" y="1"/>
                    <a:pt x="6" y="0"/>
                    <a:pt x="9" y="0"/>
                  </a:cubicBezTo>
                  <a:cubicBezTo>
                    <a:pt x="14" y="0"/>
                    <a:pt x="15" y="3"/>
                    <a:pt x="15" y="7"/>
                  </a:cubicBezTo>
                  <a:lnTo>
                    <a:pt x="15" y="22"/>
                  </a:lnTo>
                  <a:lnTo>
                    <a:pt x="11" y="2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9" name="Freeform 21"/>
            <p:cNvSpPr>
              <a:spLocks noChangeAspect="1"/>
            </p:cNvSpPr>
            <p:nvPr/>
          </p:nvSpPr>
          <p:spPr bwMode="auto">
            <a:xfrm>
              <a:off x="3044" y="3899"/>
              <a:ext cx="51" cy="73"/>
            </a:xfrm>
            <a:custGeom>
              <a:avLst/>
              <a:gdLst>
                <a:gd name="T0" fmla="*/ 7 w 14"/>
                <a:gd name="T1" fmla="*/ 22 h 22"/>
                <a:gd name="T2" fmla="*/ 0 w 14"/>
                <a:gd name="T3" fmla="*/ 15 h 22"/>
                <a:gd name="T4" fmla="*/ 3 w 14"/>
                <a:gd name="T5" fmla="*/ 15 h 22"/>
                <a:gd name="T6" fmla="*/ 7 w 14"/>
                <a:gd name="T7" fmla="*/ 19 h 22"/>
                <a:gd name="T8" fmla="*/ 11 w 14"/>
                <a:gd name="T9" fmla="*/ 16 h 22"/>
                <a:gd name="T10" fmla="*/ 0 w 14"/>
                <a:gd name="T11" fmla="*/ 6 h 22"/>
                <a:gd name="T12" fmla="*/ 7 w 14"/>
                <a:gd name="T13" fmla="*/ 0 h 22"/>
                <a:gd name="T14" fmla="*/ 14 w 14"/>
                <a:gd name="T15" fmla="*/ 6 h 22"/>
                <a:gd name="T16" fmla="*/ 10 w 14"/>
                <a:gd name="T17" fmla="*/ 6 h 22"/>
                <a:gd name="T18" fmla="*/ 7 w 14"/>
                <a:gd name="T19" fmla="*/ 3 h 22"/>
                <a:gd name="T20" fmla="*/ 4 w 14"/>
                <a:gd name="T21" fmla="*/ 6 h 22"/>
                <a:gd name="T22" fmla="*/ 14 w 14"/>
                <a:gd name="T23" fmla="*/ 16 h 22"/>
                <a:gd name="T24" fmla="*/ 7 w 14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2"/>
                <a:gd name="T41" fmla="*/ 14 w 14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2">
                  <a:moveTo>
                    <a:pt x="7" y="22"/>
                  </a:moveTo>
                  <a:cubicBezTo>
                    <a:pt x="2" y="22"/>
                    <a:pt x="0" y="20"/>
                    <a:pt x="0" y="15"/>
                  </a:cubicBezTo>
                  <a:lnTo>
                    <a:pt x="3" y="15"/>
                  </a:lnTo>
                  <a:cubicBezTo>
                    <a:pt x="3" y="16"/>
                    <a:pt x="3" y="19"/>
                    <a:pt x="7" y="19"/>
                  </a:cubicBezTo>
                  <a:cubicBezTo>
                    <a:pt x="9" y="19"/>
                    <a:pt x="11" y="18"/>
                    <a:pt x="11" y="16"/>
                  </a:cubicBezTo>
                  <a:cubicBezTo>
                    <a:pt x="11" y="12"/>
                    <a:pt x="0" y="12"/>
                    <a:pt x="0" y="6"/>
                  </a:cubicBezTo>
                  <a:cubicBezTo>
                    <a:pt x="0" y="4"/>
                    <a:pt x="1" y="0"/>
                    <a:pt x="7" y="0"/>
                  </a:cubicBezTo>
                  <a:cubicBezTo>
                    <a:pt x="11" y="0"/>
                    <a:pt x="14" y="2"/>
                    <a:pt x="14" y="6"/>
                  </a:cubicBezTo>
                  <a:lnTo>
                    <a:pt x="10" y="6"/>
                  </a:lnTo>
                  <a:cubicBezTo>
                    <a:pt x="10" y="4"/>
                    <a:pt x="9" y="3"/>
                    <a:pt x="7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4" y="9"/>
                    <a:pt x="14" y="9"/>
                    <a:pt x="14" y="16"/>
                  </a:cubicBezTo>
                  <a:cubicBezTo>
                    <a:pt x="14" y="20"/>
                    <a:pt x="11" y="22"/>
                    <a:pt x="7" y="2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0" name="Freeform 22"/>
            <p:cNvSpPr>
              <a:spLocks noChangeAspect="1"/>
            </p:cNvSpPr>
            <p:nvPr/>
          </p:nvSpPr>
          <p:spPr bwMode="auto">
            <a:xfrm>
              <a:off x="3103" y="3882"/>
              <a:ext cx="39" cy="90"/>
            </a:xfrm>
            <a:custGeom>
              <a:avLst/>
              <a:gdLst>
                <a:gd name="T0" fmla="*/ 3 w 11"/>
                <a:gd name="T1" fmla="*/ 6 h 27"/>
                <a:gd name="T2" fmla="*/ 3 w 11"/>
                <a:gd name="T3" fmla="*/ 2 h 27"/>
                <a:gd name="T4" fmla="*/ 7 w 11"/>
                <a:gd name="T5" fmla="*/ 0 h 27"/>
                <a:gd name="T6" fmla="*/ 7 w 11"/>
                <a:gd name="T7" fmla="*/ 6 h 27"/>
                <a:gd name="T8" fmla="*/ 11 w 11"/>
                <a:gd name="T9" fmla="*/ 6 h 27"/>
                <a:gd name="T10" fmla="*/ 11 w 11"/>
                <a:gd name="T11" fmla="*/ 8 h 27"/>
                <a:gd name="T12" fmla="*/ 7 w 11"/>
                <a:gd name="T13" fmla="*/ 8 h 27"/>
                <a:gd name="T14" fmla="*/ 7 w 11"/>
                <a:gd name="T15" fmla="*/ 21 h 27"/>
                <a:gd name="T16" fmla="*/ 10 w 11"/>
                <a:gd name="T17" fmla="*/ 24 h 27"/>
                <a:gd name="T18" fmla="*/ 11 w 11"/>
                <a:gd name="T19" fmla="*/ 24 h 27"/>
                <a:gd name="T20" fmla="*/ 11 w 11"/>
                <a:gd name="T21" fmla="*/ 27 h 27"/>
                <a:gd name="T22" fmla="*/ 8 w 11"/>
                <a:gd name="T23" fmla="*/ 27 h 27"/>
                <a:gd name="T24" fmla="*/ 3 w 11"/>
                <a:gd name="T25" fmla="*/ 23 h 27"/>
                <a:gd name="T26" fmla="*/ 3 w 11"/>
                <a:gd name="T27" fmla="*/ 8 h 27"/>
                <a:gd name="T28" fmla="*/ 0 w 11"/>
                <a:gd name="T29" fmla="*/ 8 h 27"/>
                <a:gd name="T30" fmla="*/ 0 w 11"/>
                <a:gd name="T31" fmla="*/ 6 h 27"/>
                <a:gd name="T32" fmla="*/ 3 w 11"/>
                <a:gd name="T33" fmla="*/ 6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7"/>
                <a:gd name="T53" fmla="*/ 11 w 1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7">
                  <a:moveTo>
                    <a:pt x="3" y="6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7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21"/>
                  </a:lnTo>
                  <a:cubicBezTo>
                    <a:pt x="7" y="22"/>
                    <a:pt x="7" y="24"/>
                    <a:pt x="10" y="24"/>
                  </a:cubicBezTo>
                  <a:cubicBezTo>
                    <a:pt x="10" y="24"/>
                    <a:pt x="11" y="24"/>
                    <a:pt x="11" y="24"/>
                  </a:cubicBezTo>
                  <a:lnTo>
                    <a:pt x="11" y="27"/>
                  </a:lnTo>
                  <a:cubicBezTo>
                    <a:pt x="10" y="27"/>
                    <a:pt x="9" y="27"/>
                    <a:pt x="8" y="27"/>
                  </a:cubicBezTo>
                  <a:cubicBezTo>
                    <a:pt x="5" y="27"/>
                    <a:pt x="3" y="26"/>
                    <a:pt x="3" y="23"/>
                  </a:cubicBezTo>
                  <a:lnTo>
                    <a:pt x="3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1" name="Freeform 23"/>
            <p:cNvSpPr>
              <a:spLocks noChangeAspect="1"/>
            </p:cNvSpPr>
            <p:nvPr/>
          </p:nvSpPr>
          <p:spPr bwMode="auto">
            <a:xfrm>
              <a:off x="3153" y="3872"/>
              <a:ext cx="15" cy="100"/>
            </a:xfrm>
            <a:custGeom>
              <a:avLst/>
              <a:gdLst>
                <a:gd name="T0" fmla="*/ 4 w 4"/>
                <a:gd name="T1" fmla="*/ 30 h 30"/>
                <a:gd name="T2" fmla="*/ 1 w 4"/>
                <a:gd name="T3" fmla="*/ 30 h 30"/>
                <a:gd name="T4" fmla="*/ 1 w 4"/>
                <a:gd name="T5" fmla="*/ 9 h 30"/>
                <a:gd name="T6" fmla="*/ 4 w 4"/>
                <a:gd name="T7" fmla="*/ 9 h 30"/>
                <a:gd name="T8" fmla="*/ 4 w 4"/>
                <a:gd name="T9" fmla="*/ 30 h 30"/>
                <a:gd name="T10" fmla="*/ 0 w 4"/>
                <a:gd name="T11" fmla="*/ 0 h 30"/>
                <a:gd name="T12" fmla="*/ 4 w 4"/>
                <a:gd name="T13" fmla="*/ 0 h 30"/>
                <a:gd name="T14" fmla="*/ 4 w 4"/>
                <a:gd name="T15" fmla="*/ 3 h 30"/>
                <a:gd name="T16" fmla="*/ 0 w 4"/>
                <a:gd name="T17" fmla="*/ 3 h 30"/>
                <a:gd name="T18" fmla="*/ 0 w 4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0"/>
                <a:gd name="T32" fmla="*/ 4 w 4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0">
                  <a:moveTo>
                    <a:pt x="4" y="30"/>
                  </a:moveTo>
                  <a:lnTo>
                    <a:pt x="1" y="30"/>
                  </a:lnTo>
                  <a:lnTo>
                    <a:pt x="1" y="9"/>
                  </a:lnTo>
                  <a:lnTo>
                    <a:pt x="4" y="9"/>
                  </a:lnTo>
                  <a:lnTo>
                    <a:pt x="4" y="30"/>
                  </a:lnTo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2" name="Freeform 24"/>
            <p:cNvSpPr>
              <a:spLocks noChangeAspect="1"/>
            </p:cNvSpPr>
            <p:nvPr/>
          </p:nvSpPr>
          <p:spPr bwMode="auto">
            <a:xfrm>
              <a:off x="3179" y="3882"/>
              <a:ext cx="40" cy="90"/>
            </a:xfrm>
            <a:custGeom>
              <a:avLst/>
              <a:gdLst>
                <a:gd name="T0" fmla="*/ 3 w 11"/>
                <a:gd name="T1" fmla="*/ 6 h 27"/>
                <a:gd name="T2" fmla="*/ 3 w 11"/>
                <a:gd name="T3" fmla="*/ 2 h 27"/>
                <a:gd name="T4" fmla="*/ 7 w 11"/>
                <a:gd name="T5" fmla="*/ 0 h 27"/>
                <a:gd name="T6" fmla="*/ 7 w 11"/>
                <a:gd name="T7" fmla="*/ 6 h 27"/>
                <a:gd name="T8" fmla="*/ 11 w 11"/>
                <a:gd name="T9" fmla="*/ 6 h 27"/>
                <a:gd name="T10" fmla="*/ 11 w 11"/>
                <a:gd name="T11" fmla="*/ 8 h 27"/>
                <a:gd name="T12" fmla="*/ 7 w 11"/>
                <a:gd name="T13" fmla="*/ 8 h 27"/>
                <a:gd name="T14" fmla="*/ 7 w 11"/>
                <a:gd name="T15" fmla="*/ 21 h 27"/>
                <a:gd name="T16" fmla="*/ 10 w 11"/>
                <a:gd name="T17" fmla="*/ 24 h 27"/>
                <a:gd name="T18" fmla="*/ 11 w 11"/>
                <a:gd name="T19" fmla="*/ 24 h 27"/>
                <a:gd name="T20" fmla="*/ 11 w 11"/>
                <a:gd name="T21" fmla="*/ 27 h 27"/>
                <a:gd name="T22" fmla="*/ 8 w 11"/>
                <a:gd name="T23" fmla="*/ 27 h 27"/>
                <a:gd name="T24" fmla="*/ 3 w 11"/>
                <a:gd name="T25" fmla="*/ 23 h 27"/>
                <a:gd name="T26" fmla="*/ 3 w 11"/>
                <a:gd name="T27" fmla="*/ 8 h 27"/>
                <a:gd name="T28" fmla="*/ 0 w 11"/>
                <a:gd name="T29" fmla="*/ 8 h 27"/>
                <a:gd name="T30" fmla="*/ 0 w 11"/>
                <a:gd name="T31" fmla="*/ 6 h 27"/>
                <a:gd name="T32" fmla="*/ 3 w 11"/>
                <a:gd name="T33" fmla="*/ 6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7"/>
                <a:gd name="T53" fmla="*/ 11 w 1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7">
                  <a:moveTo>
                    <a:pt x="3" y="6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7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21"/>
                  </a:lnTo>
                  <a:cubicBezTo>
                    <a:pt x="7" y="22"/>
                    <a:pt x="7" y="24"/>
                    <a:pt x="10" y="24"/>
                  </a:cubicBezTo>
                  <a:cubicBezTo>
                    <a:pt x="10" y="24"/>
                    <a:pt x="10" y="24"/>
                    <a:pt x="11" y="24"/>
                  </a:cubicBezTo>
                  <a:lnTo>
                    <a:pt x="11" y="27"/>
                  </a:lnTo>
                  <a:cubicBezTo>
                    <a:pt x="10" y="27"/>
                    <a:pt x="9" y="27"/>
                    <a:pt x="8" y="27"/>
                  </a:cubicBezTo>
                  <a:cubicBezTo>
                    <a:pt x="5" y="27"/>
                    <a:pt x="3" y="26"/>
                    <a:pt x="3" y="23"/>
                  </a:cubicBezTo>
                  <a:lnTo>
                    <a:pt x="3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3" name="Freeform 25"/>
            <p:cNvSpPr>
              <a:spLocks noChangeAspect="1"/>
            </p:cNvSpPr>
            <p:nvPr/>
          </p:nvSpPr>
          <p:spPr bwMode="auto">
            <a:xfrm>
              <a:off x="3230" y="3902"/>
              <a:ext cx="54" cy="70"/>
            </a:xfrm>
            <a:custGeom>
              <a:avLst/>
              <a:gdLst>
                <a:gd name="T0" fmla="*/ 11 w 15"/>
                <a:gd name="T1" fmla="*/ 0 h 21"/>
                <a:gd name="T2" fmla="*/ 15 w 15"/>
                <a:gd name="T3" fmla="*/ 0 h 21"/>
                <a:gd name="T4" fmla="*/ 15 w 15"/>
                <a:gd name="T5" fmla="*/ 16 h 21"/>
                <a:gd name="T6" fmla="*/ 15 w 15"/>
                <a:gd name="T7" fmla="*/ 21 h 21"/>
                <a:gd name="T8" fmla="*/ 11 w 15"/>
                <a:gd name="T9" fmla="*/ 21 h 21"/>
                <a:gd name="T10" fmla="*/ 11 w 15"/>
                <a:gd name="T11" fmla="*/ 18 h 21"/>
                <a:gd name="T12" fmla="*/ 11 w 15"/>
                <a:gd name="T13" fmla="*/ 18 h 21"/>
                <a:gd name="T14" fmla="*/ 6 w 15"/>
                <a:gd name="T15" fmla="*/ 21 h 21"/>
                <a:gd name="T16" fmla="*/ 0 w 15"/>
                <a:gd name="T17" fmla="*/ 16 h 21"/>
                <a:gd name="T18" fmla="*/ 0 w 15"/>
                <a:gd name="T19" fmla="*/ 0 h 21"/>
                <a:gd name="T20" fmla="*/ 4 w 15"/>
                <a:gd name="T21" fmla="*/ 0 h 21"/>
                <a:gd name="T22" fmla="*/ 4 w 15"/>
                <a:gd name="T23" fmla="*/ 14 h 21"/>
                <a:gd name="T24" fmla="*/ 7 w 15"/>
                <a:gd name="T25" fmla="*/ 18 h 21"/>
                <a:gd name="T26" fmla="*/ 11 w 15"/>
                <a:gd name="T27" fmla="*/ 14 h 21"/>
                <a:gd name="T28" fmla="*/ 11 w 15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21"/>
                <a:gd name="T47" fmla="*/ 15 w 15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21">
                  <a:moveTo>
                    <a:pt x="11" y="0"/>
                  </a:moveTo>
                  <a:lnTo>
                    <a:pt x="15" y="0"/>
                  </a:lnTo>
                  <a:lnTo>
                    <a:pt x="15" y="16"/>
                  </a:lnTo>
                  <a:cubicBezTo>
                    <a:pt x="15" y="18"/>
                    <a:pt x="15" y="19"/>
                    <a:pt x="15" y="21"/>
                  </a:cubicBezTo>
                  <a:lnTo>
                    <a:pt x="11" y="21"/>
                  </a:lnTo>
                  <a:lnTo>
                    <a:pt x="11" y="18"/>
                  </a:lnTo>
                  <a:cubicBezTo>
                    <a:pt x="10" y="20"/>
                    <a:pt x="8" y="21"/>
                    <a:pt x="6" y="21"/>
                  </a:cubicBezTo>
                  <a:cubicBezTo>
                    <a:pt x="2" y="21"/>
                    <a:pt x="0" y="19"/>
                    <a:pt x="0" y="16"/>
                  </a:cubicBez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cubicBezTo>
                    <a:pt x="4" y="17"/>
                    <a:pt x="5" y="18"/>
                    <a:pt x="7" y="18"/>
                  </a:cubicBezTo>
                  <a:cubicBezTo>
                    <a:pt x="9" y="18"/>
                    <a:pt x="11" y="17"/>
                    <a:pt x="11" y="14"/>
                  </a:cubicBez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4" name="Freeform 26"/>
            <p:cNvSpPr>
              <a:spLocks noChangeAspect="1"/>
            </p:cNvSpPr>
            <p:nvPr/>
          </p:nvSpPr>
          <p:spPr bwMode="auto">
            <a:xfrm>
              <a:off x="3295" y="3882"/>
              <a:ext cx="40" cy="90"/>
            </a:xfrm>
            <a:custGeom>
              <a:avLst/>
              <a:gdLst>
                <a:gd name="T0" fmla="*/ 3 w 11"/>
                <a:gd name="T1" fmla="*/ 6 h 27"/>
                <a:gd name="T2" fmla="*/ 3 w 11"/>
                <a:gd name="T3" fmla="*/ 2 h 27"/>
                <a:gd name="T4" fmla="*/ 7 w 11"/>
                <a:gd name="T5" fmla="*/ 0 h 27"/>
                <a:gd name="T6" fmla="*/ 7 w 11"/>
                <a:gd name="T7" fmla="*/ 6 h 27"/>
                <a:gd name="T8" fmla="*/ 11 w 11"/>
                <a:gd name="T9" fmla="*/ 6 h 27"/>
                <a:gd name="T10" fmla="*/ 11 w 11"/>
                <a:gd name="T11" fmla="*/ 8 h 27"/>
                <a:gd name="T12" fmla="*/ 7 w 11"/>
                <a:gd name="T13" fmla="*/ 8 h 27"/>
                <a:gd name="T14" fmla="*/ 7 w 11"/>
                <a:gd name="T15" fmla="*/ 21 h 27"/>
                <a:gd name="T16" fmla="*/ 10 w 11"/>
                <a:gd name="T17" fmla="*/ 24 h 27"/>
                <a:gd name="T18" fmla="*/ 11 w 11"/>
                <a:gd name="T19" fmla="*/ 24 h 27"/>
                <a:gd name="T20" fmla="*/ 11 w 11"/>
                <a:gd name="T21" fmla="*/ 27 h 27"/>
                <a:gd name="T22" fmla="*/ 8 w 11"/>
                <a:gd name="T23" fmla="*/ 27 h 27"/>
                <a:gd name="T24" fmla="*/ 3 w 11"/>
                <a:gd name="T25" fmla="*/ 23 h 27"/>
                <a:gd name="T26" fmla="*/ 3 w 11"/>
                <a:gd name="T27" fmla="*/ 8 h 27"/>
                <a:gd name="T28" fmla="*/ 0 w 11"/>
                <a:gd name="T29" fmla="*/ 8 h 27"/>
                <a:gd name="T30" fmla="*/ 0 w 11"/>
                <a:gd name="T31" fmla="*/ 6 h 27"/>
                <a:gd name="T32" fmla="*/ 3 w 11"/>
                <a:gd name="T33" fmla="*/ 6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7"/>
                <a:gd name="T53" fmla="*/ 11 w 1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7">
                  <a:moveTo>
                    <a:pt x="3" y="6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7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21"/>
                  </a:lnTo>
                  <a:cubicBezTo>
                    <a:pt x="7" y="22"/>
                    <a:pt x="7" y="24"/>
                    <a:pt x="10" y="24"/>
                  </a:cubicBezTo>
                  <a:cubicBezTo>
                    <a:pt x="10" y="24"/>
                    <a:pt x="11" y="24"/>
                    <a:pt x="11" y="24"/>
                  </a:cubicBezTo>
                  <a:lnTo>
                    <a:pt x="11" y="27"/>
                  </a:lnTo>
                  <a:cubicBezTo>
                    <a:pt x="10" y="27"/>
                    <a:pt x="9" y="27"/>
                    <a:pt x="8" y="27"/>
                  </a:cubicBezTo>
                  <a:cubicBezTo>
                    <a:pt x="5" y="27"/>
                    <a:pt x="3" y="26"/>
                    <a:pt x="3" y="23"/>
                  </a:cubicBezTo>
                  <a:lnTo>
                    <a:pt x="3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6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5" name="Freeform 27"/>
            <p:cNvSpPr>
              <a:spLocks noChangeAspect="1"/>
            </p:cNvSpPr>
            <p:nvPr/>
          </p:nvSpPr>
          <p:spPr bwMode="auto">
            <a:xfrm>
              <a:off x="3346" y="3899"/>
              <a:ext cx="58" cy="73"/>
            </a:xfrm>
            <a:custGeom>
              <a:avLst/>
              <a:gdLst>
                <a:gd name="T0" fmla="*/ 4 w 16"/>
                <a:gd name="T1" fmla="*/ 10 h 22"/>
                <a:gd name="T2" fmla="*/ 8 w 16"/>
                <a:gd name="T3" fmla="*/ 3 h 22"/>
                <a:gd name="T4" fmla="*/ 12 w 16"/>
                <a:gd name="T5" fmla="*/ 10 h 22"/>
                <a:gd name="T6" fmla="*/ 4 w 16"/>
                <a:gd name="T7" fmla="*/ 10 h 22"/>
                <a:gd name="T8" fmla="*/ 16 w 16"/>
                <a:gd name="T9" fmla="*/ 12 h 22"/>
                <a:gd name="T10" fmla="*/ 16 w 16"/>
                <a:gd name="T11" fmla="*/ 11 h 22"/>
                <a:gd name="T12" fmla="*/ 8 w 16"/>
                <a:gd name="T13" fmla="*/ 0 h 22"/>
                <a:gd name="T14" fmla="*/ 0 w 16"/>
                <a:gd name="T15" fmla="*/ 12 h 22"/>
                <a:gd name="T16" fmla="*/ 8 w 16"/>
                <a:gd name="T17" fmla="*/ 22 h 22"/>
                <a:gd name="T18" fmla="*/ 15 w 16"/>
                <a:gd name="T19" fmla="*/ 15 h 22"/>
                <a:gd name="T20" fmla="*/ 12 w 16"/>
                <a:gd name="T21" fmla="*/ 15 h 22"/>
                <a:gd name="T22" fmla="*/ 8 w 16"/>
                <a:gd name="T23" fmla="*/ 19 h 22"/>
                <a:gd name="T24" fmla="*/ 4 w 16"/>
                <a:gd name="T25" fmla="*/ 12 h 22"/>
                <a:gd name="T26" fmla="*/ 16 w 16"/>
                <a:gd name="T27" fmla="*/ 12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22"/>
                <a:gd name="T44" fmla="*/ 16 w 16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22">
                  <a:moveTo>
                    <a:pt x="4" y="10"/>
                  </a:moveTo>
                  <a:cubicBezTo>
                    <a:pt x="4" y="4"/>
                    <a:pt x="6" y="3"/>
                    <a:pt x="8" y="3"/>
                  </a:cubicBezTo>
                  <a:cubicBezTo>
                    <a:pt x="10" y="3"/>
                    <a:pt x="12" y="4"/>
                    <a:pt x="12" y="10"/>
                  </a:cubicBezTo>
                  <a:lnTo>
                    <a:pt x="4" y="10"/>
                  </a:lnTo>
                  <a:moveTo>
                    <a:pt x="16" y="12"/>
                  </a:moveTo>
                  <a:lnTo>
                    <a:pt x="16" y="11"/>
                  </a:lnTo>
                  <a:cubicBezTo>
                    <a:pt x="16" y="4"/>
                    <a:pt x="14" y="0"/>
                    <a:pt x="8" y="0"/>
                  </a:cubicBezTo>
                  <a:cubicBezTo>
                    <a:pt x="1" y="0"/>
                    <a:pt x="0" y="5"/>
                    <a:pt x="0" y="12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3" y="22"/>
                    <a:pt x="15" y="20"/>
                    <a:pt x="15" y="15"/>
                  </a:cubicBezTo>
                  <a:lnTo>
                    <a:pt x="12" y="15"/>
                  </a:lnTo>
                  <a:cubicBezTo>
                    <a:pt x="12" y="17"/>
                    <a:pt x="10" y="19"/>
                    <a:pt x="8" y="19"/>
                  </a:cubicBezTo>
                  <a:cubicBezTo>
                    <a:pt x="5" y="19"/>
                    <a:pt x="4" y="18"/>
                    <a:pt x="4" y="12"/>
                  </a:cubicBezTo>
                  <a:lnTo>
                    <a:pt x="16" y="1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6" name="Freeform 28"/>
            <p:cNvSpPr>
              <a:spLocks noChangeAspect="1"/>
            </p:cNvSpPr>
            <p:nvPr/>
          </p:nvSpPr>
          <p:spPr bwMode="auto">
            <a:xfrm>
              <a:off x="2434" y="4029"/>
              <a:ext cx="58" cy="74"/>
            </a:xfrm>
            <a:custGeom>
              <a:avLst/>
              <a:gdLst>
                <a:gd name="T0" fmla="*/ 8 w 16"/>
                <a:gd name="T1" fmla="*/ 19 h 22"/>
                <a:gd name="T2" fmla="*/ 4 w 16"/>
                <a:gd name="T3" fmla="*/ 10 h 22"/>
                <a:gd name="T4" fmla="*/ 8 w 16"/>
                <a:gd name="T5" fmla="*/ 3 h 22"/>
                <a:gd name="T6" fmla="*/ 13 w 16"/>
                <a:gd name="T7" fmla="*/ 10 h 22"/>
                <a:gd name="T8" fmla="*/ 8 w 16"/>
                <a:gd name="T9" fmla="*/ 19 h 22"/>
                <a:gd name="T10" fmla="*/ 8 w 16"/>
                <a:gd name="T11" fmla="*/ 22 h 22"/>
                <a:gd name="T12" fmla="*/ 16 w 16"/>
                <a:gd name="T13" fmla="*/ 11 h 22"/>
                <a:gd name="T14" fmla="*/ 8 w 16"/>
                <a:gd name="T15" fmla="*/ 0 h 22"/>
                <a:gd name="T16" fmla="*/ 0 w 16"/>
                <a:gd name="T17" fmla="*/ 11 h 22"/>
                <a:gd name="T18" fmla="*/ 8 w 16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2"/>
                <a:gd name="T32" fmla="*/ 16 w 1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2">
                  <a:moveTo>
                    <a:pt x="8" y="19"/>
                  </a:moveTo>
                  <a:cubicBezTo>
                    <a:pt x="5" y="19"/>
                    <a:pt x="4" y="16"/>
                    <a:pt x="4" y="10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11" y="3"/>
                    <a:pt x="13" y="4"/>
                    <a:pt x="13" y="10"/>
                  </a:cubicBezTo>
                  <a:cubicBezTo>
                    <a:pt x="13" y="16"/>
                    <a:pt x="12" y="19"/>
                    <a:pt x="8" y="19"/>
                  </a:cubicBezTo>
                  <a:moveTo>
                    <a:pt x="8" y="22"/>
                  </a:moveTo>
                  <a:cubicBezTo>
                    <a:pt x="13" y="22"/>
                    <a:pt x="16" y="20"/>
                    <a:pt x="16" y="11"/>
                  </a:cubicBezTo>
                  <a:cubicBezTo>
                    <a:pt x="16" y="5"/>
                    <a:pt x="15" y="0"/>
                    <a:pt x="8" y="0"/>
                  </a:cubicBezTo>
                  <a:cubicBezTo>
                    <a:pt x="1" y="0"/>
                    <a:pt x="0" y="5"/>
                    <a:pt x="0" y="11"/>
                  </a:cubicBezTo>
                  <a:cubicBezTo>
                    <a:pt x="0" y="20"/>
                    <a:pt x="4" y="22"/>
                    <a:pt x="8" y="2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7" name="Freeform 29"/>
            <p:cNvSpPr>
              <a:spLocks noChangeAspect="1"/>
            </p:cNvSpPr>
            <p:nvPr/>
          </p:nvSpPr>
          <p:spPr bwMode="auto">
            <a:xfrm>
              <a:off x="2500" y="3999"/>
              <a:ext cx="40" cy="101"/>
            </a:xfrm>
            <a:custGeom>
              <a:avLst/>
              <a:gdLst>
                <a:gd name="T0" fmla="*/ 3 w 11"/>
                <a:gd name="T1" fmla="*/ 9 h 30"/>
                <a:gd name="T2" fmla="*/ 3 w 11"/>
                <a:gd name="T3" fmla="*/ 5 h 30"/>
                <a:gd name="T4" fmla="*/ 9 w 11"/>
                <a:gd name="T5" fmla="*/ 0 h 30"/>
                <a:gd name="T6" fmla="*/ 11 w 11"/>
                <a:gd name="T7" fmla="*/ 0 h 30"/>
                <a:gd name="T8" fmla="*/ 11 w 11"/>
                <a:gd name="T9" fmla="*/ 3 h 30"/>
                <a:gd name="T10" fmla="*/ 6 w 11"/>
                <a:gd name="T11" fmla="*/ 6 h 30"/>
                <a:gd name="T12" fmla="*/ 6 w 11"/>
                <a:gd name="T13" fmla="*/ 9 h 30"/>
                <a:gd name="T14" fmla="*/ 11 w 11"/>
                <a:gd name="T15" fmla="*/ 9 h 30"/>
                <a:gd name="T16" fmla="*/ 11 w 11"/>
                <a:gd name="T17" fmla="*/ 12 h 30"/>
                <a:gd name="T18" fmla="*/ 6 w 11"/>
                <a:gd name="T19" fmla="*/ 12 h 30"/>
                <a:gd name="T20" fmla="*/ 6 w 11"/>
                <a:gd name="T21" fmla="*/ 30 h 30"/>
                <a:gd name="T22" fmla="*/ 3 w 11"/>
                <a:gd name="T23" fmla="*/ 30 h 30"/>
                <a:gd name="T24" fmla="*/ 3 w 11"/>
                <a:gd name="T25" fmla="*/ 12 h 30"/>
                <a:gd name="T26" fmla="*/ 0 w 11"/>
                <a:gd name="T27" fmla="*/ 12 h 30"/>
                <a:gd name="T28" fmla="*/ 0 w 11"/>
                <a:gd name="T29" fmla="*/ 9 h 30"/>
                <a:gd name="T30" fmla="*/ 3 w 11"/>
                <a:gd name="T31" fmla="*/ 9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30"/>
                <a:gd name="T50" fmla="*/ 11 w 11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30">
                  <a:moveTo>
                    <a:pt x="3" y="9"/>
                  </a:moveTo>
                  <a:lnTo>
                    <a:pt x="3" y="5"/>
                  </a:lnTo>
                  <a:cubicBezTo>
                    <a:pt x="3" y="1"/>
                    <a:pt x="6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lnTo>
                    <a:pt x="11" y="3"/>
                  </a:lnTo>
                  <a:cubicBezTo>
                    <a:pt x="7" y="3"/>
                    <a:pt x="6" y="4"/>
                    <a:pt x="6" y="6"/>
                  </a:cubicBezTo>
                  <a:lnTo>
                    <a:pt x="6" y="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8" name="Freeform 30"/>
            <p:cNvSpPr>
              <a:spLocks noChangeAspect="1"/>
            </p:cNvSpPr>
            <p:nvPr/>
          </p:nvSpPr>
          <p:spPr bwMode="auto">
            <a:xfrm>
              <a:off x="2576" y="3999"/>
              <a:ext cx="102" cy="101"/>
            </a:xfrm>
            <a:custGeom>
              <a:avLst/>
              <a:gdLst>
                <a:gd name="T0" fmla="*/ 3 w 28"/>
                <a:gd name="T1" fmla="*/ 30 h 30"/>
                <a:gd name="T2" fmla="*/ 0 w 28"/>
                <a:gd name="T3" fmla="*/ 30 h 30"/>
                <a:gd name="T4" fmla="*/ 0 w 28"/>
                <a:gd name="T5" fmla="*/ 0 h 30"/>
                <a:gd name="T6" fmla="*/ 6 w 28"/>
                <a:gd name="T7" fmla="*/ 0 h 30"/>
                <a:gd name="T8" fmla="*/ 14 w 28"/>
                <a:gd name="T9" fmla="*/ 25 h 30"/>
                <a:gd name="T10" fmla="*/ 14 w 28"/>
                <a:gd name="T11" fmla="*/ 25 h 30"/>
                <a:gd name="T12" fmla="*/ 21 w 28"/>
                <a:gd name="T13" fmla="*/ 0 h 30"/>
                <a:gd name="T14" fmla="*/ 28 w 28"/>
                <a:gd name="T15" fmla="*/ 0 h 30"/>
                <a:gd name="T16" fmla="*/ 28 w 28"/>
                <a:gd name="T17" fmla="*/ 30 h 30"/>
                <a:gd name="T18" fmla="*/ 24 w 28"/>
                <a:gd name="T19" fmla="*/ 30 h 30"/>
                <a:gd name="T20" fmla="*/ 24 w 28"/>
                <a:gd name="T21" fmla="*/ 4 h 30"/>
                <a:gd name="T22" fmla="*/ 24 w 28"/>
                <a:gd name="T23" fmla="*/ 4 h 30"/>
                <a:gd name="T24" fmla="*/ 15 w 28"/>
                <a:gd name="T25" fmla="*/ 30 h 30"/>
                <a:gd name="T26" fmla="*/ 12 w 28"/>
                <a:gd name="T27" fmla="*/ 30 h 30"/>
                <a:gd name="T28" fmla="*/ 4 w 28"/>
                <a:gd name="T29" fmla="*/ 4 h 30"/>
                <a:gd name="T30" fmla="*/ 3 w 28"/>
                <a:gd name="T31" fmla="*/ 4 h 30"/>
                <a:gd name="T32" fmla="*/ 3 w 2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0"/>
                <a:gd name="T53" fmla="*/ 28 w 2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0">
                  <a:moveTo>
                    <a:pt x="3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25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4" y="4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9" name="Freeform 31"/>
            <p:cNvSpPr>
              <a:spLocks noChangeAspect="1"/>
            </p:cNvSpPr>
            <p:nvPr/>
          </p:nvSpPr>
          <p:spPr bwMode="auto">
            <a:xfrm>
              <a:off x="2692" y="4029"/>
              <a:ext cx="58" cy="74"/>
            </a:xfrm>
            <a:custGeom>
              <a:avLst/>
              <a:gdLst>
                <a:gd name="T0" fmla="*/ 4 w 16"/>
                <a:gd name="T1" fmla="*/ 9 h 22"/>
                <a:gd name="T2" fmla="*/ 8 w 16"/>
                <a:gd name="T3" fmla="*/ 3 h 22"/>
                <a:gd name="T4" fmla="*/ 12 w 16"/>
                <a:gd name="T5" fmla="*/ 9 h 22"/>
                <a:gd name="T6" fmla="*/ 4 w 16"/>
                <a:gd name="T7" fmla="*/ 9 h 22"/>
                <a:gd name="T8" fmla="*/ 16 w 16"/>
                <a:gd name="T9" fmla="*/ 12 h 22"/>
                <a:gd name="T10" fmla="*/ 16 w 16"/>
                <a:gd name="T11" fmla="*/ 10 h 22"/>
                <a:gd name="T12" fmla="*/ 8 w 16"/>
                <a:gd name="T13" fmla="*/ 0 h 22"/>
                <a:gd name="T14" fmla="*/ 0 w 16"/>
                <a:gd name="T15" fmla="*/ 11 h 22"/>
                <a:gd name="T16" fmla="*/ 8 w 16"/>
                <a:gd name="T17" fmla="*/ 22 h 22"/>
                <a:gd name="T18" fmla="*/ 16 w 16"/>
                <a:gd name="T19" fmla="*/ 15 h 22"/>
                <a:gd name="T20" fmla="*/ 12 w 16"/>
                <a:gd name="T21" fmla="*/ 15 h 22"/>
                <a:gd name="T22" fmla="*/ 8 w 16"/>
                <a:gd name="T23" fmla="*/ 19 h 22"/>
                <a:gd name="T24" fmla="*/ 4 w 16"/>
                <a:gd name="T25" fmla="*/ 12 h 22"/>
                <a:gd name="T26" fmla="*/ 16 w 16"/>
                <a:gd name="T27" fmla="*/ 12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22"/>
                <a:gd name="T44" fmla="*/ 16 w 16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22">
                  <a:moveTo>
                    <a:pt x="4" y="9"/>
                  </a:moveTo>
                  <a:cubicBezTo>
                    <a:pt x="4" y="4"/>
                    <a:pt x="6" y="3"/>
                    <a:pt x="8" y="3"/>
                  </a:cubicBezTo>
                  <a:cubicBezTo>
                    <a:pt x="11" y="3"/>
                    <a:pt x="12" y="3"/>
                    <a:pt x="12" y="9"/>
                  </a:cubicBezTo>
                  <a:lnTo>
                    <a:pt x="4" y="9"/>
                  </a:lnTo>
                  <a:moveTo>
                    <a:pt x="16" y="12"/>
                  </a:moveTo>
                  <a:lnTo>
                    <a:pt x="16" y="10"/>
                  </a:lnTo>
                  <a:cubicBezTo>
                    <a:pt x="16" y="3"/>
                    <a:pt x="14" y="0"/>
                    <a:pt x="8" y="0"/>
                  </a:cubicBezTo>
                  <a:cubicBezTo>
                    <a:pt x="1" y="0"/>
                    <a:pt x="0" y="5"/>
                    <a:pt x="0" y="11"/>
                  </a:cubicBezTo>
                  <a:cubicBezTo>
                    <a:pt x="0" y="20"/>
                    <a:pt x="4" y="22"/>
                    <a:pt x="8" y="22"/>
                  </a:cubicBezTo>
                  <a:cubicBezTo>
                    <a:pt x="13" y="22"/>
                    <a:pt x="16" y="19"/>
                    <a:pt x="16" y="15"/>
                  </a:cubicBezTo>
                  <a:lnTo>
                    <a:pt x="12" y="15"/>
                  </a:lnTo>
                  <a:cubicBezTo>
                    <a:pt x="12" y="17"/>
                    <a:pt x="11" y="19"/>
                    <a:pt x="8" y="19"/>
                  </a:cubicBezTo>
                  <a:cubicBezTo>
                    <a:pt x="6" y="19"/>
                    <a:pt x="4" y="18"/>
                    <a:pt x="4" y="12"/>
                  </a:cubicBezTo>
                  <a:lnTo>
                    <a:pt x="16" y="1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0" name="Freeform 32"/>
            <p:cNvSpPr>
              <a:spLocks noChangeAspect="1"/>
            </p:cNvSpPr>
            <p:nvPr/>
          </p:nvSpPr>
          <p:spPr bwMode="auto">
            <a:xfrm>
              <a:off x="2765" y="4029"/>
              <a:ext cx="54" cy="71"/>
            </a:xfrm>
            <a:custGeom>
              <a:avLst/>
              <a:gdLst>
                <a:gd name="T0" fmla="*/ 12 w 15"/>
                <a:gd name="T1" fmla="*/ 21 h 21"/>
                <a:gd name="T2" fmla="*/ 12 w 15"/>
                <a:gd name="T3" fmla="*/ 7 h 21"/>
                <a:gd name="T4" fmla="*/ 8 w 15"/>
                <a:gd name="T5" fmla="*/ 3 h 21"/>
                <a:gd name="T6" fmla="*/ 4 w 15"/>
                <a:gd name="T7" fmla="*/ 9 h 21"/>
                <a:gd name="T8" fmla="*/ 4 w 15"/>
                <a:gd name="T9" fmla="*/ 21 h 21"/>
                <a:gd name="T10" fmla="*/ 0 w 15"/>
                <a:gd name="T11" fmla="*/ 21 h 21"/>
                <a:gd name="T12" fmla="*/ 0 w 15"/>
                <a:gd name="T13" fmla="*/ 5 h 21"/>
                <a:gd name="T14" fmla="*/ 0 w 15"/>
                <a:gd name="T15" fmla="*/ 0 h 21"/>
                <a:gd name="T16" fmla="*/ 4 w 15"/>
                <a:gd name="T17" fmla="*/ 0 h 21"/>
                <a:gd name="T18" fmla="*/ 4 w 15"/>
                <a:gd name="T19" fmla="*/ 3 h 21"/>
                <a:gd name="T20" fmla="*/ 4 w 15"/>
                <a:gd name="T21" fmla="*/ 3 h 21"/>
                <a:gd name="T22" fmla="*/ 9 w 15"/>
                <a:gd name="T23" fmla="*/ 0 h 21"/>
                <a:gd name="T24" fmla="*/ 15 w 15"/>
                <a:gd name="T25" fmla="*/ 7 h 21"/>
                <a:gd name="T26" fmla="*/ 15 w 15"/>
                <a:gd name="T27" fmla="*/ 21 h 21"/>
                <a:gd name="T28" fmla="*/ 12 w 15"/>
                <a:gd name="T29" fmla="*/ 21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21"/>
                <a:gd name="T47" fmla="*/ 15 w 15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21">
                  <a:moveTo>
                    <a:pt x="12" y="21"/>
                  </a:moveTo>
                  <a:lnTo>
                    <a:pt x="12" y="7"/>
                  </a:lnTo>
                  <a:cubicBezTo>
                    <a:pt x="12" y="5"/>
                    <a:pt x="11" y="3"/>
                    <a:pt x="8" y="3"/>
                  </a:cubicBezTo>
                  <a:cubicBezTo>
                    <a:pt x="4" y="3"/>
                    <a:pt x="4" y="6"/>
                    <a:pt x="4" y="9"/>
                  </a:cubicBezTo>
                  <a:lnTo>
                    <a:pt x="4" y="21"/>
                  </a:lnTo>
                  <a:lnTo>
                    <a:pt x="0" y="21"/>
                  </a:lnTo>
                  <a:lnTo>
                    <a:pt x="0" y="5"/>
                  </a:lnTo>
                  <a:cubicBezTo>
                    <a:pt x="0" y="3"/>
                    <a:pt x="0" y="2"/>
                    <a:pt x="0" y="0"/>
                  </a:cubicBezTo>
                  <a:lnTo>
                    <a:pt x="4" y="0"/>
                  </a:lnTo>
                  <a:lnTo>
                    <a:pt x="4" y="3"/>
                  </a:lnTo>
                  <a:cubicBezTo>
                    <a:pt x="5" y="1"/>
                    <a:pt x="7" y="0"/>
                    <a:pt x="9" y="0"/>
                  </a:cubicBezTo>
                  <a:cubicBezTo>
                    <a:pt x="14" y="0"/>
                    <a:pt x="15" y="3"/>
                    <a:pt x="15" y="7"/>
                  </a:cubicBezTo>
                  <a:lnTo>
                    <a:pt x="15" y="21"/>
                  </a:lnTo>
                  <a:lnTo>
                    <a:pt x="12" y="2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1" name="Freeform 33"/>
            <p:cNvSpPr>
              <a:spLocks noChangeAspect="1"/>
            </p:cNvSpPr>
            <p:nvPr/>
          </p:nvSpPr>
          <p:spPr bwMode="auto">
            <a:xfrm>
              <a:off x="2826" y="4013"/>
              <a:ext cx="40" cy="87"/>
            </a:xfrm>
            <a:custGeom>
              <a:avLst/>
              <a:gdLst>
                <a:gd name="T0" fmla="*/ 3 w 11"/>
                <a:gd name="T1" fmla="*/ 5 h 26"/>
                <a:gd name="T2" fmla="*/ 3 w 11"/>
                <a:gd name="T3" fmla="*/ 1 h 26"/>
                <a:gd name="T4" fmla="*/ 6 w 11"/>
                <a:gd name="T5" fmla="*/ 0 h 26"/>
                <a:gd name="T6" fmla="*/ 6 w 11"/>
                <a:gd name="T7" fmla="*/ 5 h 26"/>
                <a:gd name="T8" fmla="*/ 11 w 11"/>
                <a:gd name="T9" fmla="*/ 5 h 26"/>
                <a:gd name="T10" fmla="*/ 11 w 11"/>
                <a:gd name="T11" fmla="*/ 8 h 26"/>
                <a:gd name="T12" fmla="*/ 6 w 11"/>
                <a:gd name="T13" fmla="*/ 8 h 26"/>
                <a:gd name="T14" fmla="*/ 6 w 11"/>
                <a:gd name="T15" fmla="*/ 21 h 26"/>
                <a:gd name="T16" fmla="*/ 10 w 11"/>
                <a:gd name="T17" fmla="*/ 24 h 26"/>
                <a:gd name="T18" fmla="*/ 11 w 11"/>
                <a:gd name="T19" fmla="*/ 24 h 26"/>
                <a:gd name="T20" fmla="*/ 11 w 11"/>
                <a:gd name="T21" fmla="*/ 26 h 26"/>
                <a:gd name="T22" fmla="*/ 8 w 11"/>
                <a:gd name="T23" fmla="*/ 26 h 26"/>
                <a:gd name="T24" fmla="*/ 3 w 11"/>
                <a:gd name="T25" fmla="*/ 23 h 26"/>
                <a:gd name="T26" fmla="*/ 3 w 11"/>
                <a:gd name="T27" fmla="*/ 8 h 26"/>
                <a:gd name="T28" fmla="*/ 0 w 11"/>
                <a:gd name="T29" fmla="*/ 8 h 26"/>
                <a:gd name="T30" fmla="*/ 0 w 11"/>
                <a:gd name="T31" fmla="*/ 5 h 26"/>
                <a:gd name="T32" fmla="*/ 3 w 11"/>
                <a:gd name="T33" fmla="*/ 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6"/>
                <a:gd name="T53" fmla="*/ 11 w 1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6">
                  <a:moveTo>
                    <a:pt x="3" y="5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6" y="8"/>
                  </a:lnTo>
                  <a:lnTo>
                    <a:pt x="6" y="21"/>
                  </a:lnTo>
                  <a:cubicBezTo>
                    <a:pt x="6" y="22"/>
                    <a:pt x="6" y="24"/>
                    <a:pt x="10" y="24"/>
                  </a:cubicBezTo>
                  <a:cubicBezTo>
                    <a:pt x="10" y="24"/>
                    <a:pt x="10" y="24"/>
                    <a:pt x="11" y="24"/>
                  </a:cubicBezTo>
                  <a:lnTo>
                    <a:pt x="11" y="26"/>
                  </a:lnTo>
                  <a:cubicBezTo>
                    <a:pt x="10" y="26"/>
                    <a:pt x="9" y="26"/>
                    <a:pt x="8" y="26"/>
                  </a:cubicBezTo>
                  <a:cubicBezTo>
                    <a:pt x="5" y="26"/>
                    <a:pt x="3" y="25"/>
                    <a:pt x="3" y="23"/>
                  </a:cubicBez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2" name="Freeform 34"/>
            <p:cNvSpPr>
              <a:spLocks noChangeAspect="1"/>
            </p:cNvSpPr>
            <p:nvPr/>
          </p:nvSpPr>
          <p:spPr bwMode="auto">
            <a:xfrm>
              <a:off x="2874" y="4029"/>
              <a:ext cx="54" cy="74"/>
            </a:xfrm>
            <a:custGeom>
              <a:avLst/>
              <a:gdLst>
                <a:gd name="T0" fmla="*/ 11 w 15"/>
                <a:gd name="T1" fmla="*/ 11 h 22"/>
                <a:gd name="T2" fmla="*/ 6 w 15"/>
                <a:gd name="T3" fmla="*/ 19 h 22"/>
                <a:gd name="T4" fmla="*/ 3 w 15"/>
                <a:gd name="T5" fmla="*/ 15 h 22"/>
                <a:gd name="T6" fmla="*/ 11 w 15"/>
                <a:gd name="T7" fmla="*/ 11 h 22"/>
                <a:gd name="T8" fmla="*/ 11 w 15"/>
                <a:gd name="T9" fmla="*/ 21 h 22"/>
                <a:gd name="T10" fmla="*/ 15 w 15"/>
                <a:gd name="T11" fmla="*/ 21 h 22"/>
                <a:gd name="T12" fmla="*/ 14 w 15"/>
                <a:gd name="T13" fmla="*/ 16 h 22"/>
                <a:gd name="T14" fmla="*/ 14 w 15"/>
                <a:gd name="T15" fmla="*/ 6 h 22"/>
                <a:gd name="T16" fmla="*/ 7 w 15"/>
                <a:gd name="T17" fmla="*/ 0 h 22"/>
                <a:gd name="T18" fmla="*/ 0 w 15"/>
                <a:gd name="T19" fmla="*/ 6 h 22"/>
                <a:gd name="T20" fmla="*/ 4 w 15"/>
                <a:gd name="T21" fmla="*/ 6 h 22"/>
                <a:gd name="T22" fmla="*/ 7 w 15"/>
                <a:gd name="T23" fmla="*/ 3 h 22"/>
                <a:gd name="T24" fmla="*/ 11 w 15"/>
                <a:gd name="T25" fmla="*/ 8 h 22"/>
                <a:gd name="T26" fmla="*/ 0 w 15"/>
                <a:gd name="T27" fmla="*/ 15 h 22"/>
                <a:gd name="T28" fmla="*/ 5 w 15"/>
                <a:gd name="T29" fmla="*/ 22 h 22"/>
                <a:gd name="T30" fmla="*/ 11 w 15"/>
                <a:gd name="T31" fmla="*/ 18 h 22"/>
                <a:gd name="T32" fmla="*/ 11 w 15"/>
                <a:gd name="T33" fmla="*/ 18 h 22"/>
                <a:gd name="T34" fmla="*/ 11 w 15"/>
                <a:gd name="T35" fmla="*/ 2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22"/>
                <a:gd name="T56" fmla="*/ 15 w 15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22">
                  <a:moveTo>
                    <a:pt x="11" y="11"/>
                  </a:moveTo>
                  <a:cubicBezTo>
                    <a:pt x="11" y="18"/>
                    <a:pt x="8" y="19"/>
                    <a:pt x="6" y="19"/>
                  </a:cubicBezTo>
                  <a:cubicBezTo>
                    <a:pt x="4" y="19"/>
                    <a:pt x="3" y="17"/>
                    <a:pt x="3" y="15"/>
                  </a:cubicBezTo>
                  <a:cubicBezTo>
                    <a:pt x="3" y="11"/>
                    <a:pt x="7" y="11"/>
                    <a:pt x="11" y="11"/>
                  </a:cubicBezTo>
                  <a:moveTo>
                    <a:pt x="11" y="21"/>
                  </a:moveTo>
                  <a:lnTo>
                    <a:pt x="15" y="21"/>
                  </a:lnTo>
                  <a:cubicBezTo>
                    <a:pt x="14" y="20"/>
                    <a:pt x="14" y="18"/>
                    <a:pt x="14" y="16"/>
                  </a:cubicBezTo>
                  <a:lnTo>
                    <a:pt x="14" y="6"/>
                  </a:lnTo>
                  <a:cubicBezTo>
                    <a:pt x="14" y="3"/>
                    <a:pt x="13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lnTo>
                    <a:pt x="4" y="6"/>
                  </a:lnTo>
                  <a:cubicBezTo>
                    <a:pt x="4" y="4"/>
                    <a:pt x="5" y="3"/>
                    <a:pt x="7" y="3"/>
                  </a:cubicBezTo>
                  <a:cubicBezTo>
                    <a:pt x="11" y="3"/>
                    <a:pt x="11" y="5"/>
                    <a:pt x="11" y="8"/>
                  </a:cubicBezTo>
                  <a:cubicBezTo>
                    <a:pt x="6" y="8"/>
                    <a:pt x="0" y="8"/>
                    <a:pt x="0" y="15"/>
                  </a:cubicBezTo>
                  <a:cubicBezTo>
                    <a:pt x="0" y="19"/>
                    <a:pt x="1" y="22"/>
                    <a:pt x="5" y="22"/>
                  </a:cubicBezTo>
                  <a:cubicBezTo>
                    <a:pt x="8" y="22"/>
                    <a:pt x="10" y="21"/>
                    <a:pt x="11" y="18"/>
                  </a:cubicBezTo>
                  <a:lnTo>
                    <a:pt x="11" y="2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3" name="Rectangle 35"/>
            <p:cNvSpPr>
              <a:spLocks noChangeAspect="1" noChangeArrowheads="1"/>
            </p:cNvSpPr>
            <p:nvPr/>
          </p:nvSpPr>
          <p:spPr bwMode="auto">
            <a:xfrm>
              <a:off x="2943" y="3999"/>
              <a:ext cx="14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4" name="Freeform 36"/>
            <p:cNvSpPr>
              <a:spLocks noChangeAspect="1"/>
            </p:cNvSpPr>
            <p:nvPr/>
          </p:nvSpPr>
          <p:spPr bwMode="auto">
            <a:xfrm>
              <a:off x="3004" y="3999"/>
              <a:ext cx="66" cy="101"/>
            </a:xfrm>
            <a:custGeom>
              <a:avLst/>
              <a:gdLst>
                <a:gd name="T0" fmla="*/ 0 w 18"/>
                <a:gd name="T1" fmla="*/ 30 h 30"/>
                <a:gd name="T2" fmla="*/ 0 w 18"/>
                <a:gd name="T3" fmla="*/ 0 h 30"/>
                <a:gd name="T4" fmla="*/ 4 w 18"/>
                <a:gd name="T5" fmla="*/ 0 h 30"/>
                <a:gd name="T6" fmla="*/ 4 w 18"/>
                <a:gd name="T7" fmla="*/ 13 h 30"/>
                <a:gd name="T8" fmla="*/ 14 w 18"/>
                <a:gd name="T9" fmla="*/ 13 h 30"/>
                <a:gd name="T10" fmla="*/ 14 w 18"/>
                <a:gd name="T11" fmla="*/ 0 h 30"/>
                <a:gd name="T12" fmla="*/ 18 w 18"/>
                <a:gd name="T13" fmla="*/ 0 h 30"/>
                <a:gd name="T14" fmla="*/ 18 w 18"/>
                <a:gd name="T15" fmla="*/ 30 h 30"/>
                <a:gd name="T16" fmla="*/ 14 w 18"/>
                <a:gd name="T17" fmla="*/ 30 h 30"/>
                <a:gd name="T18" fmla="*/ 14 w 18"/>
                <a:gd name="T19" fmla="*/ 16 h 30"/>
                <a:gd name="T20" fmla="*/ 4 w 18"/>
                <a:gd name="T21" fmla="*/ 16 h 30"/>
                <a:gd name="T22" fmla="*/ 4 w 18"/>
                <a:gd name="T23" fmla="*/ 30 h 30"/>
                <a:gd name="T24" fmla="*/ 0 w 18"/>
                <a:gd name="T25" fmla="*/ 3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0" y="3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3"/>
                  </a:lnTo>
                  <a:lnTo>
                    <a:pt x="14" y="1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16"/>
                  </a:lnTo>
                  <a:lnTo>
                    <a:pt x="4" y="16"/>
                  </a:lnTo>
                  <a:lnTo>
                    <a:pt x="4" y="3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5" name="Freeform 37"/>
            <p:cNvSpPr>
              <a:spLocks noChangeAspect="1"/>
            </p:cNvSpPr>
            <p:nvPr/>
          </p:nvSpPr>
          <p:spPr bwMode="auto">
            <a:xfrm>
              <a:off x="3088" y="4029"/>
              <a:ext cx="54" cy="74"/>
            </a:xfrm>
            <a:custGeom>
              <a:avLst/>
              <a:gdLst>
                <a:gd name="T0" fmla="*/ 4 w 15"/>
                <a:gd name="T1" fmla="*/ 9 h 22"/>
                <a:gd name="T2" fmla="*/ 8 w 15"/>
                <a:gd name="T3" fmla="*/ 3 h 22"/>
                <a:gd name="T4" fmla="*/ 12 w 15"/>
                <a:gd name="T5" fmla="*/ 9 h 22"/>
                <a:gd name="T6" fmla="*/ 4 w 15"/>
                <a:gd name="T7" fmla="*/ 9 h 22"/>
                <a:gd name="T8" fmla="*/ 15 w 15"/>
                <a:gd name="T9" fmla="*/ 12 h 22"/>
                <a:gd name="T10" fmla="*/ 15 w 15"/>
                <a:gd name="T11" fmla="*/ 10 h 22"/>
                <a:gd name="T12" fmla="*/ 8 w 15"/>
                <a:gd name="T13" fmla="*/ 0 h 22"/>
                <a:gd name="T14" fmla="*/ 0 w 15"/>
                <a:gd name="T15" fmla="*/ 11 h 22"/>
                <a:gd name="T16" fmla="*/ 8 w 15"/>
                <a:gd name="T17" fmla="*/ 22 h 22"/>
                <a:gd name="T18" fmla="*/ 15 w 15"/>
                <a:gd name="T19" fmla="*/ 15 h 22"/>
                <a:gd name="T20" fmla="*/ 12 w 15"/>
                <a:gd name="T21" fmla="*/ 15 h 22"/>
                <a:gd name="T22" fmla="*/ 8 w 15"/>
                <a:gd name="T23" fmla="*/ 19 h 22"/>
                <a:gd name="T24" fmla="*/ 4 w 15"/>
                <a:gd name="T25" fmla="*/ 12 h 22"/>
                <a:gd name="T26" fmla="*/ 15 w 15"/>
                <a:gd name="T27" fmla="*/ 12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22"/>
                <a:gd name="T44" fmla="*/ 15 w 15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22">
                  <a:moveTo>
                    <a:pt x="4" y="9"/>
                  </a:moveTo>
                  <a:cubicBezTo>
                    <a:pt x="4" y="4"/>
                    <a:pt x="6" y="3"/>
                    <a:pt x="8" y="3"/>
                  </a:cubicBezTo>
                  <a:cubicBezTo>
                    <a:pt x="10" y="3"/>
                    <a:pt x="12" y="3"/>
                    <a:pt x="12" y="9"/>
                  </a:cubicBezTo>
                  <a:lnTo>
                    <a:pt x="4" y="9"/>
                  </a:lnTo>
                  <a:moveTo>
                    <a:pt x="15" y="12"/>
                  </a:moveTo>
                  <a:lnTo>
                    <a:pt x="15" y="10"/>
                  </a:lnTo>
                  <a:cubicBezTo>
                    <a:pt x="15" y="3"/>
                    <a:pt x="14" y="0"/>
                    <a:pt x="8" y="0"/>
                  </a:cubicBezTo>
                  <a:cubicBezTo>
                    <a:pt x="1" y="0"/>
                    <a:pt x="0" y="5"/>
                    <a:pt x="0" y="11"/>
                  </a:cubicBezTo>
                  <a:cubicBezTo>
                    <a:pt x="0" y="20"/>
                    <a:pt x="4" y="22"/>
                    <a:pt x="8" y="22"/>
                  </a:cubicBezTo>
                  <a:cubicBezTo>
                    <a:pt x="12" y="22"/>
                    <a:pt x="15" y="19"/>
                    <a:pt x="15" y="15"/>
                  </a:cubicBezTo>
                  <a:lnTo>
                    <a:pt x="12" y="15"/>
                  </a:lnTo>
                  <a:cubicBezTo>
                    <a:pt x="12" y="17"/>
                    <a:pt x="10" y="19"/>
                    <a:pt x="8" y="19"/>
                  </a:cubicBezTo>
                  <a:cubicBezTo>
                    <a:pt x="5" y="19"/>
                    <a:pt x="4" y="18"/>
                    <a:pt x="4" y="12"/>
                  </a:cubicBezTo>
                  <a:lnTo>
                    <a:pt x="15" y="12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6" name="Freeform 38"/>
            <p:cNvSpPr>
              <a:spLocks noChangeAspect="1"/>
            </p:cNvSpPr>
            <p:nvPr/>
          </p:nvSpPr>
          <p:spPr bwMode="auto">
            <a:xfrm>
              <a:off x="3161" y="4029"/>
              <a:ext cx="50" cy="74"/>
            </a:xfrm>
            <a:custGeom>
              <a:avLst/>
              <a:gdLst>
                <a:gd name="T0" fmla="*/ 11 w 14"/>
                <a:gd name="T1" fmla="*/ 11 h 22"/>
                <a:gd name="T2" fmla="*/ 6 w 14"/>
                <a:gd name="T3" fmla="*/ 19 h 22"/>
                <a:gd name="T4" fmla="*/ 3 w 14"/>
                <a:gd name="T5" fmla="*/ 15 h 22"/>
                <a:gd name="T6" fmla="*/ 11 w 14"/>
                <a:gd name="T7" fmla="*/ 11 h 22"/>
                <a:gd name="T8" fmla="*/ 11 w 14"/>
                <a:gd name="T9" fmla="*/ 21 h 22"/>
                <a:gd name="T10" fmla="*/ 14 w 14"/>
                <a:gd name="T11" fmla="*/ 21 h 22"/>
                <a:gd name="T12" fmla="*/ 14 w 14"/>
                <a:gd name="T13" fmla="*/ 16 h 22"/>
                <a:gd name="T14" fmla="*/ 14 w 14"/>
                <a:gd name="T15" fmla="*/ 6 h 22"/>
                <a:gd name="T16" fmla="*/ 7 w 14"/>
                <a:gd name="T17" fmla="*/ 0 h 22"/>
                <a:gd name="T18" fmla="*/ 0 w 14"/>
                <a:gd name="T19" fmla="*/ 6 h 22"/>
                <a:gd name="T20" fmla="*/ 4 w 14"/>
                <a:gd name="T21" fmla="*/ 6 h 22"/>
                <a:gd name="T22" fmla="*/ 7 w 14"/>
                <a:gd name="T23" fmla="*/ 3 h 22"/>
                <a:gd name="T24" fmla="*/ 11 w 14"/>
                <a:gd name="T25" fmla="*/ 8 h 22"/>
                <a:gd name="T26" fmla="*/ 0 w 14"/>
                <a:gd name="T27" fmla="*/ 15 h 22"/>
                <a:gd name="T28" fmla="*/ 5 w 14"/>
                <a:gd name="T29" fmla="*/ 22 h 22"/>
                <a:gd name="T30" fmla="*/ 11 w 14"/>
                <a:gd name="T31" fmla="*/ 18 h 22"/>
                <a:gd name="T32" fmla="*/ 11 w 14"/>
                <a:gd name="T33" fmla="*/ 18 h 22"/>
                <a:gd name="T34" fmla="*/ 11 w 14"/>
                <a:gd name="T35" fmla="*/ 2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22"/>
                <a:gd name="T56" fmla="*/ 14 w 14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22">
                  <a:moveTo>
                    <a:pt x="11" y="11"/>
                  </a:moveTo>
                  <a:cubicBezTo>
                    <a:pt x="11" y="18"/>
                    <a:pt x="8" y="19"/>
                    <a:pt x="6" y="19"/>
                  </a:cubicBezTo>
                  <a:cubicBezTo>
                    <a:pt x="4" y="19"/>
                    <a:pt x="3" y="17"/>
                    <a:pt x="3" y="15"/>
                  </a:cubicBezTo>
                  <a:cubicBezTo>
                    <a:pt x="3" y="11"/>
                    <a:pt x="7" y="11"/>
                    <a:pt x="11" y="11"/>
                  </a:cubicBezTo>
                  <a:moveTo>
                    <a:pt x="11" y="21"/>
                  </a:moveTo>
                  <a:lnTo>
                    <a:pt x="14" y="21"/>
                  </a:lnTo>
                  <a:cubicBezTo>
                    <a:pt x="14" y="20"/>
                    <a:pt x="14" y="18"/>
                    <a:pt x="14" y="16"/>
                  </a:cubicBezTo>
                  <a:lnTo>
                    <a:pt x="14" y="6"/>
                  </a:lnTo>
                  <a:cubicBezTo>
                    <a:pt x="14" y="3"/>
                    <a:pt x="13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lnTo>
                    <a:pt x="4" y="6"/>
                  </a:lnTo>
                  <a:cubicBezTo>
                    <a:pt x="4" y="4"/>
                    <a:pt x="5" y="3"/>
                    <a:pt x="7" y="3"/>
                  </a:cubicBezTo>
                  <a:cubicBezTo>
                    <a:pt x="11" y="3"/>
                    <a:pt x="11" y="5"/>
                    <a:pt x="11" y="8"/>
                  </a:cubicBezTo>
                  <a:cubicBezTo>
                    <a:pt x="6" y="8"/>
                    <a:pt x="0" y="8"/>
                    <a:pt x="0" y="15"/>
                  </a:cubicBezTo>
                  <a:cubicBezTo>
                    <a:pt x="0" y="19"/>
                    <a:pt x="1" y="22"/>
                    <a:pt x="5" y="22"/>
                  </a:cubicBezTo>
                  <a:cubicBezTo>
                    <a:pt x="8" y="22"/>
                    <a:pt x="10" y="21"/>
                    <a:pt x="11" y="18"/>
                  </a:cubicBezTo>
                  <a:lnTo>
                    <a:pt x="11" y="2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7" name="Rectangle 39"/>
            <p:cNvSpPr>
              <a:spLocks noChangeAspect="1" noChangeArrowheads="1"/>
            </p:cNvSpPr>
            <p:nvPr/>
          </p:nvSpPr>
          <p:spPr bwMode="auto">
            <a:xfrm>
              <a:off x="3230" y="3999"/>
              <a:ext cx="14" cy="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8" name="Freeform 40"/>
            <p:cNvSpPr>
              <a:spLocks noChangeAspect="1"/>
            </p:cNvSpPr>
            <p:nvPr/>
          </p:nvSpPr>
          <p:spPr bwMode="auto">
            <a:xfrm>
              <a:off x="3248" y="4013"/>
              <a:ext cx="43" cy="87"/>
            </a:xfrm>
            <a:custGeom>
              <a:avLst/>
              <a:gdLst>
                <a:gd name="T0" fmla="*/ 4 w 12"/>
                <a:gd name="T1" fmla="*/ 5 h 26"/>
                <a:gd name="T2" fmla="*/ 4 w 12"/>
                <a:gd name="T3" fmla="*/ 1 h 26"/>
                <a:gd name="T4" fmla="*/ 7 w 12"/>
                <a:gd name="T5" fmla="*/ 0 h 26"/>
                <a:gd name="T6" fmla="*/ 7 w 12"/>
                <a:gd name="T7" fmla="*/ 5 h 26"/>
                <a:gd name="T8" fmla="*/ 12 w 12"/>
                <a:gd name="T9" fmla="*/ 5 h 26"/>
                <a:gd name="T10" fmla="*/ 12 w 12"/>
                <a:gd name="T11" fmla="*/ 8 h 26"/>
                <a:gd name="T12" fmla="*/ 7 w 12"/>
                <a:gd name="T13" fmla="*/ 8 h 26"/>
                <a:gd name="T14" fmla="*/ 7 w 12"/>
                <a:gd name="T15" fmla="*/ 21 h 26"/>
                <a:gd name="T16" fmla="*/ 10 w 12"/>
                <a:gd name="T17" fmla="*/ 24 h 26"/>
                <a:gd name="T18" fmla="*/ 12 w 12"/>
                <a:gd name="T19" fmla="*/ 24 h 26"/>
                <a:gd name="T20" fmla="*/ 12 w 12"/>
                <a:gd name="T21" fmla="*/ 26 h 26"/>
                <a:gd name="T22" fmla="*/ 8 w 12"/>
                <a:gd name="T23" fmla="*/ 26 h 26"/>
                <a:gd name="T24" fmla="*/ 4 w 12"/>
                <a:gd name="T25" fmla="*/ 23 h 26"/>
                <a:gd name="T26" fmla="*/ 4 w 12"/>
                <a:gd name="T27" fmla="*/ 8 h 26"/>
                <a:gd name="T28" fmla="*/ 0 w 12"/>
                <a:gd name="T29" fmla="*/ 8 h 26"/>
                <a:gd name="T30" fmla="*/ 0 w 12"/>
                <a:gd name="T31" fmla="*/ 5 h 26"/>
                <a:gd name="T32" fmla="*/ 4 w 12"/>
                <a:gd name="T33" fmla="*/ 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26"/>
                <a:gd name="T53" fmla="*/ 12 w 1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26">
                  <a:moveTo>
                    <a:pt x="4" y="5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7" y="8"/>
                  </a:lnTo>
                  <a:lnTo>
                    <a:pt x="7" y="21"/>
                  </a:lnTo>
                  <a:cubicBezTo>
                    <a:pt x="7" y="22"/>
                    <a:pt x="7" y="24"/>
                    <a:pt x="10" y="24"/>
                  </a:cubicBezTo>
                  <a:cubicBezTo>
                    <a:pt x="10" y="24"/>
                    <a:pt x="11" y="24"/>
                    <a:pt x="12" y="24"/>
                  </a:cubicBezTo>
                  <a:lnTo>
                    <a:pt x="12" y="26"/>
                  </a:ln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4" y="25"/>
                    <a:pt x="4" y="23"/>
                  </a:cubicBezTo>
                  <a:lnTo>
                    <a:pt x="4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9" name="Freeform 41"/>
            <p:cNvSpPr>
              <a:spLocks noChangeAspect="1"/>
            </p:cNvSpPr>
            <p:nvPr/>
          </p:nvSpPr>
          <p:spPr bwMode="auto">
            <a:xfrm>
              <a:off x="3299" y="3999"/>
              <a:ext cx="51" cy="101"/>
            </a:xfrm>
            <a:custGeom>
              <a:avLst/>
              <a:gdLst>
                <a:gd name="T0" fmla="*/ 11 w 14"/>
                <a:gd name="T1" fmla="*/ 30 h 30"/>
                <a:gd name="T2" fmla="*/ 11 w 14"/>
                <a:gd name="T3" fmla="*/ 16 h 30"/>
                <a:gd name="T4" fmla="*/ 7 w 14"/>
                <a:gd name="T5" fmla="*/ 12 h 30"/>
                <a:gd name="T6" fmla="*/ 3 w 14"/>
                <a:gd name="T7" fmla="*/ 18 h 30"/>
                <a:gd name="T8" fmla="*/ 3 w 14"/>
                <a:gd name="T9" fmla="*/ 30 h 30"/>
                <a:gd name="T10" fmla="*/ 0 w 14"/>
                <a:gd name="T11" fmla="*/ 30 h 30"/>
                <a:gd name="T12" fmla="*/ 0 w 14"/>
                <a:gd name="T13" fmla="*/ 0 h 30"/>
                <a:gd name="T14" fmla="*/ 3 w 14"/>
                <a:gd name="T15" fmla="*/ 0 h 30"/>
                <a:gd name="T16" fmla="*/ 3 w 14"/>
                <a:gd name="T17" fmla="*/ 12 h 30"/>
                <a:gd name="T18" fmla="*/ 3 w 14"/>
                <a:gd name="T19" fmla="*/ 12 h 30"/>
                <a:gd name="T20" fmla="*/ 9 w 14"/>
                <a:gd name="T21" fmla="*/ 9 h 30"/>
                <a:gd name="T22" fmla="*/ 14 w 14"/>
                <a:gd name="T23" fmla="*/ 15 h 30"/>
                <a:gd name="T24" fmla="*/ 14 w 14"/>
                <a:gd name="T25" fmla="*/ 30 h 30"/>
                <a:gd name="T26" fmla="*/ 11 w 14"/>
                <a:gd name="T27" fmla="*/ 3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30"/>
                <a:gd name="T44" fmla="*/ 14 w 14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30">
                  <a:moveTo>
                    <a:pt x="11" y="30"/>
                  </a:moveTo>
                  <a:lnTo>
                    <a:pt x="11" y="16"/>
                  </a:lnTo>
                  <a:cubicBezTo>
                    <a:pt x="11" y="14"/>
                    <a:pt x="10" y="12"/>
                    <a:pt x="7" y="12"/>
                  </a:cubicBezTo>
                  <a:cubicBezTo>
                    <a:pt x="4" y="12"/>
                    <a:pt x="3" y="14"/>
                    <a:pt x="3" y="18"/>
                  </a:cubicBezTo>
                  <a:lnTo>
                    <a:pt x="3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2"/>
                  </a:lnTo>
                  <a:cubicBezTo>
                    <a:pt x="5" y="10"/>
                    <a:pt x="6" y="9"/>
                    <a:pt x="9" y="9"/>
                  </a:cubicBezTo>
                  <a:cubicBezTo>
                    <a:pt x="12" y="9"/>
                    <a:pt x="14" y="11"/>
                    <a:pt x="14" y="15"/>
                  </a:cubicBezTo>
                  <a:lnTo>
                    <a:pt x="14" y="30"/>
                  </a:lnTo>
                  <a:lnTo>
                    <a:pt x="11" y="3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090" name="Picture 42" descr="DHH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" y="3252"/>
              <a:ext cx="819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1" name="Picture 43" descr="NIH Logowhtsmall"/>
            <p:cNvPicPr>
              <a:picLocks noChangeAspect="1" noChangeArrowheads="1"/>
            </p:cNvPicPr>
            <p:nvPr/>
          </p:nvPicPr>
          <p:blipFill>
            <a:blip r:embed="rId3" cstate="print"/>
            <a:srcRect r="-6631" b="49513"/>
            <a:stretch>
              <a:fillRect/>
            </a:stretch>
          </p:blipFill>
          <p:spPr bwMode="auto">
            <a:xfrm>
              <a:off x="3861" y="3252"/>
              <a:ext cx="891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15913"/>
            <a:ext cx="8534400" cy="1169987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So what can monkeys tell us about memory when we can’t study the LCA?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412874"/>
            <a:ext cx="7410450" cy="46196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MTL damage in </a:t>
            </a:r>
            <a:r>
              <a:rPr lang="en-US" sz="2400" smtClean="0">
                <a:solidFill>
                  <a:schemeClr val="bg1"/>
                </a:solidFill>
              </a:rPr>
              <a:t>humans produces </a:t>
            </a:r>
            <a:r>
              <a:rPr lang="en-US" sz="2400" dirty="0" smtClean="0">
                <a:solidFill>
                  <a:schemeClr val="bg1"/>
                </a:solidFill>
              </a:rPr>
              <a:t>amnesia, but early attempts to replicate effects on memory after MTL lesions in monkeys failed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no effects of MTL lesions on object discriminations </a:t>
            </a:r>
          </a:p>
          <a:p>
            <a:pPr lvl="2" eaLnBrk="1" hangingPunct="1"/>
            <a:r>
              <a:rPr lang="en-US" sz="1800" dirty="0" err="1" smtClean="0">
                <a:solidFill>
                  <a:schemeClr val="bg1"/>
                </a:solidFill>
              </a:rPr>
              <a:t>Orbach</a:t>
            </a:r>
            <a:r>
              <a:rPr lang="en-US" sz="1800" dirty="0" smtClean="0">
                <a:solidFill>
                  <a:schemeClr val="bg1"/>
                </a:solidFill>
              </a:rPr>
              <a:t>, Milner and Rasmussen, 1960</a:t>
            </a:r>
          </a:p>
          <a:p>
            <a:pPr lvl="2" eaLnBrk="1" hangingPunct="1"/>
            <a:r>
              <a:rPr lang="en-US" sz="1800" dirty="0" err="1" smtClean="0">
                <a:solidFill>
                  <a:schemeClr val="bg1"/>
                </a:solidFill>
              </a:rPr>
              <a:t>Correll</a:t>
            </a:r>
            <a:r>
              <a:rPr lang="en-US" sz="1800" dirty="0" smtClean="0">
                <a:solidFill>
                  <a:schemeClr val="bg1"/>
                </a:solidFill>
              </a:rPr>
              <a:t> and Scoville, 1965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no effects of MTL lesions on delay tasks</a:t>
            </a:r>
          </a:p>
          <a:p>
            <a:pPr lvl="2" eaLnBrk="1" hangingPunct="1"/>
            <a:r>
              <a:rPr lang="en-US" sz="1800" dirty="0" err="1" smtClean="0">
                <a:solidFill>
                  <a:schemeClr val="bg1"/>
                </a:solidFill>
              </a:rPr>
              <a:t>Correll</a:t>
            </a:r>
            <a:r>
              <a:rPr lang="en-US" sz="1800" dirty="0" smtClean="0">
                <a:solidFill>
                  <a:schemeClr val="bg1"/>
                </a:solidFill>
              </a:rPr>
              <a:t> and Scoville, 1967</a:t>
            </a:r>
          </a:p>
          <a:p>
            <a:pPr lvl="2" eaLnBrk="1" hangingPunct="1"/>
            <a:endParaRPr lang="en-US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Roughly 20 years without major advances in monkey “model” of human memory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Is there a species difference?  Have humans and monkeys diverged that much??</a:t>
            </a:r>
          </a:p>
          <a:p>
            <a:pPr lvl="2" eaLnBrk="1" hangingPunct="1"/>
            <a:endParaRPr lang="en-US" sz="1800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077913" y="1778000"/>
            <a:ext cx="72707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“This close correspondence </a:t>
            </a:r>
            <a:r>
              <a:rPr lang="en-US" dirty="0" smtClean="0">
                <a:solidFill>
                  <a:schemeClr val="bg1"/>
                </a:solidFill>
              </a:rPr>
              <a:t>of [MTL lesion] </a:t>
            </a:r>
            <a:r>
              <a:rPr lang="en-US" dirty="0">
                <a:solidFill>
                  <a:schemeClr val="bg1"/>
                </a:solidFill>
              </a:rPr>
              <a:t>effects in the two species implies . . . that the clinical syndrome, like the experimental one, could indeed be the result of combined damage to the amygdala and hippocampus. . 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		   Mishkin </a:t>
            </a:r>
            <a:r>
              <a:rPr lang="en-US" dirty="0">
                <a:solidFill>
                  <a:schemeClr val="bg1"/>
                </a:solidFill>
              </a:rPr>
              <a:t>et al. (1982)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89000" y="515938"/>
            <a:ext cx="73533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Then, Mishkin concluded that humans and monkeys are alike, after all</a:t>
            </a:r>
            <a:endParaRPr lang="en-US" sz="1600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12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2500" y="4791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An apparent behavioral homology, and so …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89000" y="515938"/>
            <a:ext cx="73533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The orthodox monkey model of memory was born:</a:t>
            </a:r>
          </a:p>
          <a:p>
            <a:pPr algn="ctr">
              <a:spcBef>
                <a:spcPct val="50000"/>
              </a:spcBef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Monkeys and humans have inherited a medial temporal lobe “memory system” from their LCA</a:t>
            </a:r>
          </a:p>
          <a:p>
            <a:pPr algn="ctr">
              <a:spcBef>
                <a:spcPct val="50000"/>
              </a:spcBef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This system includes the episodic memory mechanism</a:t>
            </a:r>
          </a:p>
          <a:p>
            <a:pPr algn="ctr">
              <a:spcBef>
                <a:spcPct val="50000"/>
              </a:spcBef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How did this orthodoxy come about?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9"/>
          <p:cNvSpPr>
            <a:spLocks noChangeArrowheads="1"/>
          </p:cNvSpPr>
          <p:nvPr/>
        </p:nvSpPr>
        <p:spPr bwMode="auto">
          <a:xfrm>
            <a:off x="873125" y="314325"/>
            <a:ext cx="767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charset="0"/>
              </a:rPr>
              <a:t>Delayed nonmatching-to-sample (DNMS)</a:t>
            </a:r>
          </a:p>
        </p:txBody>
      </p:sp>
      <p:sp>
        <p:nvSpPr>
          <p:cNvPr id="20483" name="Text Box 46"/>
          <p:cNvSpPr txBox="1">
            <a:spLocks noChangeArrowheads="1"/>
          </p:cNvSpPr>
          <p:nvPr/>
        </p:nvSpPr>
        <p:spPr bwMode="auto">
          <a:xfrm>
            <a:off x="3976688" y="6259513"/>
            <a:ext cx="4716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Gaffan, 1974; Mishkin and Delacour, 1975</a:t>
            </a:r>
          </a:p>
        </p:txBody>
      </p:sp>
      <p:grpSp>
        <p:nvGrpSpPr>
          <p:cNvPr id="20484" name="Group 49"/>
          <p:cNvGrpSpPr>
            <a:grpSpLocks/>
          </p:cNvGrpSpPr>
          <p:nvPr/>
        </p:nvGrpSpPr>
        <p:grpSpPr bwMode="auto">
          <a:xfrm>
            <a:off x="1565275" y="1528763"/>
            <a:ext cx="5659438" cy="4241800"/>
            <a:chOff x="986" y="963"/>
            <a:chExt cx="3565" cy="2672"/>
          </a:xfrm>
        </p:grpSpPr>
        <p:grpSp>
          <p:nvGrpSpPr>
            <p:cNvPr id="20485" name="Group 2"/>
            <p:cNvGrpSpPr>
              <a:grpSpLocks noChangeAspect="1"/>
            </p:cNvGrpSpPr>
            <p:nvPr/>
          </p:nvGrpSpPr>
          <p:grpSpPr bwMode="auto">
            <a:xfrm>
              <a:off x="2432" y="971"/>
              <a:ext cx="2119" cy="422"/>
              <a:chOff x="2144" y="2104"/>
              <a:chExt cx="2452" cy="488"/>
            </a:xfrm>
          </p:grpSpPr>
          <p:sp>
            <p:nvSpPr>
              <p:cNvPr id="20516" name="Freeform 3" descr="Recycled paper"/>
              <p:cNvSpPr>
                <a:spLocks noChangeAspect="1"/>
              </p:cNvSpPr>
              <p:nvPr/>
            </p:nvSpPr>
            <p:spPr bwMode="auto">
              <a:xfrm>
                <a:off x="2144" y="2104"/>
                <a:ext cx="2443" cy="440"/>
              </a:xfrm>
              <a:custGeom>
                <a:avLst/>
                <a:gdLst>
                  <a:gd name="T0" fmla="*/ 504 w 2443"/>
                  <a:gd name="T1" fmla="*/ 0 h 440"/>
                  <a:gd name="T2" fmla="*/ 960 w 2443"/>
                  <a:gd name="T3" fmla="*/ 0 h 440"/>
                  <a:gd name="T4" fmla="*/ 1081 w 2443"/>
                  <a:gd name="T5" fmla="*/ 0 h 440"/>
                  <a:gd name="T6" fmla="*/ 1153 w 2443"/>
                  <a:gd name="T7" fmla="*/ 0 h 440"/>
                  <a:gd name="T8" fmla="*/ 1247 w 2443"/>
                  <a:gd name="T9" fmla="*/ 0 h 440"/>
                  <a:gd name="T10" fmla="*/ 1728 w 2443"/>
                  <a:gd name="T11" fmla="*/ 0 h 440"/>
                  <a:gd name="T12" fmla="*/ 1976 w 2443"/>
                  <a:gd name="T13" fmla="*/ 0 h 440"/>
                  <a:gd name="T14" fmla="*/ 2246 w 2443"/>
                  <a:gd name="T15" fmla="*/ 0 h 440"/>
                  <a:gd name="T16" fmla="*/ 2443 w 2443"/>
                  <a:gd name="T17" fmla="*/ 0 h 440"/>
                  <a:gd name="T18" fmla="*/ 2012 w 2443"/>
                  <a:gd name="T19" fmla="*/ 436 h 440"/>
                  <a:gd name="T20" fmla="*/ 0 w 2443"/>
                  <a:gd name="T21" fmla="*/ 440 h 440"/>
                  <a:gd name="T22" fmla="*/ 441 w 2443"/>
                  <a:gd name="T23" fmla="*/ 0 h 440"/>
                  <a:gd name="T24" fmla="*/ 504 w 2443"/>
                  <a:gd name="T25" fmla="*/ 0 h 4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43"/>
                  <a:gd name="T40" fmla="*/ 0 h 440"/>
                  <a:gd name="T41" fmla="*/ 2443 w 2443"/>
                  <a:gd name="T42" fmla="*/ 440 h 4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43" h="440">
                    <a:moveTo>
                      <a:pt x="504" y="0"/>
                    </a:moveTo>
                    <a:lnTo>
                      <a:pt x="960" y="0"/>
                    </a:lnTo>
                    <a:lnTo>
                      <a:pt x="1081" y="0"/>
                    </a:lnTo>
                    <a:lnTo>
                      <a:pt x="1153" y="0"/>
                    </a:lnTo>
                    <a:lnTo>
                      <a:pt x="1247" y="0"/>
                    </a:lnTo>
                    <a:lnTo>
                      <a:pt x="1728" y="0"/>
                    </a:lnTo>
                    <a:lnTo>
                      <a:pt x="1976" y="0"/>
                    </a:lnTo>
                    <a:lnTo>
                      <a:pt x="2246" y="0"/>
                    </a:lnTo>
                    <a:cubicBezTo>
                      <a:pt x="2246" y="0"/>
                      <a:pt x="2344" y="0"/>
                      <a:pt x="2443" y="0"/>
                    </a:cubicBezTo>
                    <a:cubicBezTo>
                      <a:pt x="2443" y="0"/>
                      <a:pt x="2227" y="218"/>
                      <a:pt x="2012" y="436"/>
                    </a:cubicBezTo>
                    <a:lnTo>
                      <a:pt x="0" y="440"/>
                    </a:lnTo>
                    <a:lnTo>
                      <a:pt x="441" y="0"/>
                    </a:lnTo>
                    <a:cubicBezTo>
                      <a:pt x="472" y="0"/>
                      <a:pt x="504" y="0"/>
                      <a:pt x="504" y="0"/>
                    </a:cubicBez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" name="Freeform 4" descr="Recycled paper"/>
              <p:cNvSpPr>
                <a:spLocks noChangeAspect="1"/>
              </p:cNvSpPr>
              <p:nvPr/>
            </p:nvSpPr>
            <p:spPr bwMode="auto">
              <a:xfrm>
                <a:off x="4156" y="2108"/>
                <a:ext cx="440" cy="484"/>
              </a:xfrm>
              <a:custGeom>
                <a:avLst/>
                <a:gdLst>
                  <a:gd name="T0" fmla="*/ 424 w 440"/>
                  <a:gd name="T1" fmla="*/ 0 h 484"/>
                  <a:gd name="T2" fmla="*/ 440 w 440"/>
                  <a:gd name="T3" fmla="*/ 48 h 484"/>
                  <a:gd name="T4" fmla="*/ 8 w 440"/>
                  <a:gd name="T5" fmla="*/ 484 h 484"/>
                  <a:gd name="T6" fmla="*/ 0 w 440"/>
                  <a:gd name="T7" fmla="*/ 436 h 484"/>
                  <a:gd name="T8" fmla="*/ 424 w 440"/>
                  <a:gd name="T9" fmla="*/ 0 h 4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0"/>
                  <a:gd name="T16" fmla="*/ 0 h 484"/>
                  <a:gd name="T17" fmla="*/ 440 w 440"/>
                  <a:gd name="T18" fmla="*/ 484 h 4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0" h="484">
                    <a:moveTo>
                      <a:pt x="424" y="0"/>
                    </a:moveTo>
                    <a:cubicBezTo>
                      <a:pt x="424" y="24"/>
                      <a:pt x="440" y="48"/>
                      <a:pt x="440" y="48"/>
                    </a:cubicBezTo>
                    <a:lnTo>
                      <a:pt x="8" y="484"/>
                    </a:lnTo>
                    <a:cubicBezTo>
                      <a:pt x="8" y="460"/>
                      <a:pt x="0" y="436"/>
                      <a:pt x="0" y="436"/>
                    </a:cubicBezTo>
                    <a:lnTo>
                      <a:pt x="424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8" name="Freeform 5" descr="Recycled paper"/>
              <p:cNvSpPr>
                <a:spLocks noChangeAspect="1"/>
              </p:cNvSpPr>
              <p:nvPr/>
            </p:nvSpPr>
            <p:spPr bwMode="auto">
              <a:xfrm>
                <a:off x="2148" y="2540"/>
                <a:ext cx="2015" cy="52"/>
              </a:xfrm>
              <a:custGeom>
                <a:avLst/>
                <a:gdLst>
                  <a:gd name="T0" fmla="*/ 0 w 2016"/>
                  <a:gd name="T1" fmla="*/ 0 h 48"/>
                  <a:gd name="T2" fmla="*/ 0 w 2016"/>
                  <a:gd name="T3" fmla="*/ 48 h 48"/>
                  <a:gd name="T4" fmla="*/ 2016 w 2016"/>
                  <a:gd name="T5" fmla="*/ 48 h 48"/>
                  <a:gd name="T6" fmla="*/ 2016 w 2016"/>
                  <a:gd name="T7" fmla="*/ 0 h 48"/>
                  <a:gd name="T8" fmla="*/ 0 w 201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6"/>
                  <a:gd name="T16" fmla="*/ 0 h 48"/>
                  <a:gd name="T17" fmla="*/ 2016 w 201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6" h="48">
                    <a:moveTo>
                      <a:pt x="0" y="0"/>
                    </a:moveTo>
                    <a:cubicBezTo>
                      <a:pt x="0" y="24"/>
                      <a:pt x="0" y="48"/>
                      <a:pt x="0" y="48"/>
                    </a:cubicBezTo>
                    <a:cubicBezTo>
                      <a:pt x="1008" y="48"/>
                      <a:pt x="2016" y="48"/>
                      <a:pt x="2016" y="48"/>
                    </a:cubicBezTo>
                    <a:cubicBezTo>
                      <a:pt x="2016" y="48"/>
                      <a:pt x="2016" y="24"/>
                      <a:pt x="2016" y="0"/>
                    </a:cubicBezTo>
                    <a:cubicBezTo>
                      <a:pt x="2016" y="0"/>
                      <a:pt x="1008" y="0"/>
                      <a:pt x="0" y="0"/>
                    </a:cubicBez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86" name="Text Box 6"/>
            <p:cNvSpPr txBox="1">
              <a:spLocks noChangeAspect="1" noChangeArrowheads="1"/>
            </p:cNvSpPr>
            <p:nvPr/>
          </p:nvSpPr>
          <p:spPr bwMode="auto">
            <a:xfrm>
              <a:off x="3566" y="1782"/>
              <a:ext cx="6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10 sec</a:t>
              </a:r>
            </a:p>
          </p:txBody>
        </p:sp>
        <p:grpSp>
          <p:nvGrpSpPr>
            <p:cNvPr id="20487" name="Group 7"/>
            <p:cNvGrpSpPr>
              <a:grpSpLocks noChangeAspect="1"/>
            </p:cNvGrpSpPr>
            <p:nvPr/>
          </p:nvGrpSpPr>
          <p:grpSpPr bwMode="auto">
            <a:xfrm>
              <a:off x="2808" y="1100"/>
              <a:ext cx="214" cy="140"/>
              <a:chOff x="2361" y="535"/>
              <a:chExt cx="248" cy="162"/>
            </a:xfrm>
          </p:grpSpPr>
          <p:sp>
            <p:nvSpPr>
              <p:cNvPr id="20514" name="AutoShape 8"/>
              <p:cNvSpPr>
                <a:spLocks noChangeAspect="1" noChangeArrowheads="1"/>
              </p:cNvSpPr>
              <p:nvPr/>
            </p:nvSpPr>
            <p:spPr bwMode="auto">
              <a:xfrm>
                <a:off x="2361" y="535"/>
                <a:ext cx="248" cy="161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AutoShape 9"/>
              <p:cNvSpPr>
                <a:spLocks noChangeAspect="1" noChangeArrowheads="1"/>
              </p:cNvSpPr>
              <p:nvPr/>
            </p:nvSpPr>
            <p:spPr bwMode="auto">
              <a:xfrm>
                <a:off x="2373" y="582"/>
                <a:ext cx="230" cy="115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88" name="Group 10"/>
            <p:cNvGrpSpPr>
              <a:grpSpLocks noChangeAspect="1"/>
            </p:cNvGrpSpPr>
            <p:nvPr/>
          </p:nvGrpSpPr>
          <p:grpSpPr bwMode="auto">
            <a:xfrm>
              <a:off x="3958" y="1100"/>
              <a:ext cx="214" cy="140"/>
              <a:chOff x="2361" y="535"/>
              <a:chExt cx="248" cy="162"/>
            </a:xfrm>
          </p:grpSpPr>
          <p:sp>
            <p:nvSpPr>
              <p:cNvPr id="20512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2361" y="535"/>
                <a:ext cx="248" cy="161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2373" y="582"/>
                <a:ext cx="230" cy="115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89" name="Group 13"/>
            <p:cNvGrpSpPr>
              <a:grpSpLocks noChangeAspect="1"/>
            </p:cNvGrpSpPr>
            <p:nvPr/>
          </p:nvGrpSpPr>
          <p:grpSpPr bwMode="auto">
            <a:xfrm>
              <a:off x="3256" y="963"/>
              <a:ext cx="397" cy="306"/>
              <a:chOff x="2286" y="2284"/>
              <a:chExt cx="460" cy="354"/>
            </a:xfrm>
          </p:grpSpPr>
          <p:sp>
            <p:nvSpPr>
              <p:cNvPr id="20510" name="Freeform 14"/>
              <p:cNvSpPr>
                <a:spLocks noChangeAspect="1"/>
              </p:cNvSpPr>
              <p:nvPr/>
            </p:nvSpPr>
            <p:spPr bwMode="auto">
              <a:xfrm>
                <a:off x="2286" y="2285"/>
                <a:ext cx="308" cy="352"/>
              </a:xfrm>
              <a:custGeom>
                <a:avLst/>
                <a:gdLst>
                  <a:gd name="T0" fmla="*/ 8 w 308"/>
                  <a:gd name="T1" fmla="*/ 350 h 352"/>
                  <a:gd name="T2" fmla="*/ 50 w 308"/>
                  <a:gd name="T3" fmla="*/ 352 h 352"/>
                  <a:gd name="T4" fmla="*/ 308 w 308"/>
                  <a:gd name="T5" fmla="*/ 352 h 352"/>
                  <a:gd name="T6" fmla="*/ 246 w 308"/>
                  <a:gd name="T7" fmla="*/ 0 h 352"/>
                  <a:gd name="T8" fmla="*/ 18 w 308"/>
                  <a:gd name="T9" fmla="*/ 334 h 352"/>
                  <a:gd name="T10" fmla="*/ 8 w 308"/>
                  <a:gd name="T11" fmla="*/ 350 h 3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352"/>
                  <a:gd name="T20" fmla="*/ 308 w 308"/>
                  <a:gd name="T21" fmla="*/ 352 h 3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352">
                    <a:moveTo>
                      <a:pt x="8" y="350"/>
                    </a:moveTo>
                    <a:cubicBezTo>
                      <a:pt x="15" y="350"/>
                      <a:pt x="0" y="352"/>
                      <a:pt x="50" y="352"/>
                    </a:cubicBezTo>
                    <a:lnTo>
                      <a:pt x="308" y="352"/>
                    </a:lnTo>
                    <a:lnTo>
                      <a:pt x="246" y="0"/>
                    </a:lnTo>
                    <a:lnTo>
                      <a:pt x="18" y="334"/>
                    </a:lnTo>
                    <a:lnTo>
                      <a:pt x="8" y="350"/>
                    </a:lnTo>
                    <a:close/>
                  </a:path>
                </a:pathLst>
              </a:custGeom>
              <a:solidFill>
                <a:srgbClr val="00FF0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1" name="Freeform 15"/>
              <p:cNvSpPr>
                <a:spLocks noChangeAspect="1"/>
              </p:cNvSpPr>
              <p:nvPr/>
            </p:nvSpPr>
            <p:spPr bwMode="auto">
              <a:xfrm>
                <a:off x="2532" y="2284"/>
                <a:ext cx="214" cy="354"/>
              </a:xfrm>
              <a:custGeom>
                <a:avLst/>
                <a:gdLst>
                  <a:gd name="T0" fmla="*/ 64 w 214"/>
                  <a:gd name="T1" fmla="*/ 354 h 354"/>
                  <a:gd name="T2" fmla="*/ 214 w 214"/>
                  <a:gd name="T3" fmla="*/ 202 h 354"/>
                  <a:gd name="T4" fmla="*/ 0 w 214"/>
                  <a:gd name="T5" fmla="*/ 0 h 354"/>
                  <a:gd name="T6" fmla="*/ 64 w 214"/>
                  <a:gd name="T7" fmla="*/ 354 h 3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4"/>
                  <a:gd name="T13" fmla="*/ 0 h 354"/>
                  <a:gd name="T14" fmla="*/ 214 w 214"/>
                  <a:gd name="T15" fmla="*/ 354 h 3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4" h="354">
                    <a:moveTo>
                      <a:pt x="64" y="354"/>
                    </a:moveTo>
                    <a:lnTo>
                      <a:pt x="214" y="202"/>
                    </a:lnTo>
                    <a:lnTo>
                      <a:pt x="0" y="0"/>
                    </a:lnTo>
                    <a:lnTo>
                      <a:pt x="64" y="35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0" name="Text Box 19"/>
            <p:cNvSpPr txBox="1">
              <a:spLocks noChangeAspect="1" noChangeArrowheads="1"/>
            </p:cNvSpPr>
            <p:nvPr/>
          </p:nvSpPr>
          <p:spPr bwMode="auto">
            <a:xfrm>
              <a:off x="3230" y="1325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0491" name="Line 20"/>
            <p:cNvSpPr>
              <a:spLocks noChangeAspect="1" noChangeShapeType="1"/>
            </p:cNvSpPr>
            <p:nvPr/>
          </p:nvSpPr>
          <p:spPr bwMode="auto">
            <a:xfrm>
              <a:off x="3415" y="1722"/>
              <a:ext cx="1" cy="54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2" name="Group 21"/>
            <p:cNvGrpSpPr>
              <a:grpSpLocks noChangeAspect="1"/>
            </p:cNvGrpSpPr>
            <p:nvPr/>
          </p:nvGrpSpPr>
          <p:grpSpPr bwMode="auto">
            <a:xfrm>
              <a:off x="2424" y="2404"/>
              <a:ext cx="2119" cy="421"/>
              <a:chOff x="2144" y="2104"/>
              <a:chExt cx="2452" cy="488"/>
            </a:xfrm>
          </p:grpSpPr>
          <p:sp>
            <p:nvSpPr>
              <p:cNvPr id="20507" name="Freeform 22" descr="Recycled paper"/>
              <p:cNvSpPr>
                <a:spLocks noChangeAspect="1"/>
              </p:cNvSpPr>
              <p:nvPr/>
            </p:nvSpPr>
            <p:spPr bwMode="auto">
              <a:xfrm>
                <a:off x="2144" y="2104"/>
                <a:ext cx="2443" cy="440"/>
              </a:xfrm>
              <a:custGeom>
                <a:avLst/>
                <a:gdLst>
                  <a:gd name="T0" fmla="*/ 504 w 2443"/>
                  <a:gd name="T1" fmla="*/ 0 h 440"/>
                  <a:gd name="T2" fmla="*/ 960 w 2443"/>
                  <a:gd name="T3" fmla="*/ 0 h 440"/>
                  <a:gd name="T4" fmla="*/ 1081 w 2443"/>
                  <a:gd name="T5" fmla="*/ 0 h 440"/>
                  <a:gd name="T6" fmla="*/ 1153 w 2443"/>
                  <a:gd name="T7" fmla="*/ 0 h 440"/>
                  <a:gd name="T8" fmla="*/ 1247 w 2443"/>
                  <a:gd name="T9" fmla="*/ 0 h 440"/>
                  <a:gd name="T10" fmla="*/ 1728 w 2443"/>
                  <a:gd name="T11" fmla="*/ 0 h 440"/>
                  <a:gd name="T12" fmla="*/ 1976 w 2443"/>
                  <a:gd name="T13" fmla="*/ 0 h 440"/>
                  <a:gd name="T14" fmla="*/ 2246 w 2443"/>
                  <a:gd name="T15" fmla="*/ 0 h 440"/>
                  <a:gd name="T16" fmla="*/ 2443 w 2443"/>
                  <a:gd name="T17" fmla="*/ 0 h 440"/>
                  <a:gd name="T18" fmla="*/ 2012 w 2443"/>
                  <a:gd name="T19" fmla="*/ 436 h 440"/>
                  <a:gd name="T20" fmla="*/ 0 w 2443"/>
                  <a:gd name="T21" fmla="*/ 440 h 440"/>
                  <a:gd name="T22" fmla="*/ 441 w 2443"/>
                  <a:gd name="T23" fmla="*/ 0 h 440"/>
                  <a:gd name="T24" fmla="*/ 504 w 2443"/>
                  <a:gd name="T25" fmla="*/ 0 h 4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43"/>
                  <a:gd name="T40" fmla="*/ 0 h 440"/>
                  <a:gd name="T41" fmla="*/ 2443 w 2443"/>
                  <a:gd name="T42" fmla="*/ 440 h 4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43" h="440">
                    <a:moveTo>
                      <a:pt x="504" y="0"/>
                    </a:moveTo>
                    <a:lnTo>
                      <a:pt x="960" y="0"/>
                    </a:lnTo>
                    <a:lnTo>
                      <a:pt x="1081" y="0"/>
                    </a:lnTo>
                    <a:lnTo>
                      <a:pt x="1153" y="0"/>
                    </a:lnTo>
                    <a:lnTo>
                      <a:pt x="1247" y="0"/>
                    </a:lnTo>
                    <a:lnTo>
                      <a:pt x="1728" y="0"/>
                    </a:lnTo>
                    <a:lnTo>
                      <a:pt x="1976" y="0"/>
                    </a:lnTo>
                    <a:lnTo>
                      <a:pt x="2246" y="0"/>
                    </a:lnTo>
                    <a:cubicBezTo>
                      <a:pt x="2246" y="0"/>
                      <a:pt x="2344" y="0"/>
                      <a:pt x="2443" y="0"/>
                    </a:cubicBezTo>
                    <a:cubicBezTo>
                      <a:pt x="2443" y="0"/>
                      <a:pt x="2227" y="218"/>
                      <a:pt x="2012" y="436"/>
                    </a:cubicBezTo>
                    <a:lnTo>
                      <a:pt x="0" y="440"/>
                    </a:lnTo>
                    <a:lnTo>
                      <a:pt x="441" y="0"/>
                    </a:lnTo>
                    <a:cubicBezTo>
                      <a:pt x="472" y="0"/>
                      <a:pt x="504" y="0"/>
                      <a:pt x="504" y="0"/>
                    </a:cubicBez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Freeform 23" descr="Recycled paper"/>
              <p:cNvSpPr>
                <a:spLocks noChangeAspect="1"/>
              </p:cNvSpPr>
              <p:nvPr/>
            </p:nvSpPr>
            <p:spPr bwMode="auto">
              <a:xfrm>
                <a:off x="4156" y="2108"/>
                <a:ext cx="440" cy="484"/>
              </a:xfrm>
              <a:custGeom>
                <a:avLst/>
                <a:gdLst>
                  <a:gd name="T0" fmla="*/ 424 w 440"/>
                  <a:gd name="T1" fmla="*/ 0 h 484"/>
                  <a:gd name="T2" fmla="*/ 440 w 440"/>
                  <a:gd name="T3" fmla="*/ 48 h 484"/>
                  <a:gd name="T4" fmla="*/ 8 w 440"/>
                  <a:gd name="T5" fmla="*/ 484 h 484"/>
                  <a:gd name="T6" fmla="*/ 0 w 440"/>
                  <a:gd name="T7" fmla="*/ 436 h 484"/>
                  <a:gd name="T8" fmla="*/ 424 w 440"/>
                  <a:gd name="T9" fmla="*/ 0 h 4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0"/>
                  <a:gd name="T16" fmla="*/ 0 h 484"/>
                  <a:gd name="T17" fmla="*/ 440 w 440"/>
                  <a:gd name="T18" fmla="*/ 484 h 4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0" h="484">
                    <a:moveTo>
                      <a:pt x="424" y="0"/>
                    </a:moveTo>
                    <a:cubicBezTo>
                      <a:pt x="424" y="24"/>
                      <a:pt x="440" y="48"/>
                      <a:pt x="440" y="48"/>
                    </a:cubicBezTo>
                    <a:lnTo>
                      <a:pt x="8" y="484"/>
                    </a:lnTo>
                    <a:cubicBezTo>
                      <a:pt x="8" y="460"/>
                      <a:pt x="0" y="436"/>
                      <a:pt x="0" y="436"/>
                    </a:cubicBezTo>
                    <a:lnTo>
                      <a:pt x="424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Freeform 24" descr="Recycled paper"/>
              <p:cNvSpPr>
                <a:spLocks noChangeAspect="1"/>
              </p:cNvSpPr>
              <p:nvPr/>
            </p:nvSpPr>
            <p:spPr bwMode="auto">
              <a:xfrm>
                <a:off x="2148" y="2540"/>
                <a:ext cx="2015" cy="52"/>
              </a:xfrm>
              <a:custGeom>
                <a:avLst/>
                <a:gdLst>
                  <a:gd name="T0" fmla="*/ 0 w 2016"/>
                  <a:gd name="T1" fmla="*/ 0 h 48"/>
                  <a:gd name="T2" fmla="*/ 0 w 2016"/>
                  <a:gd name="T3" fmla="*/ 48 h 48"/>
                  <a:gd name="T4" fmla="*/ 2016 w 2016"/>
                  <a:gd name="T5" fmla="*/ 48 h 48"/>
                  <a:gd name="T6" fmla="*/ 2016 w 2016"/>
                  <a:gd name="T7" fmla="*/ 0 h 48"/>
                  <a:gd name="T8" fmla="*/ 0 w 201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6"/>
                  <a:gd name="T16" fmla="*/ 0 h 48"/>
                  <a:gd name="T17" fmla="*/ 2016 w 201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6" h="48">
                    <a:moveTo>
                      <a:pt x="0" y="0"/>
                    </a:moveTo>
                    <a:cubicBezTo>
                      <a:pt x="0" y="24"/>
                      <a:pt x="0" y="48"/>
                      <a:pt x="0" y="48"/>
                    </a:cubicBezTo>
                    <a:cubicBezTo>
                      <a:pt x="1008" y="48"/>
                      <a:pt x="2016" y="48"/>
                      <a:pt x="2016" y="48"/>
                    </a:cubicBezTo>
                    <a:cubicBezTo>
                      <a:pt x="2016" y="48"/>
                      <a:pt x="2016" y="24"/>
                      <a:pt x="2016" y="0"/>
                    </a:cubicBezTo>
                    <a:cubicBezTo>
                      <a:pt x="2016" y="0"/>
                      <a:pt x="1008" y="0"/>
                      <a:pt x="0" y="0"/>
                    </a:cubicBez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3" name="Text Box 28"/>
            <p:cNvSpPr txBox="1">
              <a:spLocks noChangeAspect="1" noChangeArrowheads="1"/>
            </p:cNvSpPr>
            <p:nvPr/>
          </p:nvSpPr>
          <p:spPr bwMode="auto">
            <a:xfrm>
              <a:off x="2653" y="2749"/>
              <a:ext cx="1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>
                  <a:solidFill>
                    <a:schemeClr val="bg1"/>
                  </a:solidFill>
                  <a:latin typeface="Arial" charset="0"/>
                </a:rPr>
                <a:t>-</a:t>
              </a:r>
              <a:endParaRPr lang="en-US" sz="3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0494" name="Text Box 29"/>
            <p:cNvSpPr txBox="1">
              <a:spLocks noChangeAspect="1" noChangeArrowheads="1"/>
            </p:cNvSpPr>
            <p:nvPr/>
          </p:nvSpPr>
          <p:spPr bwMode="auto">
            <a:xfrm>
              <a:off x="3833" y="2743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grpSp>
          <p:nvGrpSpPr>
            <p:cNvPr id="20495" name="Group 30"/>
            <p:cNvGrpSpPr>
              <a:grpSpLocks noChangeAspect="1"/>
            </p:cNvGrpSpPr>
            <p:nvPr/>
          </p:nvGrpSpPr>
          <p:grpSpPr bwMode="auto">
            <a:xfrm>
              <a:off x="2674" y="2388"/>
              <a:ext cx="397" cy="306"/>
              <a:chOff x="2324" y="2212"/>
              <a:chExt cx="460" cy="354"/>
            </a:xfrm>
          </p:grpSpPr>
          <p:sp>
            <p:nvSpPr>
              <p:cNvPr id="20505" name="Freeform 31"/>
              <p:cNvSpPr>
                <a:spLocks noChangeAspect="1"/>
              </p:cNvSpPr>
              <p:nvPr/>
            </p:nvSpPr>
            <p:spPr bwMode="auto">
              <a:xfrm>
                <a:off x="2324" y="2213"/>
                <a:ext cx="308" cy="352"/>
              </a:xfrm>
              <a:custGeom>
                <a:avLst/>
                <a:gdLst>
                  <a:gd name="T0" fmla="*/ 8 w 308"/>
                  <a:gd name="T1" fmla="*/ 350 h 352"/>
                  <a:gd name="T2" fmla="*/ 50 w 308"/>
                  <a:gd name="T3" fmla="*/ 352 h 352"/>
                  <a:gd name="T4" fmla="*/ 308 w 308"/>
                  <a:gd name="T5" fmla="*/ 352 h 352"/>
                  <a:gd name="T6" fmla="*/ 246 w 308"/>
                  <a:gd name="T7" fmla="*/ 0 h 352"/>
                  <a:gd name="T8" fmla="*/ 18 w 308"/>
                  <a:gd name="T9" fmla="*/ 334 h 352"/>
                  <a:gd name="T10" fmla="*/ 8 w 308"/>
                  <a:gd name="T11" fmla="*/ 350 h 3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352"/>
                  <a:gd name="T20" fmla="*/ 308 w 308"/>
                  <a:gd name="T21" fmla="*/ 352 h 3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352">
                    <a:moveTo>
                      <a:pt x="8" y="350"/>
                    </a:moveTo>
                    <a:cubicBezTo>
                      <a:pt x="15" y="350"/>
                      <a:pt x="0" y="352"/>
                      <a:pt x="50" y="352"/>
                    </a:cubicBezTo>
                    <a:lnTo>
                      <a:pt x="308" y="352"/>
                    </a:lnTo>
                    <a:lnTo>
                      <a:pt x="246" y="0"/>
                    </a:lnTo>
                    <a:lnTo>
                      <a:pt x="18" y="334"/>
                    </a:lnTo>
                    <a:lnTo>
                      <a:pt x="8" y="350"/>
                    </a:lnTo>
                    <a:close/>
                  </a:path>
                </a:pathLst>
              </a:custGeom>
              <a:solidFill>
                <a:srgbClr val="00FF0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6" name="Freeform 32"/>
              <p:cNvSpPr>
                <a:spLocks noChangeAspect="1"/>
              </p:cNvSpPr>
              <p:nvPr/>
            </p:nvSpPr>
            <p:spPr bwMode="auto">
              <a:xfrm>
                <a:off x="2570" y="2212"/>
                <a:ext cx="214" cy="354"/>
              </a:xfrm>
              <a:custGeom>
                <a:avLst/>
                <a:gdLst>
                  <a:gd name="T0" fmla="*/ 64 w 214"/>
                  <a:gd name="T1" fmla="*/ 354 h 354"/>
                  <a:gd name="T2" fmla="*/ 214 w 214"/>
                  <a:gd name="T3" fmla="*/ 202 h 354"/>
                  <a:gd name="T4" fmla="*/ 0 w 214"/>
                  <a:gd name="T5" fmla="*/ 0 h 354"/>
                  <a:gd name="T6" fmla="*/ 64 w 214"/>
                  <a:gd name="T7" fmla="*/ 354 h 3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4"/>
                  <a:gd name="T13" fmla="*/ 0 h 354"/>
                  <a:gd name="T14" fmla="*/ 214 w 214"/>
                  <a:gd name="T15" fmla="*/ 354 h 3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4" h="354">
                    <a:moveTo>
                      <a:pt x="64" y="354"/>
                    </a:moveTo>
                    <a:lnTo>
                      <a:pt x="214" y="202"/>
                    </a:lnTo>
                    <a:lnTo>
                      <a:pt x="0" y="0"/>
                    </a:lnTo>
                    <a:lnTo>
                      <a:pt x="64" y="35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6" name="AutoShape 33"/>
            <p:cNvSpPr>
              <a:spLocks noChangeAspect="1" noChangeArrowheads="1"/>
            </p:cNvSpPr>
            <p:nvPr/>
          </p:nvSpPr>
          <p:spPr bwMode="auto">
            <a:xfrm>
              <a:off x="3319" y="2517"/>
              <a:ext cx="215" cy="1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34"/>
            <p:cNvSpPr>
              <a:spLocks noChangeAspect="1" noChangeArrowheads="1"/>
            </p:cNvSpPr>
            <p:nvPr/>
          </p:nvSpPr>
          <p:spPr bwMode="auto">
            <a:xfrm>
              <a:off x="3330" y="2558"/>
              <a:ext cx="199" cy="9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8" name="Group 35"/>
            <p:cNvGrpSpPr>
              <a:grpSpLocks noChangeAspect="1"/>
            </p:cNvGrpSpPr>
            <p:nvPr/>
          </p:nvGrpSpPr>
          <p:grpSpPr bwMode="auto">
            <a:xfrm>
              <a:off x="3914" y="2268"/>
              <a:ext cx="199" cy="423"/>
              <a:chOff x="3724" y="2080"/>
              <a:chExt cx="230" cy="489"/>
            </a:xfrm>
          </p:grpSpPr>
          <p:sp>
            <p:nvSpPr>
              <p:cNvPr id="20503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3724" y="2080"/>
                <a:ext cx="230" cy="489"/>
              </a:xfrm>
              <a:prstGeom prst="can">
                <a:avLst>
                  <a:gd name="adj" fmla="val 53152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Oval 37"/>
              <p:cNvSpPr>
                <a:spLocks noChangeAspect="1" noChangeArrowheads="1"/>
              </p:cNvSpPr>
              <p:nvPr/>
            </p:nvSpPr>
            <p:spPr bwMode="auto">
              <a:xfrm>
                <a:off x="3728" y="2085"/>
                <a:ext cx="224" cy="116"/>
              </a:xfrm>
              <a:prstGeom prst="ellipse">
                <a:avLst/>
              </a:prstGeom>
              <a:solidFill>
                <a:srgbClr val="F2088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9" name="Text Box 40"/>
            <p:cNvSpPr txBox="1">
              <a:spLocks noChangeAspect="1" noChangeArrowheads="1"/>
            </p:cNvSpPr>
            <p:nvPr/>
          </p:nvSpPr>
          <p:spPr bwMode="auto">
            <a:xfrm>
              <a:off x="986" y="1032"/>
              <a:ext cx="1175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>
                  <a:solidFill>
                    <a:srgbClr val="FFFF00"/>
                  </a:solidFill>
                  <a:latin typeface="Arial" charset="0"/>
                </a:rPr>
                <a:t>Sample </a:t>
              </a:r>
            </a:p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>
                  <a:solidFill>
                    <a:srgbClr val="FFFF00"/>
                  </a:solidFill>
                  <a:latin typeface="Arial" charset="0"/>
                </a:rPr>
                <a:t>presentation</a:t>
              </a:r>
            </a:p>
          </p:txBody>
        </p:sp>
        <p:sp>
          <p:nvSpPr>
            <p:cNvPr id="20500" name="Text Box 41"/>
            <p:cNvSpPr txBox="1">
              <a:spLocks noChangeAspect="1" noChangeArrowheads="1"/>
            </p:cNvSpPr>
            <p:nvPr/>
          </p:nvSpPr>
          <p:spPr bwMode="auto">
            <a:xfrm>
              <a:off x="1166" y="2435"/>
              <a:ext cx="81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>
                  <a:solidFill>
                    <a:srgbClr val="FFFF00"/>
                  </a:solidFill>
                  <a:latin typeface="Arial" charset="0"/>
                </a:rPr>
                <a:t>Choice </a:t>
              </a:r>
            </a:p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en-US">
                  <a:solidFill>
                    <a:srgbClr val="FFFF00"/>
                  </a:solidFill>
                  <a:latin typeface="Arial" charset="0"/>
                </a:rPr>
                <a:t>test</a:t>
              </a:r>
            </a:p>
          </p:txBody>
        </p:sp>
        <p:sp>
          <p:nvSpPr>
            <p:cNvPr id="20501" name="Text Box 42"/>
            <p:cNvSpPr txBox="1">
              <a:spLocks noChangeAspect="1" noChangeArrowheads="1"/>
            </p:cNvSpPr>
            <p:nvPr/>
          </p:nvSpPr>
          <p:spPr bwMode="auto">
            <a:xfrm>
              <a:off x="3577" y="3215"/>
              <a:ext cx="6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30 sec</a:t>
              </a:r>
            </a:p>
          </p:txBody>
        </p:sp>
        <p:sp>
          <p:nvSpPr>
            <p:cNvPr id="20502" name="Line 48"/>
            <p:cNvSpPr>
              <a:spLocks noChangeAspect="1" noChangeShapeType="1"/>
            </p:cNvSpPr>
            <p:nvPr/>
          </p:nvSpPr>
          <p:spPr bwMode="auto">
            <a:xfrm>
              <a:off x="3417" y="3091"/>
              <a:ext cx="1" cy="54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atoctin_acq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454025"/>
            <a:ext cx="6607175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1"/>
          <p:cNvSpPr txBox="1">
            <a:spLocks noChangeArrowheads="1"/>
          </p:cNvSpPr>
          <p:nvPr/>
        </p:nvSpPr>
        <p:spPr bwMode="auto">
          <a:xfrm>
            <a:off x="2593975" y="300038"/>
            <a:ext cx="394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sz="3200" dirty="0">
                <a:solidFill>
                  <a:srgbClr val="FFFF00"/>
                </a:solidFill>
                <a:latin typeface="Arial" charset="0"/>
                <a:ea typeface="ＭＳ Ｐゴシック" charset="-128"/>
              </a:rPr>
              <a:t>Recognition memory</a:t>
            </a:r>
          </a:p>
        </p:txBody>
      </p:sp>
      <p:grpSp>
        <p:nvGrpSpPr>
          <p:cNvPr id="21507" name="Group 104"/>
          <p:cNvGrpSpPr>
            <a:grpSpLocks noChangeAspect="1"/>
          </p:cNvGrpSpPr>
          <p:nvPr/>
        </p:nvGrpSpPr>
        <p:grpSpPr bwMode="auto">
          <a:xfrm>
            <a:off x="917575" y="1458913"/>
            <a:ext cx="7680325" cy="4362450"/>
            <a:chOff x="218" y="932"/>
            <a:chExt cx="5709" cy="3242"/>
          </a:xfrm>
        </p:grpSpPr>
        <p:grpSp>
          <p:nvGrpSpPr>
            <p:cNvPr id="21509" name="Group 2"/>
            <p:cNvGrpSpPr>
              <a:grpSpLocks noChangeAspect="1"/>
            </p:cNvGrpSpPr>
            <p:nvPr/>
          </p:nvGrpSpPr>
          <p:grpSpPr bwMode="auto">
            <a:xfrm>
              <a:off x="1447" y="1294"/>
              <a:ext cx="3651" cy="612"/>
              <a:chOff x="1447" y="1294"/>
              <a:chExt cx="3651" cy="612"/>
            </a:xfrm>
          </p:grpSpPr>
          <p:sp>
            <p:nvSpPr>
              <p:cNvPr id="21605" name="Line 3"/>
              <p:cNvSpPr>
                <a:spLocks noChangeAspect="1" noChangeShapeType="1"/>
              </p:cNvSpPr>
              <p:nvPr/>
            </p:nvSpPr>
            <p:spPr bwMode="auto">
              <a:xfrm flipV="1">
                <a:off x="1447" y="1294"/>
                <a:ext cx="592" cy="126"/>
              </a:xfrm>
              <a:prstGeom prst="line">
                <a:avLst/>
              </a:prstGeom>
              <a:noFill/>
              <a:ln w="19050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6" name="Line 4"/>
              <p:cNvSpPr>
                <a:spLocks noChangeAspect="1" noChangeShapeType="1"/>
              </p:cNvSpPr>
              <p:nvPr/>
            </p:nvSpPr>
            <p:spPr bwMode="auto">
              <a:xfrm>
                <a:off x="2039" y="1294"/>
                <a:ext cx="610" cy="89"/>
              </a:xfrm>
              <a:prstGeom prst="line">
                <a:avLst/>
              </a:prstGeom>
              <a:noFill/>
              <a:ln w="19050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7" name="Line 5"/>
              <p:cNvSpPr>
                <a:spLocks noChangeAspect="1" noChangeShapeType="1"/>
              </p:cNvSpPr>
              <p:nvPr/>
            </p:nvSpPr>
            <p:spPr bwMode="auto">
              <a:xfrm flipV="1">
                <a:off x="2640" y="1313"/>
                <a:ext cx="591" cy="70"/>
              </a:xfrm>
              <a:prstGeom prst="line">
                <a:avLst/>
              </a:prstGeom>
              <a:noFill/>
              <a:ln w="19050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8" name="Line 6"/>
              <p:cNvSpPr>
                <a:spLocks noChangeAspect="1" noChangeShapeType="1"/>
              </p:cNvSpPr>
              <p:nvPr/>
            </p:nvSpPr>
            <p:spPr bwMode="auto">
              <a:xfrm>
                <a:off x="3850" y="1427"/>
                <a:ext cx="601" cy="12"/>
              </a:xfrm>
              <a:prstGeom prst="line">
                <a:avLst/>
              </a:prstGeom>
              <a:noFill/>
              <a:ln w="19050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" name="Line 7"/>
              <p:cNvSpPr>
                <a:spLocks noChangeAspect="1" noChangeShapeType="1"/>
              </p:cNvSpPr>
              <p:nvPr/>
            </p:nvSpPr>
            <p:spPr bwMode="auto">
              <a:xfrm>
                <a:off x="4460" y="1439"/>
                <a:ext cx="638" cy="467"/>
              </a:xfrm>
              <a:prstGeom prst="line">
                <a:avLst/>
              </a:prstGeom>
              <a:noFill/>
              <a:ln w="19050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0" name="Text Box 8"/>
            <p:cNvSpPr txBox="1">
              <a:spLocks noChangeAspect="1" noChangeArrowheads="1"/>
            </p:cNvSpPr>
            <p:nvPr/>
          </p:nvSpPr>
          <p:spPr bwMode="auto">
            <a:xfrm>
              <a:off x="519" y="932"/>
              <a:ext cx="45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100</a:t>
              </a:r>
            </a:p>
          </p:txBody>
        </p:sp>
        <p:sp>
          <p:nvSpPr>
            <p:cNvPr id="21511" name="Text Box 9"/>
            <p:cNvSpPr txBox="1">
              <a:spLocks noChangeAspect="1" noChangeArrowheads="1"/>
            </p:cNvSpPr>
            <p:nvPr/>
          </p:nvSpPr>
          <p:spPr bwMode="auto">
            <a:xfrm>
              <a:off x="622" y="1402"/>
              <a:ext cx="34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90</a:t>
              </a:r>
              <a:endParaRPr lang="en-US" sz="1200" b="1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12" name="Text Box 10"/>
            <p:cNvSpPr txBox="1">
              <a:spLocks noChangeAspect="1" noChangeArrowheads="1"/>
            </p:cNvSpPr>
            <p:nvPr/>
          </p:nvSpPr>
          <p:spPr bwMode="auto">
            <a:xfrm>
              <a:off x="624" y="1897"/>
              <a:ext cx="34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80</a:t>
              </a:r>
            </a:p>
          </p:txBody>
        </p:sp>
        <p:sp>
          <p:nvSpPr>
            <p:cNvPr id="21513" name="Text Box 11"/>
            <p:cNvSpPr txBox="1">
              <a:spLocks noChangeAspect="1" noChangeArrowheads="1"/>
            </p:cNvSpPr>
            <p:nvPr/>
          </p:nvSpPr>
          <p:spPr bwMode="auto">
            <a:xfrm>
              <a:off x="625" y="2400"/>
              <a:ext cx="34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70</a:t>
              </a:r>
              <a:endParaRPr lang="en-US" sz="1200" b="1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14" name="Text Box 12"/>
            <p:cNvSpPr txBox="1">
              <a:spLocks noChangeAspect="1" noChangeArrowheads="1"/>
            </p:cNvSpPr>
            <p:nvPr/>
          </p:nvSpPr>
          <p:spPr bwMode="auto">
            <a:xfrm>
              <a:off x="624" y="2889"/>
              <a:ext cx="34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60</a:t>
              </a:r>
              <a:endParaRPr lang="en-US" sz="1200" b="1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15" name="Text Box 13"/>
            <p:cNvSpPr txBox="1">
              <a:spLocks noChangeAspect="1" noChangeArrowheads="1"/>
            </p:cNvSpPr>
            <p:nvPr/>
          </p:nvSpPr>
          <p:spPr bwMode="auto">
            <a:xfrm>
              <a:off x="625" y="3392"/>
              <a:ext cx="34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50</a:t>
              </a:r>
              <a:endParaRPr lang="en-US" sz="1200" b="1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16" name="Text Box 14"/>
            <p:cNvSpPr txBox="1">
              <a:spLocks noChangeAspect="1" noChangeArrowheads="1"/>
            </p:cNvSpPr>
            <p:nvPr/>
          </p:nvSpPr>
          <p:spPr bwMode="auto">
            <a:xfrm>
              <a:off x="1327" y="3898"/>
              <a:ext cx="40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10"</a:t>
              </a:r>
            </a:p>
          </p:txBody>
        </p:sp>
        <p:sp>
          <p:nvSpPr>
            <p:cNvPr id="21517" name="Text Box 15"/>
            <p:cNvSpPr txBox="1">
              <a:spLocks noChangeAspect="1" noChangeArrowheads="1"/>
            </p:cNvSpPr>
            <p:nvPr/>
          </p:nvSpPr>
          <p:spPr bwMode="auto">
            <a:xfrm>
              <a:off x="1940" y="3901"/>
              <a:ext cx="40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30"</a:t>
              </a:r>
            </a:p>
          </p:txBody>
        </p:sp>
        <p:sp>
          <p:nvSpPr>
            <p:cNvPr id="21518" name="Text Box 16"/>
            <p:cNvSpPr txBox="1">
              <a:spLocks noChangeAspect="1" noChangeArrowheads="1"/>
            </p:cNvSpPr>
            <p:nvPr/>
          </p:nvSpPr>
          <p:spPr bwMode="auto">
            <a:xfrm>
              <a:off x="2532" y="3901"/>
              <a:ext cx="40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60"</a:t>
              </a:r>
              <a:endParaRPr lang="en-US" sz="1200" b="1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19" name="Text Box 17"/>
            <p:cNvSpPr txBox="1">
              <a:spLocks noChangeAspect="1" noChangeArrowheads="1"/>
            </p:cNvSpPr>
            <p:nvPr/>
          </p:nvSpPr>
          <p:spPr bwMode="auto">
            <a:xfrm>
              <a:off x="3088" y="3900"/>
              <a:ext cx="50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120"</a:t>
              </a:r>
              <a:endParaRPr lang="en-US" sz="1200" b="1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20" name="Text Box 18"/>
            <p:cNvSpPr txBox="1">
              <a:spLocks noChangeAspect="1" noChangeArrowheads="1"/>
            </p:cNvSpPr>
            <p:nvPr/>
          </p:nvSpPr>
          <p:spPr bwMode="auto">
            <a:xfrm>
              <a:off x="3676" y="3902"/>
              <a:ext cx="55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60" +</a:t>
              </a:r>
            </a:p>
          </p:txBody>
        </p:sp>
        <p:sp>
          <p:nvSpPr>
            <p:cNvPr id="21521" name="Text Box 19"/>
            <p:cNvSpPr txBox="1">
              <a:spLocks noChangeAspect="1" noChangeArrowheads="1"/>
            </p:cNvSpPr>
            <p:nvPr/>
          </p:nvSpPr>
          <p:spPr bwMode="auto">
            <a:xfrm>
              <a:off x="4205" y="3898"/>
              <a:ext cx="647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100" +</a:t>
              </a:r>
              <a:endParaRPr lang="en-US" sz="1200" b="1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22" name="Text Box 20"/>
            <p:cNvSpPr txBox="1">
              <a:spLocks noChangeAspect="1" noChangeArrowheads="1"/>
            </p:cNvSpPr>
            <p:nvPr/>
          </p:nvSpPr>
          <p:spPr bwMode="auto">
            <a:xfrm>
              <a:off x="4840" y="3899"/>
              <a:ext cx="647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200" +</a:t>
              </a:r>
              <a:endParaRPr lang="en-US" sz="1200" b="1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23" name="Text Box 21"/>
            <p:cNvSpPr txBox="1">
              <a:spLocks noChangeAspect="1" noChangeArrowheads="1"/>
            </p:cNvSpPr>
            <p:nvPr/>
          </p:nvSpPr>
          <p:spPr bwMode="auto">
            <a:xfrm>
              <a:off x="1372" y="3645"/>
              <a:ext cx="23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21524" name="Text Box 22"/>
            <p:cNvSpPr txBox="1">
              <a:spLocks noChangeAspect="1" noChangeArrowheads="1"/>
            </p:cNvSpPr>
            <p:nvPr/>
          </p:nvSpPr>
          <p:spPr bwMode="auto">
            <a:xfrm>
              <a:off x="1977" y="3645"/>
              <a:ext cx="2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21525" name="Text Box 23"/>
            <p:cNvSpPr txBox="1">
              <a:spLocks noChangeAspect="1" noChangeArrowheads="1"/>
            </p:cNvSpPr>
            <p:nvPr/>
          </p:nvSpPr>
          <p:spPr bwMode="auto">
            <a:xfrm>
              <a:off x="2578" y="3641"/>
              <a:ext cx="23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1</a:t>
              </a:r>
              <a:endParaRPr lang="en-US" sz="1200" b="1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26" name="Text Box 24"/>
            <p:cNvSpPr txBox="1">
              <a:spLocks noChangeAspect="1" noChangeArrowheads="1"/>
            </p:cNvSpPr>
            <p:nvPr/>
          </p:nvSpPr>
          <p:spPr bwMode="auto">
            <a:xfrm>
              <a:off x="3192" y="3641"/>
              <a:ext cx="23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21527" name="Text Box 25"/>
            <p:cNvSpPr txBox="1">
              <a:spLocks noChangeAspect="1" noChangeArrowheads="1"/>
            </p:cNvSpPr>
            <p:nvPr/>
          </p:nvSpPr>
          <p:spPr bwMode="auto">
            <a:xfrm>
              <a:off x="3786" y="3640"/>
              <a:ext cx="2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3</a:t>
              </a:r>
            </a:p>
          </p:txBody>
        </p:sp>
        <p:sp>
          <p:nvSpPr>
            <p:cNvPr id="21528" name="Text Box 26"/>
            <p:cNvSpPr txBox="1">
              <a:spLocks noChangeAspect="1" noChangeArrowheads="1"/>
            </p:cNvSpPr>
            <p:nvPr/>
          </p:nvSpPr>
          <p:spPr bwMode="auto">
            <a:xfrm>
              <a:off x="4379" y="3641"/>
              <a:ext cx="23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5</a:t>
              </a:r>
            </a:p>
          </p:txBody>
        </p:sp>
        <p:sp>
          <p:nvSpPr>
            <p:cNvPr id="21529" name="Text Box 27"/>
            <p:cNvSpPr txBox="1">
              <a:spLocks noChangeAspect="1" noChangeArrowheads="1"/>
            </p:cNvSpPr>
            <p:nvPr/>
          </p:nvSpPr>
          <p:spPr bwMode="auto">
            <a:xfrm>
              <a:off x="4974" y="3647"/>
              <a:ext cx="32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10</a:t>
              </a:r>
              <a:endParaRPr lang="en-US" sz="1200" b="1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30" name="Text Box 28"/>
            <p:cNvSpPr txBox="1">
              <a:spLocks noChangeAspect="1" noChangeArrowheads="1"/>
            </p:cNvSpPr>
            <p:nvPr/>
          </p:nvSpPr>
          <p:spPr bwMode="auto">
            <a:xfrm>
              <a:off x="218" y="3642"/>
              <a:ext cx="99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List length</a:t>
              </a:r>
              <a:endParaRPr lang="en-US" sz="2000" b="1"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31" name="Text Box 29"/>
            <p:cNvSpPr txBox="1">
              <a:spLocks noChangeAspect="1" noChangeArrowheads="1"/>
            </p:cNvSpPr>
            <p:nvPr/>
          </p:nvSpPr>
          <p:spPr bwMode="auto">
            <a:xfrm>
              <a:off x="389" y="3894"/>
              <a:ext cx="5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18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Delay</a:t>
              </a:r>
            </a:p>
          </p:txBody>
        </p:sp>
        <p:sp>
          <p:nvSpPr>
            <p:cNvPr id="21532" name="Text Box 30"/>
            <p:cNvSpPr txBox="1">
              <a:spLocks noChangeAspect="1" noChangeArrowheads="1"/>
            </p:cNvSpPr>
            <p:nvPr/>
          </p:nvSpPr>
          <p:spPr bwMode="auto">
            <a:xfrm>
              <a:off x="305" y="987"/>
              <a:ext cx="137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endParaRPr lang="en-US"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33" name="Text Box 32"/>
            <p:cNvSpPr txBox="1">
              <a:spLocks noChangeAspect="1" noChangeArrowheads="1"/>
            </p:cNvSpPr>
            <p:nvPr/>
          </p:nvSpPr>
          <p:spPr bwMode="auto">
            <a:xfrm rot="-5369590">
              <a:off x="-492" y="1951"/>
              <a:ext cx="1863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Percent  correct</a:t>
              </a:r>
              <a:endParaRPr lang="en-US" sz="1800" b="1"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34" name="Text Box 33"/>
            <p:cNvSpPr txBox="1">
              <a:spLocks noChangeAspect="1" noChangeArrowheads="1"/>
            </p:cNvSpPr>
            <p:nvPr/>
          </p:nvSpPr>
          <p:spPr bwMode="auto">
            <a:xfrm>
              <a:off x="5164" y="1273"/>
              <a:ext cx="27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N</a:t>
              </a:r>
              <a:endParaRPr lang="en-US" sz="1800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35" name="Text Box 34"/>
            <p:cNvSpPr txBox="1">
              <a:spLocks noChangeAspect="1" noChangeArrowheads="1"/>
            </p:cNvSpPr>
            <p:nvPr/>
          </p:nvSpPr>
          <p:spPr bwMode="auto">
            <a:xfrm>
              <a:off x="5162" y="1704"/>
              <a:ext cx="274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A</a:t>
              </a:r>
              <a:endParaRPr lang="en-US" sz="1600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36" name="Text Box 35"/>
            <p:cNvSpPr txBox="1">
              <a:spLocks noChangeAspect="1" noChangeArrowheads="1"/>
            </p:cNvSpPr>
            <p:nvPr/>
          </p:nvSpPr>
          <p:spPr bwMode="auto">
            <a:xfrm>
              <a:off x="5167" y="1872"/>
              <a:ext cx="274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H</a:t>
              </a:r>
              <a:endParaRPr lang="en-US" sz="1600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37" name="Text Box 36"/>
            <p:cNvSpPr txBox="1">
              <a:spLocks noChangeAspect="1" noChangeArrowheads="1"/>
            </p:cNvSpPr>
            <p:nvPr/>
          </p:nvSpPr>
          <p:spPr bwMode="auto">
            <a:xfrm>
              <a:off x="5005" y="2891"/>
              <a:ext cx="922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Said to be</a:t>
              </a:r>
            </a:p>
            <a:p>
              <a:pPr algn="ctr" defTabSz="457200"/>
              <a:r>
                <a:rPr lang="en-US" sz="2000" b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</a:rPr>
                <a:t>A+H</a:t>
              </a:r>
              <a:endParaRPr lang="en-US" sz="1600">
                <a:solidFill>
                  <a:schemeClr val="bg1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1538" name="Line 37"/>
            <p:cNvSpPr>
              <a:spLocks noChangeAspect="1" noChangeShapeType="1"/>
            </p:cNvSpPr>
            <p:nvPr/>
          </p:nvSpPr>
          <p:spPr bwMode="auto">
            <a:xfrm>
              <a:off x="939" y="1042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39" name="Group 38"/>
            <p:cNvGrpSpPr>
              <a:grpSpLocks noChangeAspect="1"/>
            </p:cNvGrpSpPr>
            <p:nvPr/>
          </p:nvGrpSpPr>
          <p:grpSpPr bwMode="auto">
            <a:xfrm>
              <a:off x="1415" y="1258"/>
              <a:ext cx="3708" cy="669"/>
              <a:chOff x="1415" y="1258"/>
              <a:chExt cx="3708" cy="669"/>
            </a:xfrm>
          </p:grpSpPr>
          <p:sp>
            <p:nvSpPr>
              <p:cNvPr id="21598" name="Oval 39"/>
              <p:cNvSpPr>
                <a:spLocks noChangeAspect="1" noChangeArrowheads="1"/>
              </p:cNvSpPr>
              <p:nvPr/>
            </p:nvSpPr>
            <p:spPr bwMode="auto">
              <a:xfrm>
                <a:off x="1415" y="1384"/>
                <a:ext cx="69" cy="69"/>
              </a:xfrm>
              <a:prstGeom prst="ellipse">
                <a:avLst/>
              </a:prstGeom>
              <a:solidFill>
                <a:srgbClr val="FE98CB"/>
              </a:solidFill>
              <a:ln w="9525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99" name="Oval 40"/>
              <p:cNvSpPr>
                <a:spLocks noChangeAspect="1" noChangeArrowheads="1"/>
              </p:cNvSpPr>
              <p:nvPr/>
            </p:nvSpPr>
            <p:spPr bwMode="auto">
              <a:xfrm>
                <a:off x="2018" y="1258"/>
                <a:ext cx="69" cy="69"/>
              </a:xfrm>
              <a:prstGeom prst="ellipse">
                <a:avLst/>
              </a:prstGeom>
              <a:solidFill>
                <a:srgbClr val="FE98CB"/>
              </a:solidFill>
              <a:ln w="9525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600" name="Oval 41"/>
              <p:cNvSpPr>
                <a:spLocks noChangeAspect="1" noChangeArrowheads="1"/>
              </p:cNvSpPr>
              <p:nvPr/>
            </p:nvSpPr>
            <p:spPr bwMode="auto">
              <a:xfrm>
                <a:off x="2625" y="1344"/>
                <a:ext cx="69" cy="69"/>
              </a:xfrm>
              <a:prstGeom prst="ellipse">
                <a:avLst/>
              </a:prstGeom>
              <a:solidFill>
                <a:srgbClr val="FE98CB"/>
              </a:solidFill>
              <a:ln w="9525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601" name="Oval 42"/>
              <p:cNvSpPr>
                <a:spLocks noChangeAspect="1" noChangeArrowheads="1"/>
              </p:cNvSpPr>
              <p:nvPr/>
            </p:nvSpPr>
            <p:spPr bwMode="auto">
              <a:xfrm>
                <a:off x="3197" y="1280"/>
                <a:ext cx="69" cy="69"/>
              </a:xfrm>
              <a:prstGeom prst="ellipse">
                <a:avLst/>
              </a:prstGeom>
              <a:solidFill>
                <a:srgbClr val="FE98CB"/>
              </a:solidFill>
              <a:ln w="9525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602" name="Oval 43"/>
              <p:cNvSpPr>
                <a:spLocks noChangeAspect="1" noChangeArrowheads="1"/>
              </p:cNvSpPr>
              <p:nvPr/>
            </p:nvSpPr>
            <p:spPr bwMode="auto">
              <a:xfrm>
                <a:off x="3839" y="1402"/>
                <a:ext cx="69" cy="69"/>
              </a:xfrm>
              <a:prstGeom prst="ellipse">
                <a:avLst/>
              </a:prstGeom>
              <a:solidFill>
                <a:srgbClr val="FE98CB"/>
              </a:solidFill>
              <a:ln w="9525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603" name="Oval 44"/>
              <p:cNvSpPr>
                <a:spLocks noChangeAspect="1" noChangeArrowheads="1"/>
              </p:cNvSpPr>
              <p:nvPr/>
            </p:nvSpPr>
            <p:spPr bwMode="auto">
              <a:xfrm>
                <a:off x="4432" y="1401"/>
                <a:ext cx="69" cy="69"/>
              </a:xfrm>
              <a:prstGeom prst="ellipse">
                <a:avLst/>
              </a:prstGeom>
              <a:solidFill>
                <a:srgbClr val="FE98CB"/>
              </a:solidFill>
              <a:ln w="9525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604" name="Oval 45"/>
              <p:cNvSpPr>
                <a:spLocks noChangeAspect="1" noChangeArrowheads="1"/>
              </p:cNvSpPr>
              <p:nvPr/>
            </p:nvSpPr>
            <p:spPr bwMode="auto">
              <a:xfrm>
                <a:off x="5054" y="1858"/>
                <a:ext cx="69" cy="69"/>
              </a:xfrm>
              <a:prstGeom prst="ellipse">
                <a:avLst/>
              </a:prstGeom>
              <a:solidFill>
                <a:srgbClr val="FE98CB"/>
              </a:solidFill>
              <a:ln w="9525">
                <a:solidFill>
                  <a:srgbClr val="FE98C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</p:grpSp>
        <p:sp>
          <p:nvSpPr>
            <p:cNvPr id="21540" name="Line 46"/>
            <p:cNvSpPr>
              <a:spLocks noChangeAspect="1" noChangeShapeType="1"/>
            </p:cNvSpPr>
            <p:nvPr/>
          </p:nvSpPr>
          <p:spPr bwMode="auto">
            <a:xfrm>
              <a:off x="994" y="1042"/>
              <a:ext cx="0" cy="245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47"/>
            <p:cNvSpPr>
              <a:spLocks noChangeAspect="1" noChangeShapeType="1"/>
            </p:cNvSpPr>
            <p:nvPr/>
          </p:nvSpPr>
          <p:spPr bwMode="auto">
            <a:xfrm>
              <a:off x="935" y="1531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Line 48"/>
            <p:cNvSpPr>
              <a:spLocks noChangeAspect="1" noChangeShapeType="1"/>
            </p:cNvSpPr>
            <p:nvPr/>
          </p:nvSpPr>
          <p:spPr bwMode="auto">
            <a:xfrm>
              <a:off x="935" y="2022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Line 49"/>
            <p:cNvSpPr>
              <a:spLocks noChangeAspect="1" noChangeShapeType="1"/>
            </p:cNvSpPr>
            <p:nvPr/>
          </p:nvSpPr>
          <p:spPr bwMode="auto">
            <a:xfrm>
              <a:off x="935" y="2525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Line 50"/>
            <p:cNvSpPr>
              <a:spLocks noChangeAspect="1" noChangeShapeType="1"/>
            </p:cNvSpPr>
            <p:nvPr/>
          </p:nvSpPr>
          <p:spPr bwMode="auto">
            <a:xfrm>
              <a:off x="935" y="301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51"/>
            <p:cNvSpPr>
              <a:spLocks noChangeAspect="1" noChangeShapeType="1"/>
            </p:cNvSpPr>
            <p:nvPr/>
          </p:nvSpPr>
          <p:spPr bwMode="auto">
            <a:xfrm>
              <a:off x="1472" y="3517"/>
              <a:ext cx="0" cy="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Line 52"/>
            <p:cNvSpPr>
              <a:spLocks noChangeAspect="1" noChangeShapeType="1"/>
            </p:cNvSpPr>
            <p:nvPr/>
          </p:nvSpPr>
          <p:spPr bwMode="auto">
            <a:xfrm>
              <a:off x="2078" y="3514"/>
              <a:ext cx="0" cy="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Line 53"/>
            <p:cNvSpPr>
              <a:spLocks noChangeAspect="1" noChangeShapeType="1"/>
            </p:cNvSpPr>
            <p:nvPr/>
          </p:nvSpPr>
          <p:spPr bwMode="auto">
            <a:xfrm>
              <a:off x="2679" y="3514"/>
              <a:ext cx="0" cy="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Line 54"/>
            <p:cNvSpPr>
              <a:spLocks noChangeAspect="1" noChangeShapeType="1"/>
            </p:cNvSpPr>
            <p:nvPr/>
          </p:nvSpPr>
          <p:spPr bwMode="auto">
            <a:xfrm>
              <a:off x="3292" y="3514"/>
              <a:ext cx="0" cy="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Line 55"/>
            <p:cNvSpPr>
              <a:spLocks noChangeAspect="1" noChangeShapeType="1"/>
            </p:cNvSpPr>
            <p:nvPr/>
          </p:nvSpPr>
          <p:spPr bwMode="auto">
            <a:xfrm>
              <a:off x="3898" y="3514"/>
              <a:ext cx="0" cy="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Line 56"/>
            <p:cNvSpPr>
              <a:spLocks noChangeAspect="1" noChangeShapeType="1"/>
            </p:cNvSpPr>
            <p:nvPr/>
          </p:nvSpPr>
          <p:spPr bwMode="auto">
            <a:xfrm>
              <a:off x="4488" y="3514"/>
              <a:ext cx="0" cy="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Line 57"/>
            <p:cNvSpPr>
              <a:spLocks noChangeAspect="1" noChangeShapeType="1"/>
            </p:cNvSpPr>
            <p:nvPr/>
          </p:nvSpPr>
          <p:spPr bwMode="auto">
            <a:xfrm>
              <a:off x="5126" y="3514"/>
              <a:ext cx="0" cy="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52" name="Group 58"/>
            <p:cNvGrpSpPr>
              <a:grpSpLocks noChangeAspect="1"/>
            </p:cNvGrpSpPr>
            <p:nvPr/>
          </p:nvGrpSpPr>
          <p:grpSpPr bwMode="auto">
            <a:xfrm>
              <a:off x="1454" y="1067"/>
              <a:ext cx="3623" cy="328"/>
              <a:chOff x="1454" y="1067"/>
              <a:chExt cx="3623" cy="328"/>
            </a:xfrm>
          </p:grpSpPr>
          <p:grpSp>
            <p:nvGrpSpPr>
              <p:cNvPr id="21591" name="Group 59"/>
              <p:cNvGrpSpPr>
                <a:grpSpLocks noChangeAspect="1"/>
              </p:cNvGrpSpPr>
              <p:nvPr/>
            </p:nvGrpSpPr>
            <p:grpSpPr bwMode="auto">
              <a:xfrm>
                <a:off x="3876" y="1156"/>
                <a:ext cx="1201" cy="239"/>
                <a:chOff x="3811" y="931"/>
                <a:chExt cx="945" cy="276"/>
              </a:xfrm>
            </p:grpSpPr>
            <p:sp>
              <p:nvSpPr>
                <p:cNvPr id="21596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3811" y="931"/>
                  <a:ext cx="480" cy="6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7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291" y="989"/>
                  <a:ext cx="465" cy="21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92" name="Group 62"/>
              <p:cNvGrpSpPr>
                <a:grpSpLocks noChangeAspect="1"/>
              </p:cNvGrpSpPr>
              <p:nvPr/>
            </p:nvGrpSpPr>
            <p:grpSpPr bwMode="auto">
              <a:xfrm>
                <a:off x="1454" y="1067"/>
                <a:ext cx="1803" cy="164"/>
                <a:chOff x="1905" y="829"/>
                <a:chExt cx="1419" cy="189"/>
              </a:xfrm>
            </p:grpSpPr>
            <p:sp>
              <p:nvSpPr>
                <p:cNvPr id="21593" name="Line 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05" y="880"/>
                  <a:ext cx="473" cy="13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4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78" y="829"/>
                  <a:ext cx="466" cy="58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5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2858" y="829"/>
                  <a:ext cx="466" cy="5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53" name="Group 66"/>
            <p:cNvGrpSpPr>
              <a:grpSpLocks noChangeAspect="1"/>
            </p:cNvGrpSpPr>
            <p:nvPr/>
          </p:nvGrpSpPr>
          <p:grpSpPr bwMode="auto">
            <a:xfrm>
              <a:off x="1405" y="1031"/>
              <a:ext cx="3702" cy="405"/>
              <a:chOff x="1405" y="1031"/>
              <a:chExt cx="3702" cy="405"/>
            </a:xfrm>
          </p:grpSpPr>
          <p:sp>
            <p:nvSpPr>
              <p:cNvPr id="21584" name="Oval 67"/>
              <p:cNvSpPr>
                <a:spLocks noChangeAspect="1" noChangeArrowheads="1"/>
              </p:cNvSpPr>
              <p:nvPr/>
            </p:nvSpPr>
            <p:spPr bwMode="auto">
              <a:xfrm>
                <a:off x="1405" y="1202"/>
                <a:ext cx="69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85" name="Oval 68"/>
              <p:cNvSpPr>
                <a:spLocks noChangeAspect="1" noChangeArrowheads="1"/>
              </p:cNvSpPr>
              <p:nvPr/>
            </p:nvSpPr>
            <p:spPr bwMode="auto">
              <a:xfrm>
                <a:off x="2024" y="1082"/>
                <a:ext cx="69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86" name="Oval 69"/>
              <p:cNvSpPr>
                <a:spLocks noChangeAspect="1" noChangeArrowheads="1"/>
              </p:cNvSpPr>
              <p:nvPr/>
            </p:nvSpPr>
            <p:spPr bwMode="auto">
              <a:xfrm>
                <a:off x="2617" y="1031"/>
                <a:ext cx="69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87" name="Oval 70"/>
              <p:cNvSpPr>
                <a:spLocks noChangeAspect="1" noChangeArrowheads="1"/>
              </p:cNvSpPr>
              <p:nvPr/>
            </p:nvSpPr>
            <p:spPr bwMode="auto">
              <a:xfrm>
                <a:off x="3211" y="1083"/>
                <a:ext cx="69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88" name="Oval 71"/>
              <p:cNvSpPr>
                <a:spLocks noChangeAspect="1" noChangeArrowheads="1"/>
              </p:cNvSpPr>
              <p:nvPr/>
            </p:nvSpPr>
            <p:spPr bwMode="auto">
              <a:xfrm>
                <a:off x="3835" y="1126"/>
                <a:ext cx="69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89" name="Oval 72"/>
              <p:cNvSpPr>
                <a:spLocks noChangeAspect="1" noChangeArrowheads="1"/>
              </p:cNvSpPr>
              <p:nvPr/>
            </p:nvSpPr>
            <p:spPr bwMode="auto">
              <a:xfrm>
                <a:off x="4445" y="1176"/>
                <a:ext cx="69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90" name="Oval 73"/>
              <p:cNvSpPr>
                <a:spLocks noChangeAspect="1" noChangeArrowheads="1"/>
              </p:cNvSpPr>
              <p:nvPr/>
            </p:nvSpPr>
            <p:spPr bwMode="auto">
              <a:xfrm>
                <a:off x="5038" y="1367"/>
                <a:ext cx="69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</p:grpSp>
        <p:grpSp>
          <p:nvGrpSpPr>
            <p:cNvPr id="21554" name="Group 74"/>
            <p:cNvGrpSpPr>
              <a:grpSpLocks noChangeAspect="1"/>
            </p:cNvGrpSpPr>
            <p:nvPr/>
          </p:nvGrpSpPr>
          <p:grpSpPr bwMode="auto">
            <a:xfrm>
              <a:off x="1445" y="1307"/>
              <a:ext cx="3651" cy="650"/>
              <a:chOff x="1445" y="1307"/>
              <a:chExt cx="3651" cy="650"/>
            </a:xfrm>
          </p:grpSpPr>
          <p:sp>
            <p:nvSpPr>
              <p:cNvPr id="21579" name="Line 75"/>
              <p:cNvSpPr>
                <a:spLocks noChangeAspect="1" noChangeShapeType="1"/>
              </p:cNvSpPr>
              <p:nvPr/>
            </p:nvSpPr>
            <p:spPr bwMode="auto">
              <a:xfrm>
                <a:off x="3876" y="1358"/>
                <a:ext cx="601" cy="151"/>
              </a:xfrm>
              <a:prstGeom prst="line">
                <a:avLst/>
              </a:prstGeom>
              <a:noFill/>
              <a:ln w="19050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0" name="Line 76"/>
              <p:cNvSpPr>
                <a:spLocks noChangeAspect="1" noChangeShapeType="1"/>
              </p:cNvSpPr>
              <p:nvPr/>
            </p:nvSpPr>
            <p:spPr bwMode="auto">
              <a:xfrm>
                <a:off x="4467" y="1510"/>
                <a:ext cx="629" cy="447"/>
              </a:xfrm>
              <a:prstGeom prst="line">
                <a:avLst/>
              </a:prstGeom>
              <a:noFill/>
              <a:ln w="19050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1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1445" y="1320"/>
                <a:ext cx="610" cy="170"/>
              </a:xfrm>
              <a:prstGeom prst="line">
                <a:avLst/>
              </a:prstGeom>
              <a:noFill/>
              <a:ln w="19050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2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2064" y="1314"/>
                <a:ext cx="592" cy="13"/>
              </a:xfrm>
              <a:prstGeom prst="line">
                <a:avLst/>
              </a:prstGeom>
              <a:noFill/>
              <a:ln w="19050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3" name="Line 79"/>
              <p:cNvSpPr>
                <a:spLocks noChangeAspect="1" noChangeShapeType="1"/>
              </p:cNvSpPr>
              <p:nvPr/>
            </p:nvSpPr>
            <p:spPr bwMode="auto">
              <a:xfrm>
                <a:off x="2665" y="1307"/>
                <a:ext cx="601" cy="158"/>
              </a:xfrm>
              <a:prstGeom prst="line">
                <a:avLst/>
              </a:prstGeom>
              <a:noFill/>
              <a:ln w="19050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55" name="Line 80"/>
            <p:cNvSpPr>
              <a:spLocks noChangeAspect="1" noChangeShapeType="1"/>
            </p:cNvSpPr>
            <p:nvPr/>
          </p:nvSpPr>
          <p:spPr bwMode="auto">
            <a:xfrm>
              <a:off x="994" y="3501"/>
              <a:ext cx="413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Line 81"/>
            <p:cNvSpPr>
              <a:spLocks noChangeAspect="1" noChangeShapeType="1"/>
            </p:cNvSpPr>
            <p:nvPr/>
          </p:nvSpPr>
          <p:spPr bwMode="auto">
            <a:xfrm>
              <a:off x="935" y="3500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57" name="Group 82"/>
            <p:cNvGrpSpPr>
              <a:grpSpLocks noChangeAspect="1"/>
            </p:cNvGrpSpPr>
            <p:nvPr/>
          </p:nvGrpSpPr>
          <p:grpSpPr bwMode="auto">
            <a:xfrm>
              <a:off x="1454" y="1673"/>
              <a:ext cx="3642" cy="1590"/>
              <a:chOff x="1454" y="1673"/>
              <a:chExt cx="3642" cy="1590"/>
            </a:xfrm>
          </p:grpSpPr>
          <p:sp>
            <p:nvSpPr>
              <p:cNvPr id="21574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3913" y="3055"/>
                <a:ext cx="601" cy="44"/>
              </a:xfrm>
              <a:prstGeom prst="line">
                <a:avLst/>
              </a:prstGeom>
              <a:noFill/>
              <a:ln w="19050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5" name="Line 84"/>
              <p:cNvSpPr>
                <a:spLocks noChangeAspect="1" noChangeShapeType="1"/>
              </p:cNvSpPr>
              <p:nvPr/>
            </p:nvSpPr>
            <p:spPr bwMode="auto">
              <a:xfrm>
                <a:off x="4514" y="3049"/>
                <a:ext cx="582" cy="214"/>
              </a:xfrm>
              <a:prstGeom prst="line">
                <a:avLst/>
              </a:prstGeom>
              <a:noFill/>
              <a:ln w="19050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6" name="Line 85"/>
              <p:cNvSpPr>
                <a:spLocks noChangeAspect="1" noChangeShapeType="1"/>
              </p:cNvSpPr>
              <p:nvPr/>
            </p:nvSpPr>
            <p:spPr bwMode="auto">
              <a:xfrm>
                <a:off x="1454" y="1673"/>
                <a:ext cx="601" cy="946"/>
              </a:xfrm>
              <a:prstGeom prst="line">
                <a:avLst/>
              </a:prstGeom>
              <a:noFill/>
              <a:ln w="19050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7" name="Line 86"/>
              <p:cNvSpPr>
                <a:spLocks noChangeAspect="1" noChangeShapeType="1"/>
              </p:cNvSpPr>
              <p:nvPr/>
            </p:nvSpPr>
            <p:spPr bwMode="auto">
              <a:xfrm>
                <a:off x="2055" y="2607"/>
                <a:ext cx="609" cy="544"/>
              </a:xfrm>
              <a:prstGeom prst="line">
                <a:avLst/>
              </a:prstGeom>
              <a:noFill/>
              <a:ln w="19050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8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2674" y="3004"/>
                <a:ext cx="620" cy="139"/>
              </a:xfrm>
              <a:prstGeom prst="line">
                <a:avLst/>
              </a:prstGeom>
              <a:noFill/>
              <a:ln w="19050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58" name="Group 88"/>
            <p:cNvGrpSpPr>
              <a:grpSpLocks noChangeAspect="1"/>
            </p:cNvGrpSpPr>
            <p:nvPr/>
          </p:nvGrpSpPr>
          <p:grpSpPr bwMode="auto">
            <a:xfrm>
              <a:off x="1421" y="1642"/>
              <a:ext cx="3702" cy="1655"/>
              <a:chOff x="1421" y="1642"/>
              <a:chExt cx="3702" cy="1655"/>
            </a:xfrm>
          </p:grpSpPr>
          <p:sp>
            <p:nvSpPr>
              <p:cNvPr id="21567" name="Oval 89"/>
              <p:cNvSpPr>
                <a:spLocks noChangeAspect="1" noChangeArrowheads="1"/>
              </p:cNvSpPr>
              <p:nvPr/>
            </p:nvSpPr>
            <p:spPr bwMode="auto">
              <a:xfrm>
                <a:off x="1421" y="1642"/>
                <a:ext cx="69" cy="69"/>
              </a:xfrm>
              <a:prstGeom prst="ellipse">
                <a:avLst/>
              </a:prstGeom>
              <a:solidFill>
                <a:srgbClr val="00FEFE"/>
              </a:solidFill>
              <a:ln w="9525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68" name="Oval 90"/>
              <p:cNvSpPr>
                <a:spLocks noChangeAspect="1" noChangeArrowheads="1"/>
              </p:cNvSpPr>
              <p:nvPr/>
            </p:nvSpPr>
            <p:spPr bwMode="auto">
              <a:xfrm>
                <a:off x="2020" y="2580"/>
                <a:ext cx="69" cy="69"/>
              </a:xfrm>
              <a:prstGeom prst="ellipse">
                <a:avLst/>
              </a:prstGeom>
              <a:solidFill>
                <a:srgbClr val="00FEFE"/>
              </a:solidFill>
              <a:ln w="9525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69" name="Oval 91"/>
              <p:cNvSpPr>
                <a:spLocks noChangeAspect="1" noChangeArrowheads="1"/>
              </p:cNvSpPr>
              <p:nvPr/>
            </p:nvSpPr>
            <p:spPr bwMode="auto">
              <a:xfrm>
                <a:off x="5054" y="3228"/>
                <a:ext cx="69" cy="69"/>
              </a:xfrm>
              <a:prstGeom prst="ellipse">
                <a:avLst/>
              </a:prstGeom>
              <a:solidFill>
                <a:srgbClr val="00FEFE"/>
              </a:solidFill>
              <a:ln w="9525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70" name="Oval 92"/>
              <p:cNvSpPr>
                <a:spLocks noChangeAspect="1" noChangeArrowheads="1"/>
              </p:cNvSpPr>
              <p:nvPr/>
            </p:nvSpPr>
            <p:spPr bwMode="auto">
              <a:xfrm>
                <a:off x="4485" y="3027"/>
                <a:ext cx="69" cy="69"/>
              </a:xfrm>
              <a:prstGeom prst="ellipse">
                <a:avLst/>
              </a:prstGeom>
              <a:solidFill>
                <a:srgbClr val="00FEFE"/>
              </a:solidFill>
              <a:ln w="9525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71" name="Oval 93"/>
              <p:cNvSpPr>
                <a:spLocks noChangeAspect="1" noChangeArrowheads="1"/>
              </p:cNvSpPr>
              <p:nvPr/>
            </p:nvSpPr>
            <p:spPr bwMode="auto">
              <a:xfrm>
                <a:off x="3894" y="3067"/>
                <a:ext cx="69" cy="69"/>
              </a:xfrm>
              <a:prstGeom prst="ellipse">
                <a:avLst/>
              </a:prstGeom>
              <a:solidFill>
                <a:srgbClr val="00FEFE"/>
              </a:solidFill>
              <a:ln w="9525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72" name="Oval 94"/>
              <p:cNvSpPr>
                <a:spLocks noChangeAspect="1" noChangeArrowheads="1"/>
              </p:cNvSpPr>
              <p:nvPr/>
            </p:nvSpPr>
            <p:spPr bwMode="auto">
              <a:xfrm>
                <a:off x="3247" y="2972"/>
                <a:ext cx="69" cy="69"/>
              </a:xfrm>
              <a:prstGeom prst="ellipse">
                <a:avLst/>
              </a:prstGeom>
              <a:solidFill>
                <a:srgbClr val="00FEFE"/>
              </a:solidFill>
              <a:ln w="9525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73" name="Oval 95"/>
              <p:cNvSpPr>
                <a:spLocks noChangeAspect="1" noChangeArrowheads="1"/>
              </p:cNvSpPr>
              <p:nvPr/>
            </p:nvSpPr>
            <p:spPr bwMode="auto">
              <a:xfrm>
                <a:off x="2635" y="3110"/>
                <a:ext cx="69" cy="69"/>
              </a:xfrm>
              <a:prstGeom prst="ellipse">
                <a:avLst/>
              </a:prstGeom>
              <a:solidFill>
                <a:srgbClr val="00FEFE"/>
              </a:solidFill>
              <a:ln w="9525">
                <a:solidFill>
                  <a:srgbClr val="00FE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</p:grpSp>
        <p:grpSp>
          <p:nvGrpSpPr>
            <p:cNvPr id="21559" name="Group 96"/>
            <p:cNvGrpSpPr>
              <a:grpSpLocks noChangeAspect="1"/>
            </p:cNvGrpSpPr>
            <p:nvPr/>
          </p:nvGrpSpPr>
          <p:grpSpPr bwMode="auto">
            <a:xfrm>
              <a:off x="1414" y="1280"/>
              <a:ext cx="3705" cy="711"/>
              <a:chOff x="1414" y="1280"/>
              <a:chExt cx="3705" cy="711"/>
            </a:xfrm>
          </p:grpSpPr>
          <p:sp>
            <p:nvSpPr>
              <p:cNvPr id="21560" name="Oval 97"/>
              <p:cNvSpPr>
                <a:spLocks noChangeAspect="1" noChangeArrowheads="1"/>
              </p:cNvSpPr>
              <p:nvPr/>
            </p:nvSpPr>
            <p:spPr bwMode="auto">
              <a:xfrm>
                <a:off x="1414" y="1458"/>
                <a:ext cx="69" cy="69"/>
              </a:xfrm>
              <a:prstGeom prst="ellipse">
                <a:avLst/>
              </a:prstGeom>
              <a:solidFill>
                <a:srgbClr val="A7D3FF"/>
              </a:solidFill>
              <a:ln w="9525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61" name="Oval 98"/>
              <p:cNvSpPr>
                <a:spLocks noChangeAspect="1" noChangeArrowheads="1"/>
              </p:cNvSpPr>
              <p:nvPr/>
            </p:nvSpPr>
            <p:spPr bwMode="auto">
              <a:xfrm>
                <a:off x="5050" y="1922"/>
                <a:ext cx="69" cy="69"/>
              </a:xfrm>
              <a:prstGeom prst="ellipse">
                <a:avLst/>
              </a:prstGeom>
              <a:solidFill>
                <a:srgbClr val="A7D3FF"/>
              </a:solidFill>
              <a:ln w="9525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62" name="Oval 99"/>
              <p:cNvSpPr>
                <a:spLocks noChangeAspect="1" noChangeArrowheads="1"/>
              </p:cNvSpPr>
              <p:nvPr/>
            </p:nvSpPr>
            <p:spPr bwMode="auto">
              <a:xfrm>
                <a:off x="4424" y="1480"/>
                <a:ext cx="69" cy="69"/>
              </a:xfrm>
              <a:prstGeom prst="ellipse">
                <a:avLst/>
              </a:prstGeom>
              <a:solidFill>
                <a:srgbClr val="A7D3FF"/>
              </a:solidFill>
              <a:ln w="9525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63" name="Oval 100"/>
              <p:cNvSpPr>
                <a:spLocks noChangeAspect="1" noChangeArrowheads="1"/>
              </p:cNvSpPr>
              <p:nvPr/>
            </p:nvSpPr>
            <p:spPr bwMode="auto">
              <a:xfrm>
                <a:off x="3834" y="1328"/>
                <a:ext cx="69" cy="69"/>
              </a:xfrm>
              <a:prstGeom prst="ellipse">
                <a:avLst/>
              </a:prstGeom>
              <a:solidFill>
                <a:srgbClr val="A7D3FF"/>
              </a:solidFill>
              <a:ln w="9525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64" name="Oval 101"/>
              <p:cNvSpPr>
                <a:spLocks noChangeAspect="1" noChangeArrowheads="1"/>
              </p:cNvSpPr>
              <p:nvPr/>
            </p:nvSpPr>
            <p:spPr bwMode="auto">
              <a:xfrm>
                <a:off x="3201" y="1432"/>
                <a:ext cx="69" cy="69"/>
              </a:xfrm>
              <a:prstGeom prst="ellipse">
                <a:avLst/>
              </a:prstGeom>
              <a:solidFill>
                <a:srgbClr val="A7D3FF"/>
              </a:solidFill>
              <a:ln w="9525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65" name="Oval 102"/>
              <p:cNvSpPr>
                <a:spLocks noChangeAspect="1" noChangeArrowheads="1"/>
              </p:cNvSpPr>
              <p:nvPr/>
            </p:nvSpPr>
            <p:spPr bwMode="auto">
              <a:xfrm>
                <a:off x="2631" y="1280"/>
                <a:ext cx="69" cy="69"/>
              </a:xfrm>
              <a:prstGeom prst="ellipse">
                <a:avLst/>
              </a:prstGeom>
              <a:solidFill>
                <a:srgbClr val="A7D3FF"/>
              </a:solidFill>
              <a:ln w="9525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21566" name="Oval 103"/>
              <p:cNvSpPr>
                <a:spLocks noChangeAspect="1" noChangeArrowheads="1"/>
              </p:cNvSpPr>
              <p:nvPr/>
            </p:nvSpPr>
            <p:spPr bwMode="auto">
              <a:xfrm>
                <a:off x="2026" y="1298"/>
                <a:ext cx="69" cy="69"/>
              </a:xfrm>
              <a:prstGeom prst="ellipse">
                <a:avLst/>
              </a:prstGeom>
              <a:solidFill>
                <a:srgbClr val="A7D3FF"/>
              </a:solidFill>
              <a:ln w="9525">
                <a:solidFill>
                  <a:srgbClr val="A7D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1800">
                  <a:latin typeface="Calibri" pitchFamily="34" charset="0"/>
                  <a:ea typeface="ＭＳ Ｐゴシック" charset="-128"/>
                </a:endParaRPr>
              </a:p>
            </p:txBody>
          </p:sp>
        </p:grpSp>
      </p:grpSp>
      <p:sp>
        <p:nvSpPr>
          <p:cNvPr id="21508" name="Text Box 105"/>
          <p:cNvSpPr txBox="1">
            <a:spLocks noChangeArrowheads="1"/>
          </p:cNvSpPr>
          <p:nvPr/>
        </p:nvSpPr>
        <p:spPr bwMode="auto">
          <a:xfrm>
            <a:off x="6484938" y="6283325"/>
            <a:ext cx="188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Mishkin (1978)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523875"/>
            <a:ext cx="8699500" cy="246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finding &amp; others led to the current orthodoxy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endParaRPr lang="en-US" sz="1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MTL in monkeys has the same function as MTL in humans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In humans, that function is conscious memory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But in monkeys, all memories are assessed by performance, and so we have a problem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36700" y="2819906"/>
            <a:ext cx="642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3"/>
                </a:solidFill>
              </a:rPr>
              <a:t>“the </a:t>
            </a:r>
            <a:r>
              <a:rPr lang="en-US" sz="2000" i="1" dirty="0">
                <a:solidFill>
                  <a:schemeClr val="accent3"/>
                </a:solidFill>
              </a:rPr>
              <a:t>fundamental distinction is between the capacity for conscious recollection of facts and events (declarative memory) and </a:t>
            </a:r>
            <a:r>
              <a:rPr lang="en-US" sz="2000" i="1" dirty="0" err="1">
                <a:solidFill>
                  <a:schemeClr val="accent3"/>
                </a:solidFill>
              </a:rPr>
              <a:t>nondeclarative</a:t>
            </a:r>
            <a:r>
              <a:rPr lang="en-US" sz="2000" i="1" dirty="0">
                <a:solidFill>
                  <a:schemeClr val="accent3"/>
                </a:solidFill>
              </a:rPr>
              <a:t> memory, which supports … forms of memory that are expressed through performance rather than recollection</a:t>
            </a:r>
            <a:r>
              <a:rPr lang="en-US" sz="2000" i="1" dirty="0" smtClean="0">
                <a:solidFill>
                  <a:schemeClr val="accent3"/>
                </a:solidFill>
              </a:rPr>
              <a:t>.”—Clark, </a:t>
            </a:r>
            <a:r>
              <a:rPr lang="en-US" sz="2000" i="1" dirty="0" err="1" smtClean="0">
                <a:solidFill>
                  <a:schemeClr val="accent3"/>
                </a:solidFill>
              </a:rPr>
              <a:t>Manns</a:t>
            </a:r>
            <a:r>
              <a:rPr lang="en-US" sz="2000" i="1" dirty="0" smtClean="0">
                <a:solidFill>
                  <a:schemeClr val="accent3"/>
                </a:solidFill>
              </a:rPr>
              <a:t> &amp; Squire, 2002</a:t>
            </a:r>
            <a:endParaRPr lang="en-US" sz="20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57175"/>
            <a:ext cx="8699500" cy="246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Despite this problem, the main tenets of the current orthodoxy remain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endParaRPr lang="en-US" sz="900" dirty="0" smtClean="0">
              <a:solidFill>
                <a:srgbClr val="FFFF00"/>
              </a:solidFill>
            </a:endParaRP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</a:rPr>
              <a:t>MTL is a single “thing”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</a:rPr>
              <a:t>It (and therefore the hippocampus) subserves conscious (declarative) memory</a:t>
            </a:r>
          </a:p>
          <a:p>
            <a:pPr lvl="3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 as demonstrated by the role of hippocampus in visual recognition (DNMS)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</a:rPr>
              <a:t>It does not contribute to subconscious (procedural, implicit) memory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</a:rPr>
              <a:t>It does not function in perception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23950" y="4057596"/>
            <a:ext cx="7602162" cy="2762304"/>
            <a:chOff x="1162050" y="3043438"/>
            <a:chExt cx="7602162" cy="2762304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162050" y="3043438"/>
              <a:ext cx="6330950" cy="2360829"/>
              <a:chOff x="918" y="947"/>
              <a:chExt cx="4768" cy="1778"/>
            </a:xfrm>
          </p:grpSpPr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918" y="2447"/>
                <a:ext cx="476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>
                    <a:solidFill>
                      <a:schemeClr val="bg1"/>
                    </a:solidFill>
                  </a:rPr>
                  <a:t> Facts 	       </a:t>
                </a:r>
                <a:r>
                  <a:rPr lang="en-US" sz="1800" dirty="0">
                    <a:solidFill>
                      <a:srgbClr val="FFFF00"/>
                    </a:solidFill>
                  </a:rPr>
                  <a:t>Events</a:t>
                </a:r>
                <a:r>
                  <a:rPr lang="en-US" sz="1800" dirty="0">
                    <a:solidFill>
                      <a:schemeClr val="bg1"/>
                    </a:solidFill>
                  </a:rPr>
                  <a:t>      Skills   Priming 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    Classical         Other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1152" y="947"/>
                <a:ext cx="3950" cy="1438"/>
                <a:chOff x="1152" y="947"/>
                <a:chExt cx="3950" cy="1438"/>
              </a:xfrm>
            </p:grpSpPr>
            <p:sp>
              <p:nvSpPr>
                <p:cNvPr id="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88" y="958"/>
                  <a:ext cx="964" cy="3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chemeClr val="bg1"/>
                      </a:solidFill>
                      <a:latin typeface="+mn-lt"/>
                    </a:rPr>
                    <a:t>Memory</a:t>
                  </a:r>
                </a:p>
              </p:txBody>
            </p:sp>
            <p:sp>
              <p:nvSpPr>
                <p:cNvPr id="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52" y="1665"/>
                  <a:ext cx="3427" cy="3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Declarative 			</a:t>
                  </a:r>
                </a:p>
              </p:txBody>
            </p:sp>
            <p:sp>
              <p:nvSpPr>
                <p:cNvPr id="1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750" y="1252"/>
                  <a:ext cx="1119" cy="444"/>
                </a:xfrm>
                <a:prstGeom prst="line">
                  <a:avLst/>
                </a:prstGeom>
                <a:noFill/>
                <a:ln w="222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" name="Line 10"/>
                <p:cNvSpPr>
                  <a:spLocks noChangeShapeType="1"/>
                </p:cNvSpPr>
                <p:nvPr/>
              </p:nvSpPr>
              <p:spPr bwMode="auto">
                <a:xfrm rot="2907367" flipH="1">
                  <a:off x="2877" y="1211"/>
                  <a:ext cx="1053" cy="526"/>
                </a:xfrm>
                <a:prstGeom prst="line">
                  <a:avLst/>
                </a:prstGeom>
                <a:noFill/>
                <a:ln w="222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 rot="20003434" flipH="1">
                  <a:off x="1170" y="2103"/>
                  <a:ext cx="604" cy="251"/>
                </a:xfrm>
                <a:prstGeom prst="line">
                  <a:avLst/>
                </a:prstGeom>
                <a:noFill/>
                <a:ln w="222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 rot="1596566">
                  <a:off x="1596" y="2097"/>
                  <a:ext cx="604" cy="251"/>
                </a:xfrm>
                <a:prstGeom prst="line">
                  <a:avLst/>
                </a:prstGeom>
                <a:noFill/>
                <a:ln w="222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 rot="20003434" flipH="1">
                  <a:off x="3468" y="2096"/>
                  <a:ext cx="604" cy="251"/>
                </a:xfrm>
                <a:prstGeom prst="line">
                  <a:avLst/>
                </a:prstGeom>
                <a:noFill/>
                <a:ln w="222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/>
              </p:nvSpPr>
              <p:spPr bwMode="auto">
                <a:xfrm rot="1596566">
                  <a:off x="3892" y="2101"/>
                  <a:ext cx="604" cy="251"/>
                </a:xfrm>
                <a:prstGeom prst="line">
                  <a:avLst/>
                </a:prstGeom>
                <a:noFill/>
                <a:ln w="222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6" name="Line 15"/>
                <p:cNvSpPr>
                  <a:spLocks noChangeShapeType="1"/>
                </p:cNvSpPr>
                <p:nvPr/>
              </p:nvSpPr>
              <p:spPr bwMode="auto">
                <a:xfrm rot="21071486" flipH="1">
                  <a:off x="2943" y="2058"/>
                  <a:ext cx="1067" cy="327"/>
                </a:xfrm>
                <a:prstGeom prst="line">
                  <a:avLst/>
                </a:prstGeom>
                <a:noFill/>
                <a:ln w="222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7" name="Line 17"/>
                <p:cNvSpPr>
                  <a:spLocks noChangeShapeType="1"/>
                </p:cNvSpPr>
                <p:nvPr/>
              </p:nvSpPr>
              <p:spPr bwMode="auto">
                <a:xfrm rot="528514">
                  <a:off x="3942" y="2060"/>
                  <a:ext cx="1160" cy="324"/>
                </a:xfrm>
                <a:prstGeom prst="line">
                  <a:avLst/>
                </a:prstGeom>
                <a:noFill/>
                <a:ln w="222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7212014" y="5467188"/>
              <a:ext cx="15521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Squire, 1987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24819" y="4061768"/>
              <a:ext cx="12939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Procedural</a:t>
              </a:r>
              <a:endParaRPr lang="en-US" sz="2000" dirty="0"/>
            </a:p>
          </p:txBody>
        </p:sp>
      </p:grpSp>
      <p:sp>
        <p:nvSpPr>
          <p:cNvPr id="21" name="Right Arrow 20"/>
          <p:cNvSpPr/>
          <p:nvPr/>
        </p:nvSpPr>
        <p:spPr>
          <a:xfrm rot="16200000">
            <a:off x="2752725" y="6372225"/>
            <a:ext cx="298450" cy="355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03200" y="739775"/>
            <a:ext cx="86995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But the current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orthodoxy is wrong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Monkey studies show that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MTL is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NOT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a single “thing”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Monkey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studies also show that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he hippocampus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is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NOT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critical </a:t>
            </a:r>
            <a:r>
              <a:rPr lang="en-US" kern="0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visual recognition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In humans, MTL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DOES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contribute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to </a:t>
            </a:r>
            <a:r>
              <a:rPr lang="en-US" kern="0" dirty="0" smtClean="0">
                <a:solidFill>
                  <a:schemeClr val="bg1"/>
                </a:solidFill>
                <a:latin typeface="+mn-lt"/>
              </a:rPr>
              <a:t>implicit </a:t>
            </a:r>
            <a:r>
              <a:rPr lang="en-US" dirty="0" smtClean="0">
                <a:solidFill>
                  <a:schemeClr val="bg1"/>
                </a:solidFill>
              </a:rPr>
              <a:t>spatial </a:t>
            </a:r>
            <a:r>
              <a:rPr lang="en-US" dirty="0">
                <a:solidFill>
                  <a:schemeClr val="bg1"/>
                </a:solidFill>
              </a:rPr>
              <a:t>memory (Chun &amp; Phelps, 1999) </a:t>
            </a:r>
            <a:r>
              <a:rPr lang="en-US" dirty="0" smtClean="0">
                <a:solidFill>
                  <a:schemeClr val="bg1"/>
                </a:solidFill>
              </a:rPr>
              <a:t>&amp; perception </a:t>
            </a:r>
            <a:r>
              <a:rPr lang="en-US" dirty="0">
                <a:solidFill>
                  <a:schemeClr val="bg1"/>
                </a:solidFill>
              </a:rPr>
              <a:t>(Lee et al., 2005a, </a:t>
            </a:r>
            <a:r>
              <a:rPr lang="en-US" dirty="0" smtClean="0">
                <a:solidFill>
                  <a:schemeClr val="bg1"/>
                </a:solidFill>
              </a:rPr>
              <a:t>b)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Monkey and human studies show that 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art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of the traditional MTL (PRh)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DOES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function in perception</a:t>
            </a:r>
            <a:r>
              <a:rPr lang="en-US" kern="0" dirty="0" smtClean="0">
                <a:solidFill>
                  <a:schemeClr val="bg1"/>
                </a:solidFill>
                <a:latin typeface="+mn-lt"/>
              </a:rPr>
              <a:t> (Murray, Bussey &amp; </a:t>
            </a:r>
            <a:r>
              <a:rPr lang="en-US" kern="0" dirty="0" err="1" smtClean="0">
                <a:solidFill>
                  <a:schemeClr val="bg1"/>
                </a:solidFill>
                <a:latin typeface="+mn-lt"/>
              </a:rPr>
              <a:t>Saksida</a:t>
            </a:r>
            <a:r>
              <a:rPr lang="en-US" kern="0" dirty="0" smtClean="0">
                <a:solidFill>
                  <a:schemeClr val="bg1"/>
                </a:solidFill>
                <a:latin typeface="+mn-lt"/>
              </a:rPr>
              <a:t>, 2007)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4080" y="5776268"/>
            <a:ext cx="4839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first two points are now taken up, in turn</a:t>
            </a:r>
          </a:p>
          <a:p>
            <a:r>
              <a:rPr lang="en-US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other two are topics for another time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93713" y="603250"/>
            <a:ext cx="80676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MTL is not a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THING: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Each part contributes to 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perception &amp; memory in 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its own specialized way</a:t>
            </a:r>
          </a:p>
          <a:p>
            <a:pPr marL="342900" indent="-342900">
              <a:spcBef>
                <a:spcPct val="25000"/>
              </a:spcBef>
              <a:spcAft>
                <a:spcPct val="30000"/>
              </a:spcAft>
              <a:buFontTx/>
              <a:buChar char="•"/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72013" y="4995863"/>
            <a:ext cx="1879600" cy="8128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855913" y="4170363"/>
            <a:ext cx="1828800" cy="8255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551613" y="3357563"/>
            <a:ext cx="1790700" cy="8128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206" name="Group 6"/>
          <p:cNvGraphicFramePr>
            <a:graphicFrameLocks noGrp="1"/>
          </p:cNvGraphicFramePr>
          <p:nvPr/>
        </p:nvGraphicFramePr>
        <p:xfrm>
          <a:off x="722313" y="2670175"/>
          <a:ext cx="7620000" cy="3140076"/>
        </p:xfrm>
        <a:graphic>
          <a:graphicData uri="http://schemas.openxmlformats.org/drawingml/2006/table">
            <a:tbl>
              <a:tblPr/>
              <a:tblGrid>
                <a:gridCol w="2133600"/>
                <a:gridCol w="1828800"/>
                <a:gridCol w="1866900"/>
                <a:gridCol w="179070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IBO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DNMS/FA* tasks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Reinforcer devaluation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Arbitrary mapping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3" name="Text Box 35"/>
          <p:cNvSpPr txBox="1">
            <a:spLocks noChangeArrowheads="1"/>
          </p:cNvSpPr>
          <p:nvPr/>
        </p:nvSpPr>
        <p:spPr bwMode="auto">
          <a:xfrm>
            <a:off x="5692775" y="5426075"/>
            <a:ext cx="99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(ASP)</a:t>
            </a:r>
            <a:endParaRPr lang="en-US" sz="1800"/>
          </a:p>
        </p:txBody>
      </p:sp>
      <p:grpSp>
        <p:nvGrpSpPr>
          <p:cNvPr id="35874" name="Group 36"/>
          <p:cNvGrpSpPr>
            <a:grpSpLocks/>
          </p:cNvGrpSpPr>
          <p:nvPr/>
        </p:nvGrpSpPr>
        <p:grpSpPr bwMode="auto">
          <a:xfrm>
            <a:off x="3455988" y="4305300"/>
            <a:ext cx="641350" cy="565150"/>
            <a:chOff x="3694" y="1894"/>
            <a:chExt cx="404" cy="356"/>
          </a:xfrm>
        </p:grpSpPr>
        <p:sp>
          <p:nvSpPr>
            <p:cNvPr id="35887" name="Line 37"/>
            <p:cNvSpPr>
              <a:spLocks noChangeShapeType="1"/>
            </p:cNvSpPr>
            <p:nvPr/>
          </p:nvSpPr>
          <p:spPr bwMode="auto">
            <a:xfrm>
              <a:off x="3694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Line 38"/>
            <p:cNvSpPr>
              <a:spLocks noChangeShapeType="1"/>
            </p:cNvSpPr>
            <p:nvPr/>
          </p:nvSpPr>
          <p:spPr bwMode="auto">
            <a:xfrm>
              <a:off x="3896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Line 39"/>
            <p:cNvSpPr>
              <a:spLocks noChangeShapeType="1"/>
            </p:cNvSpPr>
            <p:nvPr/>
          </p:nvSpPr>
          <p:spPr bwMode="auto">
            <a:xfrm>
              <a:off x="4098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5" name="Group 40"/>
          <p:cNvGrpSpPr>
            <a:grpSpLocks/>
          </p:cNvGrpSpPr>
          <p:nvPr/>
        </p:nvGrpSpPr>
        <p:grpSpPr bwMode="auto">
          <a:xfrm>
            <a:off x="5375275" y="5054600"/>
            <a:ext cx="641350" cy="504825"/>
            <a:chOff x="3694" y="1894"/>
            <a:chExt cx="404" cy="356"/>
          </a:xfrm>
        </p:grpSpPr>
        <p:sp>
          <p:nvSpPr>
            <p:cNvPr id="35884" name="Line 41"/>
            <p:cNvSpPr>
              <a:spLocks noChangeShapeType="1"/>
            </p:cNvSpPr>
            <p:nvPr/>
          </p:nvSpPr>
          <p:spPr bwMode="auto">
            <a:xfrm>
              <a:off x="3694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42"/>
            <p:cNvSpPr>
              <a:spLocks noChangeShapeType="1"/>
            </p:cNvSpPr>
            <p:nvPr/>
          </p:nvSpPr>
          <p:spPr bwMode="auto">
            <a:xfrm>
              <a:off x="3896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Line 43"/>
            <p:cNvSpPr>
              <a:spLocks noChangeShapeType="1"/>
            </p:cNvSpPr>
            <p:nvPr/>
          </p:nvSpPr>
          <p:spPr bwMode="auto">
            <a:xfrm>
              <a:off x="4098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6" name="Group 44"/>
          <p:cNvGrpSpPr>
            <a:grpSpLocks/>
          </p:cNvGrpSpPr>
          <p:nvPr/>
        </p:nvGrpSpPr>
        <p:grpSpPr bwMode="auto">
          <a:xfrm>
            <a:off x="7116763" y="3475038"/>
            <a:ext cx="641350" cy="565150"/>
            <a:chOff x="3694" y="1894"/>
            <a:chExt cx="404" cy="356"/>
          </a:xfrm>
        </p:grpSpPr>
        <p:sp>
          <p:nvSpPr>
            <p:cNvPr id="35881" name="Line 45"/>
            <p:cNvSpPr>
              <a:spLocks noChangeShapeType="1"/>
            </p:cNvSpPr>
            <p:nvPr/>
          </p:nvSpPr>
          <p:spPr bwMode="auto">
            <a:xfrm>
              <a:off x="3694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46"/>
            <p:cNvSpPr>
              <a:spLocks noChangeShapeType="1"/>
            </p:cNvSpPr>
            <p:nvPr/>
          </p:nvSpPr>
          <p:spPr bwMode="auto">
            <a:xfrm>
              <a:off x="3896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Line 47"/>
            <p:cNvSpPr>
              <a:spLocks noChangeShapeType="1"/>
            </p:cNvSpPr>
            <p:nvPr/>
          </p:nvSpPr>
          <p:spPr bwMode="auto">
            <a:xfrm>
              <a:off x="4098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77" name="Line 48"/>
          <p:cNvSpPr>
            <a:spLocks noChangeShapeType="1"/>
          </p:cNvSpPr>
          <p:nvPr/>
        </p:nvSpPr>
        <p:spPr bwMode="auto">
          <a:xfrm flipH="1" flipV="1">
            <a:off x="5611813" y="3479800"/>
            <a:ext cx="0" cy="56515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79" name="Rectangle 50"/>
          <p:cNvSpPr>
            <a:spLocks noChangeArrowheads="1"/>
          </p:cNvSpPr>
          <p:nvPr/>
        </p:nvSpPr>
        <p:spPr bwMode="auto">
          <a:xfrm>
            <a:off x="5791200" y="4594225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(IBO)</a:t>
            </a:r>
          </a:p>
        </p:txBody>
      </p:sp>
      <p:sp>
        <p:nvSpPr>
          <p:cNvPr id="35880" name="Rectangle 51"/>
          <p:cNvSpPr>
            <a:spLocks noChangeArrowheads="1"/>
          </p:cNvSpPr>
          <p:nvPr/>
        </p:nvSpPr>
        <p:spPr bwMode="auto">
          <a:xfrm>
            <a:off x="5791200" y="3771900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(IBO)</a:t>
            </a: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741363" y="5905778"/>
            <a:ext cx="3143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*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Feature ambiguity tasks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63"/>
          <p:cNvSpPr>
            <a:spLocks noChangeArrowheads="1"/>
          </p:cNvSpPr>
          <p:nvPr/>
        </p:nvSpPr>
        <p:spPr bwMode="auto">
          <a:xfrm>
            <a:off x="741363" y="6269335"/>
            <a:ext cx="1619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= no effect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49300" y="1637848"/>
            <a:ext cx="79883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Know then thyself, presume not God to scan;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The proper study of Mankind is Man…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He hangs between; in doubt to act, or rest,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In doubt to deem himself a God, or Beast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——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Alexander Pope</a:t>
            </a:r>
            <a:r>
              <a:rPr lang="en-US" sz="2800" dirty="0" smtClean="0"/>
              <a:t>, 1733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00075" y="223838"/>
            <a:ext cx="787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The hippocampus is NOT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necessary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charset="0"/>
              </a:rPr>
              <a:t> for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recognition memory: with or without amygdala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668963" y="4356100"/>
            <a:ext cx="19685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643563" y="4603750"/>
            <a:ext cx="166846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245100" y="3263900"/>
            <a:ext cx="498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A+H </a:t>
            </a:r>
          </a:p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(IBO)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218113" y="2868613"/>
            <a:ext cx="722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rial" charset="0"/>
              </a:rPr>
              <a:t>Control</a:t>
            </a:r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954713" y="3494088"/>
            <a:ext cx="262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Arial" charset="0"/>
              </a:rPr>
              <a:t>Murray &amp; Mishkin (1998)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5608" name="Freeform 8"/>
          <p:cNvSpPr>
            <a:spLocks noChangeAspect="1"/>
          </p:cNvSpPr>
          <p:nvPr/>
        </p:nvSpPr>
        <p:spPr bwMode="auto">
          <a:xfrm>
            <a:off x="1604963" y="5426075"/>
            <a:ext cx="3502025" cy="28575"/>
          </a:xfrm>
          <a:custGeom>
            <a:avLst/>
            <a:gdLst>
              <a:gd name="T0" fmla="*/ 0 w 2457"/>
              <a:gd name="T1" fmla="*/ 0 h 20"/>
              <a:gd name="T2" fmla="*/ 0 w 2457"/>
              <a:gd name="T3" fmla="*/ 18 h 20"/>
              <a:gd name="T4" fmla="*/ 2457 w 2457"/>
              <a:gd name="T5" fmla="*/ 20 h 20"/>
              <a:gd name="T6" fmla="*/ 2457 w 2457"/>
              <a:gd name="T7" fmla="*/ 2 h 20"/>
              <a:gd name="T8" fmla="*/ 0 w 2457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7"/>
              <a:gd name="T16" fmla="*/ 0 h 20"/>
              <a:gd name="T17" fmla="*/ 2457 w 2457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7" h="20">
                <a:moveTo>
                  <a:pt x="0" y="0"/>
                </a:moveTo>
                <a:lnTo>
                  <a:pt x="0" y="18"/>
                </a:lnTo>
                <a:lnTo>
                  <a:pt x="2457" y="20"/>
                </a:lnTo>
                <a:lnTo>
                  <a:pt x="2457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 noChangeAspect="1"/>
          </p:cNvSpPr>
          <p:nvPr/>
        </p:nvSpPr>
        <p:spPr bwMode="auto">
          <a:xfrm>
            <a:off x="1592263" y="5438775"/>
            <a:ext cx="26987" cy="109538"/>
          </a:xfrm>
          <a:custGeom>
            <a:avLst/>
            <a:gdLst>
              <a:gd name="T0" fmla="*/ 0 w 19"/>
              <a:gd name="T1" fmla="*/ 76 h 76"/>
              <a:gd name="T2" fmla="*/ 18 w 19"/>
              <a:gd name="T3" fmla="*/ 76 h 76"/>
              <a:gd name="T4" fmla="*/ 19 w 19"/>
              <a:gd name="T5" fmla="*/ 0 h 76"/>
              <a:gd name="T6" fmla="*/ 1 w 19"/>
              <a:gd name="T7" fmla="*/ 0 h 76"/>
              <a:gd name="T8" fmla="*/ 0 w 19"/>
              <a:gd name="T9" fmla="*/ 76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6"/>
              <a:gd name="T17" fmla="*/ 19 w 19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6">
                <a:moveTo>
                  <a:pt x="0" y="76"/>
                </a:moveTo>
                <a:lnTo>
                  <a:pt x="18" y="76"/>
                </a:lnTo>
                <a:lnTo>
                  <a:pt x="19" y="0"/>
                </a:lnTo>
                <a:lnTo>
                  <a:pt x="1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Rectangle 10"/>
          <p:cNvSpPr>
            <a:spLocks noChangeAspect="1" noChangeArrowheads="1"/>
          </p:cNvSpPr>
          <p:nvPr/>
        </p:nvSpPr>
        <p:spPr bwMode="auto">
          <a:xfrm>
            <a:off x="2093913" y="5438775"/>
            <a:ext cx="25400" cy="109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Rectangle 11"/>
          <p:cNvSpPr>
            <a:spLocks noChangeAspect="1" noChangeArrowheads="1"/>
          </p:cNvSpPr>
          <p:nvPr/>
        </p:nvSpPr>
        <p:spPr bwMode="auto">
          <a:xfrm>
            <a:off x="2593975" y="5438775"/>
            <a:ext cx="26988" cy="109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Freeform 12"/>
          <p:cNvSpPr>
            <a:spLocks noChangeAspect="1"/>
          </p:cNvSpPr>
          <p:nvPr/>
        </p:nvSpPr>
        <p:spPr bwMode="auto">
          <a:xfrm>
            <a:off x="3092450" y="5438775"/>
            <a:ext cx="26988" cy="111125"/>
          </a:xfrm>
          <a:custGeom>
            <a:avLst/>
            <a:gdLst>
              <a:gd name="T0" fmla="*/ 0 w 20"/>
              <a:gd name="T1" fmla="*/ 76 h 77"/>
              <a:gd name="T2" fmla="*/ 18 w 20"/>
              <a:gd name="T3" fmla="*/ 77 h 77"/>
              <a:gd name="T4" fmla="*/ 20 w 20"/>
              <a:gd name="T5" fmla="*/ 1 h 77"/>
              <a:gd name="T6" fmla="*/ 2 w 20"/>
              <a:gd name="T7" fmla="*/ 0 h 77"/>
              <a:gd name="T8" fmla="*/ 0 w 20"/>
              <a:gd name="T9" fmla="*/ 76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77"/>
              <a:gd name="T17" fmla="*/ 20 w 20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77">
                <a:moveTo>
                  <a:pt x="0" y="76"/>
                </a:moveTo>
                <a:lnTo>
                  <a:pt x="18" y="77"/>
                </a:lnTo>
                <a:lnTo>
                  <a:pt x="20" y="1"/>
                </a:lnTo>
                <a:lnTo>
                  <a:pt x="2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Freeform 13"/>
          <p:cNvSpPr>
            <a:spLocks noChangeAspect="1"/>
          </p:cNvSpPr>
          <p:nvPr/>
        </p:nvSpPr>
        <p:spPr bwMode="auto">
          <a:xfrm>
            <a:off x="3594100" y="5438775"/>
            <a:ext cx="25400" cy="109538"/>
          </a:xfrm>
          <a:custGeom>
            <a:avLst/>
            <a:gdLst>
              <a:gd name="T0" fmla="*/ 0 w 19"/>
              <a:gd name="T1" fmla="*/ 76 h 76"/>
              <a:gd name="T2" fmla="*/ 18 w 19"/>
              <a:gd name="T3" fmla="*/ 76 h 76"/>
              <a:gd name="T4" fmla="*/ 19 w 19"/>
              <a:gd name="T5" fmla="*/ 0 h 76"/>
              <a:gd name="T6" fmla="*/ 1 w 19"/>
              <a:gd name="T7" fmla="*/ 0 h 76"/>
              <a:gd name="T8" fmla="*/ 0 w 19"/>
              <a:gd name="T9" fmla="*/ 76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6"/>
              <a:gd name="T17" fmla="*/ 19 w 19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6">
                <a:moveTo>
                  <a:pt x="0" y="76"/>
                </a:moveTo>
                <a:lnTo>
                  <a:pt x="18" y="76"/>
                </a:lnTo>
                <a:lnTo>
                  <a:pt x="19" y="0"/>
                </a:lnTo>
                <a:lnTo>
                  <a:pt x="1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Freeform 14"/>
          <p:cNvSpPr>
            <a:spLocks noChangeAspect="1"/>
          </p:cNvSpPr>
          <p:nvPr/>
        </p:nvSpPr>
        <p:spPr bwMode="auto">
          <a:xfrm>
            <a:off x="4094163" y="5438775"/>
            <a:ext cx="26987" cy="109538"/>
          </a:xfrm>
          <a:custGeom>
            <a:avLst/>
            <a:gdLst>
              <a:gd name="T0" fmla="*/ 0 w 19"/>
              <a:gd name="T1" fmla="*/ 76 h 76"/>
              <a:gd name="T2" fmla="*/ 18 w 19"/>
              <a:gd name="T3" fmla="*/ 76 h 76"/>
              <a:gd name="T4" fmla="*/ 19 w 19"/>
              <a:gd name="T5" fmla="*/ 0 h 76"/>
              <a:gd name="T6" fmla="*/ 1 w 19"/>
              <a:gd name="T7" fmla="*/ 0 h 76"/>
              <a:gd name="T8" fmla="*/ 0 w 19"/>
              <a:gd name="T9" fmla="*/ 76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6"/>
              <a:gd name="T17" fmla="*/ 19 w 19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6">
                <a:moveTo>
                  <a:pt x="0" y="76"/>
                </a:moveTo>
                <a:lnTo>
                  <a:pt x="18" y="76"/>
                </a:lnTo>
                <a:lnTo>
                  <a:pt x="19" y="0"/>
                </a:lnTo>
                <a:lnTo>
                  <a:pt x="1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Freeform 15"/>
          <p:cNvSpPr>
            <a:spLocks noChangeAspect="1"/>
          </p:cNvSpPr>
          <p:nvPr/>
        </p:nvSpPr>
        <p:spPr bwMode="auto">
          <a:xfrm>
            <a:off x="4591050" y="5438775"/>
            <a:ext cx="28575" cy="111125"/>
          </a:xfrm>
          <a:custGeom>
            <a:avLst/>
            <a:gdLst>
              <a:gd name="T0" fmla="*/ 0 w 20"/>
              <a:gd name="T1" fmla="*/ 76 h 77"/>
              <a:gd name="T2" fmla="*/ 18 w 20"/>
              <a:gd name="T3" fmla="*/ 77 h 77"/>
              <a:gd name="T4" fmla="*/ 20 w 20"/>
              <a:gd name="T5" fmla="*/ 1 h 77"/>
              <a:gd name="T6" fmla="*/ 2 w 20"/>
              <a:gd name="T7" fmla="*/ 0 h 77"/>
              <a:gd name="T8" fmla="*/ 0 w 20"/>
              <a:gd name="T9" fmla="*/ 76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77"/>
              <a:gd name="T17" fmla="*/ 20 w 20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77">
                <a:moveTo>
                  <a:pt x="0" y="76"/>
                </a:moveTo>
                <a:lnTo>
                  <a:pt x="18" y="77"/>
                </a:lnTo>
                <a:lnTo>
                  <a:pt x="20" y="1"/>
                </a:lnTo>
                <a:lnTo>
                  <a:pt x="2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Freeform 16"/>
          <p:cNvSpPr>
            <a:spLocks noChangeAspect="1"/>
          </p:cNvSpPr>
          <p:nvPr/>
        </p:nvSpPr>
        <p:spPr bwMode="auto">
          <a:xfrm>
            <a:off x="5091113" y="5438775"/>
            <a:ext cx="28575" cy="109538"/>
          </a:xfrm>
          <a:custGeom>
            <a:avLst/>
            <a:gdLst>
              <a:gd name="T0" fmla="*/ 0 w 19"/>
              <a:gd name="T1" fmla="*/ 76 h 76"/>
              <a:gd name="T2" fmla="*/ 18 w 19"/>
              <a:gd name="T3" fmla="*/ 76 h 76"/>
              <a:gd name="T4" fmla="*/ 19 w 19"/>
              <a:gd name="T5" fmla="*/ 0 h 76"/>
              <a:gd name="T6" fmla="*/ 1 w 19"/>
              <a:gd name="T7" fmla="*/ 0 h 76"/>
              <a:gd name="T8" fmla="*/ 0 w 19"/>
              <a:gd name="T9" fmla="*/ 76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6"/>
              <a:gd name="T17" fmla="*/ 19 w 19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6">
                <a:moveTo>
                  <a:pt x="0" y="76"/>
                </a:moveTo>
                <a:lnTo>
                  <a:pt x="18" y="76"/>
                </a:lnTo>
                <a:lnTo>
                  <a:pt x="19" y="0"/>
                </a:lnTo>
                <a:lnTo>
                  <a:pt x="1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Rectangle 17"/>
          <p:cNvSpPr>
            <a:spLocks noChangeAspect="1" noChangeArrowheads="1"/>
          </p:cNvSpPr>
          <p:nvPr/>
        </p:nvSpPr>
        <p:spPr bwMode="auto">
          <a:xfrm>
            <a:off x="1962150" y="5668963"/>
            <a:ext cx="2921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Rectangle 18"/>
          <p:cNvSpPr>
            <a:spLocks noChangeAspect="1" noChangeArrowheads="1"/>
          </p:cNvSpPr>
          <p:nvPr/>
        </p:nvSpPr>
        <p:spPr bwMode="auto">
          <a:xfrm>
            <a:off x="2463800" y="5668963"/>
            <a:ext cx="288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Rectangle 19"/>
          <p:cNvSpPr>
            <a:spLocks noChangeAspect="1" noChangeArrowheads="1"/>
          </p:cNvSpPr>
          <p:nvPr/>
        </p:nvSpPr>
        <p:spPr bwMode="auto">
          <a:xfrm>
            <a:off x="2963863" y="5668963"/>
            <a:ext cx="2921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Rectangle 20"/>
          <p:cNvSpPr>
            <a:spLocks noChangeAspect="1" noChangeArrowheads="1"/>
          </p:cNvSpPr>
          <p:nvPr/>
        </p:nvSpPr>
        <p:spPr bwMode="auto">
          <a:xfrm>
            <a:off x="3386138" y="5668963"/>
            <a:ext cx="3937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Rectangle 21"/>
          <p:cNvSpPr>
            <a:spLocks noChangeAspect="1" noChangeArrowheads="1"/>
          </p:cNvSpPr>
          <p:nvPr/>
        </p:nvSpPr>
        <p:spPr bwMode="auto">
          <a:xfrm>
            <a:off x="3921125" y="5668963"/>
            <a:ext cx="323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Rectangle 22"/>
          <p:cNvSpPr>
            <a:spLocks noChangeAspect="1" noChangeArrowheads="1"/>
          </p:cNvSpPr>
          <p:nvPr/>
        </p:nvSpPr>
        <p:spPr bwMode="auto">
          <a:xfrm>
            <a:off x="4421188" y="5668963"/>
            <a:ext cx="3254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Rectangle 23"/>
          <p:cNvSpPr>
            <a:spLocks noChangeAspect="1" noChangeArrowheads="1"/>
          </p:cNvSpPr>
          <p:nvPr/>
        </p:nvSpPr>
        <p:spPr bwMode="auto">
          <a:xfrm>
            <a:off x="4867275" y="5668963"/>
            <a:ext cx="4270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Freeform 24"/>
          <p:cNvSpPr>
            <a:spLocks noChangeAspect="1"/>
          </p:cNvSpPr>
          <p:nvPr/>
        </p:nvSpPr>
        <p:spPr bwMode="auto">
          <a:xfrm>
            <a:off x="1592263" y="1649413"/>
            <a:ext cx="26987" cy="3789362"/>
          </a:xfrm>
          <a:custGeom>
            <a:avLst/>
            <a:gdLst>
              <a:gd name="T0" fmla="*/ 0 w 19"/>
              <a:gd name="T1" fmla="*/ 2640 h 2640"/>
              <a:gd name="T2" fmla="*/ 18 w 19"/>
              <a:gd name="T3" fmla="*/ 2640 h 2640"/>
              <a:gd name="T4" fmla="*/ 19 w 19"/>
              <a:gd name="T5" fmla="*/ 0 h 2640"/>
              <a:gd name="T6" fmla="*/ 1 w 19"/>
              <a:gd name="T7" fmla="*/ 0 h 2640"/>
              <a:gd name="T8" fmla="*/ 0 w 19"/>
              <a:gd name="T9" fmla="*/ 264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640"/>
              <a:gd name="T17" fmla="*/ 19 w 19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640">
                <a:moveTo>
                  <a:pt x="0" y="2640"/>
                </a:moveTo>
                <a:lnTo>
                  <a:pt x="18" y="2640"/>
                </a:lnTo>
                <a:lnTo>
                  <a:pt x="19" y="0"/>
                </a:lnTo>
                <a:lnTo>
                  <a:pt x="1" y="0"/>
                </a:lnTo>
                <a:lnTo>
                  <a:pt x="0" y="26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Freeform 25"/>
          <p:cNvSpPr>
            <a:spLocks noChangeAspect="1"/>
          </p:cNvSpPr>
          <p:nvPr/>
        </p:nvSpPr>
        <p:spPr bwMode="auto">
          <a:xfrm>
            <a:off x="1519238" y="5435600"/>
            <a:ext cx="96837" cy="26988"/>
          </a:xfrm>
          <a:custGeom>
            <a:avLst/>
            <a:gdLst>
              <a:gd name="T0" fmla="*/ 0 w 67"/>
              <a:gd name="T1" fmla="*/ 0 h 19"/>
              <a:gd name="T2" fmla="*/ 0 w 67"/>
              <a:gd name="T3" fmla="*/ 18 h 19"/>
              <a:gd name="T4" fmla="*/ 67 w 67"/>
              <a:gd name="T5" fmla="*/ 19 h 19"/>
              <a:gd name="T6" fmla="*/ 67 w 67"/>
              <a:gd name="T7" fmla="*/ 1 h 19"/>
              <a:gd name="T8" fmla="*/ 0 w 67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19"/>
              <a:gd name="T17" fmla="*/ 67 w 67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19">
                <a:moveTo>
                  <a:pt x="0" y="0"/>
                </a:moveTo>
                <a:lnTo>
                  <a:pt x="0" y="18"/>
                </a:lnTo>
                <a:lnTo>
                  <a:pt x="67" y="19"/>
                </a:lnTo>
                <a:lnTo>
                  <a:pt x="67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Freeform 26"/>
          <p:cNvSpPr>
            <a:spLocks noChangeAspect="1"/>
          </p:cNvSpPr>
          <p:nvPr/>
        </p:nvSpPr>
        <p:spPr bwMode="auto">
          <a:xfrm>
            <a:off x="1504950" y="4668838"/>
            <a:ext cx="100013" cy="26987"/>
          </a:xfrm>
          <a:custGeom>
            <a:avLst/>
            <a:gdLst>
              <a:gd name="T0" fmla="*/ 0 w 70"/>
              <a:gd name="T1" fmla="*/ 0 h 19"/>
              <a:gd name="T2" fmla="*/ 0 w 70"/>
              <a:gd name="T3" fmla="*/ 18 h 19"/>
              <a:gd name="T4" fmla="*/ 70 w 70"/>
              <a:gd name="T5" fmla="*/ 19 h 19"/>
              <a:gd name="T6" fmla="*/ 70 w 70"/>
              <a:gd name="T7" fmla="*/ 1 h 19"/>
              <a:gd name="T8" fmla="*/ 0 w 70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19"/>
              <a:gd name="T17" fmla="*/ 70 w 70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19">
                <a:moveTo>
                  <a:pt x="0" y="0"/>
                </a:moveTo>
                <a:lnTo>
                  <a:pt x="0" y="18"/>
                </a:lnTo>
                <a:lnTo>
                  <a:pt x="70" y="19"/>
                </a:lnTo>
                <a:lnTo>
                  <a:pt x="7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Freeform 27"/>
          <p:cNvSpPr>
            <a:spLocks noChangeAspect="1"/>
          </p:cNvSpPr>
          <p:nvPr/>
        </p:nvSpPr>
        <p:spPr bwMode="auto">
          <a:xfrm>
            <a:off x="1504950" y="3911600"/>
            <a:ext cx="100013" cy="26988"/>
          </a:xfrm>
          <a:custGeom>
            <a:avLst/>
            <a:gdLst>
              <a:gd name="T0" fmla="*/ 0 w 70"/>
              <a:gd name="T1" fmla="*/ 0 h 19"/>
              <a:gd name="T2" fmla="*/ 0 w 70"/>
              <a:gd name="T3" fmla="*/ 18 h 19"/>
              <a:gd name="T4" fmla="*/ 70 w 70"/>
              <a:gd name="T5" fmla="*/ 19 h 19"/>
              <a:gd name="T6" fmla="*/ 70 w 70"/>
              <a:gd name="T7" fmla="*/ 1 h 19"/>
              <a:gd name="T8" fmla="*/ 0 w 70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19"/>
              <a:gd name="T17" fmla="*/ 70 w 70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19">
                <a:moveTo>
                  <a:pt x="0" y="0"/>
                </a:moveTo>
                <a:lnTo>
                  <a:pt x="0" y="18"/>
                </a:lnTo>
                <a:lnTo>
                  <a:pt x="70" y="19"/>
                </a:lnTo>
                <a:lnTo>
                  <a:pt x="7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Freeform 28"/>
          <p:cNvSpPr>
            <a:spLocks noChangeAspect="1"/>
          </p:cNvSpPr>
          <p:nvPr/>
        </p:nvSpPr>
        <p:spPr bwMode="auto">
          <a:xfrm>
            <a:off x="1504950" y="3154363"/>
            <a:ext cx="100013" cy="28575"/>
          </a:xfrm>
          <a:custGeom>
            <a:avLst/>
            <a:gdLst>
              <a:gd name="T0" fmla="*/ 0 w 70"/>
              <a:gd name="T1" fmla="*/ 0 h 19"/>
              <a:gd name="T2" fmla="*/ 0 w 70"/>
              <a:gd name="T3" fmla="*/ 18 h 19"/>
              <a:gd name="T4" fmla="*/ 70 w 70"/>
              <a:gd name="T5" fmla="*/ 19 h 19"/>
              <a:gd name="T6" fmla="*/ 70 w 70"/>
              <a:gd name="T7" fmla="*/ 1 h 19"/>
              <a:gd name="T8" fmla="*/ 0 w 70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19"/>
              <a:gd name="T17" fmla="*/ 70 w 70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19">
                <a:moveTo>
                  <a:pt x="0" y="0"/>
                </a:moveTo>
                <a:lnTo>
                  <a:pt x="0" y="18"/>
                </a:lnTo>
                <a:lnTo>
                  <a:pt x="70" y="19"/>
                </a:lnTo>
                <a:lnTo>
                  <a:pt x="7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Freeform 29"/>
          <p:cNvSpPr>
            <a:spLocks noChangeAspect="1"/>
          </p:cNvSpPr>
          <p:nvPr/>
        </p:nvSpPr>
        <p:spPr bwMode="auto">
          <a:xfrm>
            <a:off x="1504950" y="2393950"/>
            <a:ext cx="100013" cy="28575"/>
          </a:xfrm>
          <a:custGeom>
            <a:avLst/>
            <a:gdLst>
              <a:gd name="T0" fmla="*/ 0 w 70"/>
              <a:gd name="T1" fmla="*/ 0 h 19"/>
              <a:gd name="T2" fmla="*/ 0 w 70"/>
              <a:gd name="T3" fmla="*/ 18 h 19"/>
              <a:gd name="T4" fmla="*/ 70 w 70"/>
              <a:gd name="T5" fmla="*/ 19 h 19"/>
              <a:gd name="T6" fmla="*/ 70 w 70"/>
              <a:gd name="T7" fmla="*/ 1 h 19"/>
              <a:gd name="T8" fmla="*/ 0 w 70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19"/>
              <a:gd name="T17" fmla="*/ 70 w 70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19">
                <a:moveTo>
                  <a:pt x="0" y="0"/>
                </a:moveTo>
                <a:lnTo>
                  <a:pt x="0" y="18"/>
                </a:lnTo>
                <a:lnTo>
                  <a:pt x="70" y="19"/>
                </a:lnTo>
                <a:lnTo>
                  <a:pt x="7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Freeform 30"/>
          <p:cNvSpPr>
            <a:spLocks noChangeAspect="1"/>
          </p:cNvSpPr>
          <p:nvPr/>
        </p:nvSpPr>
        <p:spPr bwMode="auto">
          <a:xfrm>
            <a:off x="1504950" y="1636713"/>
            <a:ext cx="100013" cy="28575"/>
          </a:xfrm>
          <a:custGeom>
            <a:avLst/>
            <a:gdLst>
              <a:gd name="T0" fmla="*/ 0 w 70"/>
              <a:gd name="T1" fmla="*/ 0 h 20"/>
              <a:gd name="T2" fmla="*/ 0 w 70"/>
              <a:gd name="T3" fmla="*/ 18 h 20"/>
              <a:gd name="T4" fmla="*/ 70 w 70"/>
              <a:gd name="T5" fmla="*/ 20 h 20"/>
              <a:gd name="T6" fmla="*/ 70 w 70"/>
              <a:gd name="T7" fmla="*/ 2 h 20"/>
              <a:gd name="T8" fmla="*/ 0 w 70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20"/>
              <a:gd name="T17" fmla="*/ 70 w 70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20">
                <a:moveTo>
                  <a:pt x="0" y="0"/>
                </a:moveTo>
                <a:lnTo>
                  <a:pt x="0" y="18"/>
                </a:lnTo>
                <a:lnTo>
                  <a:pt x="70" y="20"/>
                </a:lnTo>
                <a:lnTo>
                  <a:pt x="7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Rectangle 31"/>
          <p:cNvSpPr>
            <a:spLocks noChangeAspect="1" noChangeArrowheads="1"/>
          </p:cNvSpPr>
          <p:nvPr/>
        </p:nvSpPr>
        <p:spPr bwMode="auto">
          <a:xfrm>
            <a:off x="1077913" y="5280025"/>
            <a:ext cx="2016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Rectangle 32"/>
          <p:cNvSpPr>
            <a:spLocks noChangeAspect="1" noChangeArrowheads="1"/>
          </p:cNvSpPr>
          <p:nvPr/>
        </p:nvSpPr>
        <p:spPr bwMode="auto">
          <a:xfrm>
            <a:off x="1077913" y="4524375"/>
            <a:ext cx="2016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Rectangle 33"/>
          <p:cNvSpPr>
            <a:spLocks noChangeAspect="1" noChangeArrowheads="1"/>
          </p:cNvSpPr>
          <p:nvPr/>
        </p:nvSpPr>
        <p:spPr bwMode="auto">
          <a:xfrm>
            <a:off x="1077913" y="3763963"/>
            <a:ext cx="2016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Rectangle 34"/>
          <p:cNvSpPr>
            <a:spLocks noChangeAspect="1" noChangeArrowheads="1"/>
          </p:cNvSpPr>
          <p:nvPr/>
        </p:nvSpPr>
        <p:spPr bwMode="auto">
          <a:xfrm>
            <a:off x="1077913" y="3006725"/>
            <a:ext cx="2016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Rectangle 35"/>
          <p:cNvSpPr>
            <a:spLocks noChangeAspect="1" noChangeArrowheads="1"/>
          </p:cNvSpPr>
          <p:nvPr/>
        </p:nvSpPr>
        <p:spPr bwMode="auto">
          <a:xfrm>
            <a:off x="1077913" y="2247900"/>
            <a:ext cx="2016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Rectangle 36"/>
          <p:cNvSpPr>
            <a:spLocks noChangeAspect="1" noChangeArrowheads="1"/>
          </p:cNvSpPr>
          <p:nvPr/>
        </p:nvSpPr>
        <p:spPr bwMode="auto">
          <a:xfrm>
            <a:off x="966788" y="1490663"/>
            <a:ext cx="306387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Freeform 37"/>
          <p:cNvSpPr>
            <a:spLocks noChangeAspect="1"/>
          </p:cNvSpPr>
          <p:nvPr/>
        </p:nvSpPr>
        <p:spPr bwMode="auto">
          <a:xfrm>
            <a:off x="2106613" y="2168525"/>
            <a:ext cx="28575" cy="23813"/>
          </a:xfrm>
          <a:custGeom>
            <a:avLst/>
            <a:gdLst>
              <a:gd name="T0" fmla="*/ 1 w 20"/>
              <a:gd name="T1" fmla="*/ 0 h 17"/>
              <a:gd name="T2" fmla="*/ 0 w 20"/>
              <a:gd name="T3" fmla="*/ 16 h 17"/>
              <a:gd name="T4" fmla="*/ 19 w 20"/>
              <a:gd name="T5" fmla="*/ 17 h 17"/>
              <a:gd name="T6" fmla="*/ 20 w 20"/>
              <a:gd name="T7" fmla="*/ 1 h 17"/>
              <a:gd name="T8" fmla="*/ 1 w 20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7"/>
              <a:gd name="T17" fmla="*/ 20 w 20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7">
                <a:moveTo>
                  <a:pt x="1" y="0"/>
                </a:moveTo>
                <a:lnTo>
                  <a:pt x="0" y="16"/>
                </a:lnTo>
                <a:lnTo>
                  <a:pt x="19" y="17"/>
                </a:lnTo>
                <a:lnTo>
                  <a:pt x="20" y="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Freeform 38"/>
          <p:cNvSpPr>
            <a:spLocks noChangeAspect="1"/>
          </p:cNvSpPr>
          <p:nvPr/>
        </p:nvSpPr>
        <p:spPr bwMode="auto">
          <a:xfrm>
            <a:off x="5089525" y="3303588"/>
            <a:ext cx="23813" cy="19050"/>
          </a:xfrm>
          <a:custGeom>
            <a:avLst/>
            <a:gdLst>
              <a:gd name="T0" fmla="*/ 14 w 17"/>
              <a:gd name="T1" fmla="*/ 0 h 13"/>
              <a:gd name="T2" fmla="*/ 0 w 17"/>
              <a:gd name="T3" fmla="*/ 8 h 13"/>
              <a:gd name="T4" fmla="*/ 3 w 17"/>
              <a:gd name="T5" fmla="*/ 13 h 13"/>
              <a:gd name="T6" fmla="*/ 17 w 17"/>
              <a:gd name="T7" fmla="*/ 5 h 13"/>
              <a:gd name="T8" fmla="*/ 14 w 17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14" y="0"/>
                </a:moveTo>
                <a:lnTo>
                  <a:pt x="0" y="8"/>
                </a:lnTo>
                <a:lnTo>
                  <a:pt x="3" y="13"/>
                </a:lnTo>
                <a:lnTo>
                  <a:pt x="17" y="5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Freeform 39"/>
          <p:cNvSpPr>
            <a:spLocks noChangeAspect="1"/>
          </p:cNvSpPr>
          <p:nvPr/>
        </p:nvSpPr>
        <p:spPr bwMode="auto">
          <a:xfrm>
            <a:off x="2032000" y="2014538"/>
            <a:ext cx="131763" cy="120650"/>
          </a:xfrm>
          <a:custGeom>
            <a:avLst/>
            <a:gdLst>
              <a:gd name="T0" fmla="*/ 45 w 91"/>
              <a:gd name="T1" fmla="*/ 0 h 85"/>
              <a:gd name="T2" fmla="*/ 91 w 91"/>
              <a:gd name="T3" fmla="*/ 85 h 85"/>
              <a:gd name="T4" fmla="*/ 0 w 91"/>
              <a:gd name="T5" fmla="*/ 85 h 85"/>
              <a:gd name="T6" fmla="*/ 45 w 91"/>
              <a:gd name="T7" fmla="*/ 0 h 85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85"/>
              <a:gd name="T14" fmla="*/ 91 w 91"/>
              <a:gd name="T15" fmla="*/ 85 h 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85">
                <a:moveTo>
                  <a:pt x="45" y="0"/>
                </a:moveTo>
                <a:lnTo>
                  <a:pt x="91" y="85"/>
                </a:lnTo>
                <a:lnTo>
                  <a:pt x="0" y="85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0" name="Freeform 40"/>
          <p:cNvSpPr>
            <a:spLocks noChangeAspect="1"/>
          </p:cNvSpPr>
          <p:nvPr/>
        </p:nvSpPr>
        <p:spPr bwMode="auto">
          <a:xfrm>
            <a:off x="2533650" y="1862138"/>
            <a:ext cx="130175" cy="122237"/>
          </a:xfrm>
          <a:custGeom>
            <a:avLst/>
            <a:gdLst>
              <a:gd name="T0" fmla="*/ 46 w 92"/>
              <a:gd name="T1" fmla="*/ 0 h 84"/>
              <a:gd name="T2" fmla="*/ 92 w 92"/>
              <a:gd name="T3" fmla="*/ 84 h 84"/>
              <a:gd name="T4" fmla="*/ 0 w 92"/>
              <a:gd name="T5" fmla="*/ 84 h 84"/>
              <a:gd name="T6" fmla="*/ 46 w 92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84"/>
              <a:gd name="T14" fmla="*/ 92 w 92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84">
                <a:moveTo>
                  <a:pt x="46" y="0"/>
                </a:moveTo>
                <a:lnTo>
                  <a:pt x="92" y="84"/>
                </a:lnTo>
                <a:lnTo>
                  <a:pt x="0" y="84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1" name="Oval 41"/>
          <p:cNvSpPr>
            <a:spLocks noChangeAspect="1" noChangeArrowheads="1"/>
          </p:cNvSpPr>
          <p:nvPr/>
        </p:nvSpPr>
        <p:spPr bwMode="auto">
          <a:xfrm>
            <a:off x="3057525" y="2125663"/>
            <a:ext cx="98425" cy="1079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2" name="Oval 42"/>
          <p:cNvSpPr>
            <a:spLocks noChangeAspect="1" noChangeArrowheads="1"/>
          </p:cNvSpPr>
          <p:nvPr/>
        </p:nvSpPr>
        <p:spPr bwMode="auto">
          <a:xfrm>
            <a:off x="3556000" y="2125663"/>
            <a:ext cx="100013" cy="1079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Oval 43"/>
          <p:cNvSpPr>
            <a:spLocks noChangeAspect="1" noChangeArrowheads="1"/>
          </p:cNvSpPr>
          <p:nvPr/>
        </p:nvSpPr>
        <p:spPr bwMode="auto">
          <a:xfrm>
            <a:off x="2055813" y="2125663"/>
            <a:ext cx="100012" cy="1079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4" name="Oval 44"/>
          <p:cNvSpPr>
            <a:spLocks noChangeAspect="1" noChangeArrowheads="1"/>
          </p:cNvSpPr>
          <p:nvPr/>
        </p:nvSpPr>
        <p:spPr bwMode="auto">
          <a:xfrm>
            <a:off x="2555875" y="2125663"/>
            <a:ext cx="98425" cy="1079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Oval 45"/>
          <p:cNvSpPr>
            <a:spLocks noChangeAspect="1" noChangeArrowheads="1"/>
          </p:cNvSpPr>
          <p:nvPr/>
        </p:nvSpPr>
        <p:spPr bwMode="auto">
          <a:xfrm>
            <a:off x="4054475" y="2051050"/>
            <a:ext cx="101600" cy="10953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6" name="Oval 46"/>
          <p:cNvSpPr>
            <a:spLocks noChangeAspect="1" noChangeArrowheads="1"/>
          </p:cNvSpPr>
          <p:nvPr/>
        </p:nvSpPr>
        <p:spPr bwMode="auto">
          <a:xfrm>
            <a:off x="4557713" y="2506663"/>
            <a:ext cx="98425" cy="1063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7" name="Oval 47"/>
          <p:cNvSpPr>
            <a:spLocks noChangeAspect="1" noChangeArrowheads="1"/>
          </p:cNvSpPr>
          <p:nvPr/>
        </p:nvSpPr>
        <p:spPr bwMode="auto">
          <a:xfrm>
            <a:off x="5054600" y="3262313"/>
            <a:ext cx="103188" cy="10953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8" name="Freeform 48"/>
          <p:cNvSpPr>
            <a:spLocks noChangeAspect="1"/>
          </p:cNvSpPr>
          <p:nvPr/>
        </p:nvSpPr>
        <p:spPr bwMode="auto">
          <a:xfrm>
            <a:off x="3030538" y="2087563"/>
            <a:ext cx="131762" cy="123825"/>
          </a:xfrm>
          <a:custGeom>
            <a:avLst/>
            <a:gdLst>
              <a:gd name="T0" fmla="*/ 46 w 92"/>
              <a:gd name="T1" fmla="*/ 0 h 86"/>
              <a:gd name="T2" fmla="*/ 92 w 92"/>
              <a:gd name="T3" fmla="*/ 86 h 86"/>
              <a:gd name="T4" fmla="*/ 0 w 92"/>
              <a:gd name="T5" fmla="*/ 86 h 86"/>
              <a:gd name="T6" fmla="*/ 46 w 92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86"/>
              <a:gd name="T14" fmla="*/ 92 w 92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86">
                <a:moveTo>
                  <a:pt x="46" y="0"/>
                </a:moveTo>
                <a:lnTo>
                  <a:pt x="92" y="86"/>
                </a:lnTo>
                <a:lnTo>
                  <a:pt x="0" y="86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9" name="Freeform 49"/>
          <p:cNvSpPr>
            <a:spLocks noChangeAspect="1"/>
          </p:cNvSpPr>
          <p:nvPr/>
        </p:nvSpPr>
        <p:spPr bwMode="auto">
          <a:xfrm>
            <a:off x="3530600" y="2087563"/>
            <a:ext cx="133350" cy="123825"/>
          </a:xfrm>
          <a:custGeom>
            <a:avLst/>
            <a:gdLst>
              <a:gd name="T0" fmla="*/ 46 w 92"/>
              <a:gd name="T1" fmla="*/ 0 h 86"/>
              <a:gd name="T2" fmla="*/ 92 w 92"/>
              <a:gd name="T3" fmla="*/ 86 h 86"/>
              <a:gd name="T4" fmla="*/ 0 w 92"/>
              <a:gd name="T5" fmla="*/ 86 h 86"/>
              <a:gd name="T6" fmla="*/ 46 w 92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86"/>
              <a:gd name="T14" fmla="*/ 92 w 92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86">
                <a:moveTo>
                  <a:pt x="46" y="0"/>
                </a:moveTo>
                <a:lnTo>
                  <a:pt x="92" y="86"/>
                </a:lnTo>
                <a:lnTo>
                  <a:pt x="0" y="86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0" name="Freeform 50"/>
          <p:cNvSpPr>
            <a:spLocks noChangeAspect="1"/>
          </p:cNvSpPr>
          <p:nvPr/>
        </p:nvSpPr>
        <p:spPr bwMode="auto">
          <a:xfrm>
            <a:off x="4532313" y="2316163"/>
            <a:ext cx="130175" cy="120650"/>
          </a:xfrm>
          <a:custGeom>
            <a:avLst/>
            <a:gdLst>
              <a:gd name="T0" fmla="*/ 45 w 91"/>
              <a:gd name="T1" fmla="*/ 0 h 84"/>
              <a:gd name="T2" fmla="*/ 91 w 91"/>
              <a:gd name="T3" fmla="*/ 84 h 84"/>
              <a:gd name="T4" fmla="*/ 0 w 91"/>
              <a:gd name="T5" fmla="*/ 84 h 84"/>
              <a:gd name="T6" fmla="*/ 45 w 91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84"/>
              <a:gd name="T14" fmla="*/ 91 w 91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84">
                <a:moveTo>
                  <a:pt x="45" y="0"/>
                </a:moveTo>
                <a:lnTo>
                  <a:pt x="91" y="84"/>
                </a:lnTo>
                <a:lnTo>
                  <a:pt x="0" y="84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1" name="Freeform 51"/>
          <p:cNvSpPr>
            <a:spLocks noChangeAspect="1"/>
          </p:cNvSpPr>
          <p:nvPr/>
        </p:nvSpPr>
        <p:spPr bwMode="auto">
          <a:xfrm>
            <a:off x="5030788" y="2924175"/>
            <a:ext cx="130175" cy="119063"/>
          </a:xfrm>
          <a:custGeom>
            <a:avLst/>
            <a:gdLst>
              <a:gd name="T0" fmla="*/ 46 w 91"/>
              <a:gd name="T1" fmla="*/ 0 h 83"/>
              <a:gd name="T2" fmla="*/ 91 w 91"/>
              <a:gd name="T3" fmla="*/ 83 h 83"/>
              <a:gd name="T4" fmla="*/ 0 w 91"/>
              <a:gd name="T5" fmla="*/ 83 h 83"/>
              <a:gd name="T6" fmla="*/ 46 w 91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83"/>
              <a:gd name="T14" fmla="*/ 91 w 91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83">
                <a:moveTo>
                  <a:pt x="46" y="0"/>
                </a:moveTo>
                <a:lnTo>
                  <a:pt x="91" y="83"/>
                </a:lnTo>
                <a:lnTo>
                  <a:pt x="0" y="83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2" name="Rectangle 52"/>
          <p:cNvSpPr>
            <a:spLocks noChangeAspect="1" noChangeArrowheads="1"/>
          </p:cNvSpPr>
          <p:nvPr/>
        </p:nvSpPr>
        <p:spPr bwMode="auto">
          <a:xfrm>
            <a:off x="2058988" y="2354263"/>
            <a:ext cx="82550" cy="90487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3" name="Rectangle 53"/>
          <p:cNvSpPr>
            <a:spLocks noChangeAspect="1" noChangeArrowheads="1"/>
          </p:cNvSpPr>
          <p:nvPr/>
        </p:nvSpPr>
        <p:spPr bwMode="auto">
          <a:xfrm>
            <a:off x="2559050" y="3414713"/>
            <a:ext cx="82550" cy="90487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4" name="Rectangle 54"/>
          <p:cNvSpPr>
            <a:spLocks noChangeAspect="1" noChangeArrowheads="1"/>
          </p:cNvSpPr>
          <p:nvPr/>
        </p:nvSpPr>
        <p:spPr bwMode="auto">
          <a:xfrm>
            <a:off x="3059113" y="3794125"/>
            <a:ext cx="82550" cy="88900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5" name="Rectangle 55"/>
          <p:cNvSpPr>
            <a:spLocks noChangeAspect="1" noChangeArrowheads="1"/>
          </p:cNvSpPr>
          <p:nvPr/>
        </p:nvSpPr>
        <p:spPr bwMode="auto">
          <a:xfrm>
            <a:off x="3559175" y="4097338"/>
            <a:ext cx="84138" cy="88900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6" name="Rectangle 56"/>
          <p:cNvSpPr>
            <a:spLocks noChangeAspect="1" noChangeArrowheads="1"/>
          </p:cNvSpPr>
          <p:nvPr/>
        </p:nvSpPr>
        <p:spPr bwMode="auto">
          <a:xfrm>
            <a:off x="4060825" y="3946525"/>
            <a:ext cx="79375" cy="90488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7" name="Rectangle 57"/>
          <p:cNvSpPr>
            <a:spLocks noChangeAspect="1" noChangeArrowheads="1"/>
          </p:cNvSpPr>
          <p:nvPr/>
        </p:nvSpPr>
        <p:spPr bwMode="auto">
          <a:xfrm>
            <a:off x="4562475" y="4476750"/>
            <a:ext cx="80963" cy="90488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8" name="Rectangle 58"/>
          <p:cNvSpPr>
            <a:spLocks noChangeAspect="1" noChangeArrowheads="1"/>
          </p:cNvSpPr>
          <p:nvPr/>
        </p:nvSpPr>
        <p:spPr bwMode="auto">
          <a:xfrm>
            <a:off x="5057775" y="4627563"/>
            <a:ext cx="85725" cy="92075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9" name="Freeform 59"/>
          <p:cNvSpPr>
            <a:spLocks noChangeAspect="1"/>
          </p:cNvSpPr>
          <p:nvPr/>
        </p:nvSpPr>
        <p:spPr bwMode="auto">
          <a:xfrm>
            <a:off x="2082800" y="2390775"/>
            <a:ext cx="1525588" cy="1749425"/>
          </a:xfrm>
          <a:custGeom>
            <a:avLst/>
            <a:gdLst>
              <a:gd name="T0" fmla="*/ 16 w 1069"/>
              <a:gd name="T1" fmla="*/ 0 h 1219"/>
              <a:gd name="T2" fmla="*/ 0 w 1069"/>
              <a:gd name="T3" fmla="*/ 8 h 1219"/>
              <a:gd name="T4" fmla="*/ 360 w 1069"/>
              <a:gd name="T5" fmla="*/ 745 h 1219"/>
              <a:gd name="T6" fmla="*/ 362 w 1069"/>
              <a:gd name="T7" fmla="*/ 747 h 1219"/>
              <a:gd name="T8" fmla="*/ 363 w 1069"/>
              <a:gd name="T9" fmla="*/ 748 h 1219"/>
              <a:gd name="T10" fmla="*/ 707 w 1069"/>
              <a:gd name="T11" fmla="*/ 1015 h 1219"/>
              <a:gd name="T12" fmla="*/ 708 w 1069"/>
              <a:gd name="T13" fmla="*/ 1016 h 1219"/>
              <a:gd name="T14" fmla="*/ 1060 w 1069"/>
              <a:gd name="T15" fmla="*/ 1219 h 1219"/>
              <a:gd name="T16" fmla="*/ 1069 w 1069"/>
              <a:gd name="T17" fmla="*/ 1204 h 1219"/>
              <a:gd name="T18" fmla="*/ 717 w 1069"/>
              <a:gd name="T19" fmla="*/ 1001 h 1219"/>
              <a:gd name="T20" fmla="*/ 712 w 1069"/>
              <a:gd name="T21" fmla="*/ 1008 h 1219"/>
              <a:gd name="T22" fmla="*/ 718 w 1069"/>
              <a:gd name="T23" fmla="*/ 1001 h 1219"/>
              <a:gd name="T24" fmla="*/ 374 w 1069"/>
              <a:gd name="T25" fmla="*/ 734 h 1219"/>
              <a:gd name="T26" fmla="*/ 368 w 1069"/>
              <a:gd name="T27" fmla="*/ 741 h 1219"/>
              <a:gd name="T28" fmla="*/ 376 w 1069"/>
              <a:gd name="T29" fmla="*/ 737 h 1219"/>
              <a:gd name="T30" fmla="*/ 16 w 1069"/>
              <a:gd name="T31" fmla="*/ 0 h 12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69"/>
              <a:gd name="T49" fmla="*/ 0 h 1219"/>
              <a:gd name="T50" fmla="*/ 1069 w 1069"/>
              <a:gd name="T51" fmla="*/ 1219 h 12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69" h="1219">
                <a:moveTo>
                  <a:pt x="16" y="0"/>
                </a:moveTo>
                <a:lnTo>
                  <a:pt x="0" y="8"/>
                </a:lnTo>
                <a:lnTo>
                  <a:pt x="360" y="745"/>
                </a:lnTo>
                <a:lnTo>
                  <a:pt x="362" y="747"/>
                </a:lnTo>
                <a:lnTo>
                  <a:pt x="363" y="748"/>
                </a:lnTo>
                <a:lnTo>
                  <a:pt x="707" y="1015"/>
                </a:lnTo>
                <a:lnTo>
                  <a:pt x="708" y="1016"/>
                </a:lnTo>
                <a:lnTo>
                  <a:pt x="1060" y="1219"/>
                </a:lnTo>
                <a:lnTo>
                  <a:pt x="1069" y="1204"/>
                </a:lnTo>
                <a:lnTo>
                  <a:pt x="717" y="1001"/>
                </a:lnTo>
                <a:lnTo>
                  <a:pt x="712" y="1008"/>
                </a:lnTo>
                <a:lnTo>
                  <a:pt x="718" y="1001"/>
                </a:lnTo>
                <a:lnTo>
                  <a:pt x="374" y="734"/>
                </a:lnTo>
                <a:lnTo>
                  <a:pt x="368" y="741"/>
                </a:lnTo>
                <a:lnTo>
                  <a:pt x="376" y="737"/>
                </a:lnTo>
                <a:lnTo>
                  <a:pt x="16" y="0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0" name="Freeform 60"/>
          <p:cNvSpPr>
            <a:spLocks noChangeAspect="1"/>
          </p:cNvSpPr>
          <p:nvPr/>
        </p:nvSpPr>
        <p:spPr bwMode="auto">
          <a:xfrm>
            <a:off x="4092575" y="3975100"/>
            <a:ext cx="1004888" cy="709613"/>
          </a:xfrm>
          <a:custGeom>
            <a:avLst/>
            <a:gdLst>
              <a:gd name="T0" fmla="*/ 13 w 705"/>
              <a:gd name="T1" fmla="*/ 0 h 494"/>
              <a:gd name="T2" fmla="*/ 0 w 705"/>
              <a:gd name="T3" fmla="*/ 12 h 494"/>
              <a:gd name="T4" fmla="*/ 352 w 705"/>
              <a:gd name="T5" fmla="*/ 380 h 494"/>
              <a:gd name="T6" fmla="*/ 352 w 705"/>
              <a:gd name="T7" fmla="*/ 380 h 494"/>
              <a:gd name="T8" fmla="*/ 355 w 705"/>
              <a:gd name="T9" fmla="*/ 382 h 494"/>
              <a:gd name="T10" fmla="*/ 355 w 705"/>
              <a:gd name="T11" fmla="*/ 383 h 494"/>
              <a:gd name="T12" fmla="*/ 699 w 705"/>
              <a:gd name="T13" fmla="*/ 494 h 494"/>
              <a:gd name="T14" fmla="*/ 705 w 705"/>
              <a:gd name="T15" fmla="*/ 477 h 494"/>
              <a:gd name="T16" fmla="*/ 361 w 705"/>
              <a:gd name="T17" fmla="*/ 366 h 494"/>
              <a:gd name="T18" fmla="*/ 358 w 705"/>
              <a:gd name="T19" fmla="*/ 374 h 494"/>
              <a:gd name="T20" fmla="*/ 365 w 705"/>
              <a:gd name="T21" fmla="*/ 368 h 494"/>
              <a:gd name="T22" fmla="*/ 13 w 705"/>
              <a:gd name="T23" fmla="*/ 0 h 4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05"/>
              <a:gd name="T37" fmla="*/ 0 h 494"/>
              <a:gd name="T38" fmla="*/ 705 w 705"/>
              <a:gd name="T39" fmla="*/ 494 h 4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05" h="494">
                <a:moveTo>
                  <a:pt x="13" y="0"/>
                </a:moveTo>
                <a:lnTo>
                  <a:pt x="0" y="12"/>
                </a:lnTo>
                <a:lnTo>
                  <a:pt x="352" y="380"/>
                </a:lnTo>
                <a:lnTo>
                  <a:pt x="355" y="382"/>
                </a:lnTo>
                <a:lnTo>
                  <a:pt x="355" y="383"/>
                </a:lnTo>
                <a:lnTo>
                  <a:pt x="699" y="494"/>
                </a:lnTo>
                <a:lnTo>
                  <a:pt x="705" y="477"/>
                </a:lnTo>
                <a:lnTo>
                  <a:pt x="361" y="366"/>
                </a:lnTo>
                <a:lnTo>
                  <a:pt x="358" y="374"/>
                </a:lnTo>
                <a:lnTo>
                  <a:pt x="365" y="368"/>
                </a:lnTo>
                <a:lnTo>
                  <a:pt x="13" y="0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1" name="Freeform 61"/>
          <p:cNvSpPr>
            <a:spLocks noChangeAspect="1"/>
          </p:cNvSpPr>
          <p:nvPr/>
        </p:nvSpPr>
        <p:spPr bwMode="auto">
          <a:xfrm>
            <a:off x="2112963" y="2152650"/>
            <a:ext cx="101600" cy="28575"/>
          </a:xfrm>
          <a:custGeom>
            <a:avLst/>
            <a:gdLst>
              <a:gd name="T0" fmla="*/ 0 w 72"/>
              <a:gd name="T1" fmla="*/ 0 h 20"/>
              <a:gd name="T2" fmla="*/ 0 w 72"/>
              <a:gd name="T3" fmla="*/ 18 h 20"/>
              <a:gd name="T4" fmla="*/ 72 w 72"/>
              <a:gd name="T5" fmla="*/ 20 h 20"/>
              <a:gd name="T6" fmla="*/ 72 w 72"/>
              <a:gd name="T7" fmla="*/ 2 h 20"/>
              <a:gd name="T8" fmla="*/ 0 w 7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0"/>
                </a:moveTo>
                <a:lnTo>
                  <a:pt x="0" y="18"/>
                </a:lnTo>
                <a:lnTo>
                  <a:pt x="72" y="20"/>
                </a:lnTo>
                <a:lnTo>
                  <a:pt x="7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2" name="Freeform 62"/>
          <p:cNvSpPr>
            <a:spLocks noChangeAspect="1"/>
          </p:cNvSpPr>
          <p:nvPr/>
        </p:nvSpPr>
        <p:spPr bwMode="auto">
          <a:xfrm>
            <a:off x="2290763" y="2157413"/>
            <a:ext cx="104775" cy="28575"/>
          </a:xfrm>
          <a:custGeom>
            <a:avLst/>
            <a:gdLst>
              <a:gd name="T0" fmla="*/ 0 w 72"/>
              <a:gd name="T1" fmla="*/ 0 h 20"/>
              <a:gd name="T2" fmla="*/ 0 w 72"/>
              <a:gd name="T3" fmla="*/ 18 h 20"/>
              <a:gd name="T4" fmla="*/ 72 w 72"/>
              <a:gd name="T5" fmla="*/ 20 h 20"/>
              <a:gd name="T6" fmla="*/ 72 w 72"/>
              <a:gd name="T7" fmla="*/ 2 h 20"/>
              <a:gd name="T8" fmla="*/ 0 w 7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0"/>
                </a:moveTo>
                <a:lnTo>
                  <a:pt x="0" y="18"/>
                </a:lnTo>
                <a:lnTo>
                  <a:pt x="72" y="20"/>
                </a:lnTo>
                <a:lnTo>
                  <a:pt x="7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3" name="Freeform 63"/>
          <p:cNvSpPr>
            <a:spLocks noChangeAspect="1"/>
          </p:cNvSpPr>
          <p:nvPr/>
        </p:nvSpPr>
        <p:spPr bwMode="auto">
          <a:xfrm>
            <a:off x="2470150" y="2162175"/>
            <a:ext cx="103188" cy="26988"/>
          </a:xfrm>
          <a:custGeom>
            <a:avLst/>
            <a:gdLst>
              <a:gd name="T0" fmla="*/ 0 w 72"/>
              <a:gd name="T1" fmla="*/ 0 h 19"/>
              <a:gd name="T2" fmla="*/ 0 w 72"/>
              <a:gd name="T3" fmla="*/ 18 h 19"/>
              <a:gd name="T4" fmla="*/ 72 w 72"/>
              <a:gd name="T5" fmla="*/ 19 h 19"/>
              <a:gd name="T6" fmla="*/ 72 w 72"/>
              <a:gd name="T7" fmla="*/ 1 h 19"/>
              <a:gd name="T8" fmla="*/ 0 w 72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9"/>
              <a:gd name="T17" fmla="*/ 72 w 7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9">
                <a:moveTo>
                  <a:pt x="0" y="0"/>
                </a:moveTo>
                <a:lnTo>
                  <a:pt x="0" y="18"/>
                </a:lnTo>
                <a:lnTo>
                  <a:pt x="72" y="19"/>
                </a:lnTo>
                <a:lnTo>
                  <a:pt x="72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4" name="Freeform 64"/>
          <p:cNvSpPr>
            <a:spLocks noChangeAspect="1"/>
          </p:cNvSpPr>
          <p:nvPr/>
        </p:nvSpPr>
        <p:spPr bwMode="auto">
          <a:xfrm>
            <a:off x="2651125" y="2166938"/>
            <a:ext cx="101600" cy="28575"/>
          </a:xfrm>
          <a:custGeom>
            <a:avLst/>
            <a:gdLst>
              <a:gd name="T0" fmla="*/ 0 w 72"/>
              <a:gd name="T1" fmla="*/ 0 h 20"/>
              <a:gd name="T2" fmla="*/ 0 w 72"/>
              <a:gd name="T3" fmla="*/ 18 h 20"/>
              <a:gd name="T4" fmla="*/ 72 w 72"/>
              <a:gd name="T5" fmla="*/ 20 h 20"/>
              <a:gd name="T6" fmla="*/ 72 w 72"/>
              <a:gd name="T7" fmla="*/ 2 h 20"/>
              <a:gd name="T8" fmla="*/ 0 w 7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0"/>
                </a:moveTo>
                <a:lnTo>
                  <a:pt x="0" y="18"/>
                </a:lnTo>
                <a:lnTo>
                  <a:pt x="72" y="20"/>
                </a:lnTo>
                <a:lnTo>
                  <a:pt x="7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5" name="Freeform 65"/>
          <p:cNvSpPr>
            <a:spLocks noChangeAspect="1"/>
          </p:cNvSpPr>
          <p:nvPr/>
        </p:nvSpPr>
        <p:spPr bwMode="auto">
          <a:xfrm>
            <a:off x="2830513" y="2171700"/>
            <a:ext cx="101600" cy="28575"/>
          </a:xfrm>
          <a:custGeom>
            <a:avLst/>
            <a:gdLst>
              <a:gd name="T0" fmla="*/ 0 w 72"/>
              <a:gd name="T1" fmla="*/ 0 h 20"/>
              <a:gd name="T2" fmla="*/ 0 w 72"/>
              <a:gd name="T3" fmla="*/ 18 h 20"/>
              <a:gd name="T4" fmla="*/ 72 w 72"/>
              <a:gd name="T5" fmla="*/ 20 h 20"/>
              <a:gd name="T6" fmla="*/ 72 w 72"/>
              <a:gd name="T7" fmla="*/ 2 h 20"/>
              <a:gd name="T8" fmla="*/ 0 w 7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0"/>
                </a:moveTo>
                <a:lnTo>
                  <a:pt x="0" y="18"/>
                </a:lnTo>
                <a:lnTo>
                  <a:pt x="72" y="20"/>
                </a:lnTo>
                <a:lnTo>
                  <a:pt x="7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6" name="Freeform 66"/>
          <p:cNvSpPr>
            <a:spLocks noChangeAspect="1"/>
          </p:cNvSpPr>
          <p:nvPr/>
        </p:nvSpPr>
        <p:spPr bwMode="auto">
          <a:xfrm>
            <a:off x="3009900" y="2174875"/>
            <a:ext cx="103188" cy="28575"/>
          </a:xfrm>
          <a:custGeom>
            <a:avLst/>
            <a:gdLst>
              <a:gd name="T0" fmla="*/ 0 w 72"/>
              <a:gd name="T1" fmla="*/ 0 h 20"/>
              <a:gd name="T2" fmla="*/ 0 w 72"/>
              <a:gd name="T3" fmla="*/ 18 h 20"/>
              <a:gd name="T4" fmla="*/ 72 w 72"/>
              <a:gd name="T5" fmla="*/ 20 h 20"/>
              <a:gd name="T6" fmla="*/ 72 w 72"/>
              <a:gd name="T7" fmla="*/ 2 h 20"/>
              <a:gd name="T8" fmla="*/ 0 w 7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0"/>
                </a:moveTo>
                <a:lnTo>
                  <a:pt x="0" y="18"/>
                </a:lnTo>
                <a:lnTo>
                  <a:pt x="72" y="20"/>
                </a:lnTo>
                <a:lnTo>
                  <a:pt x="7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7" name="Freeform 67"/>
          <p:cNvSpPr>
            <a:spLocks noChangeAspect="1"/>
          </p:cNvSpPr>
          <p:nvPr/>
        </p:nvSpPr>
        <p:spPr bwMode="auto">
          <a:xfrm>
            <a:off x="3189288" y="2174875"/>
            <a:ext cx="103187" cy="28575"/>
          </a:xfrm>
          <a:custGeom>
            <a:avLst/>
            <a:gdLst>
              <a:gd name="T0" fmla="*/ 0 w 72"/>
              <a:gd name="T1" fmla="*/ 2 h 20"/>
              <a:gd name="T2" fmla="*/ 0 w 72"/>
              <a:gd name="T3" fmla="*/ 20 h 20"/>
              <a:gd name="T4" fmla="*/ 72 w 72"/>
              <a:gd name="T5" fmla="*/ 18 h 20"/>
              <a:gd name="T6" fmla="*/ 72 w 72"/>
              <a:gd name="T7" fmla="*/ 0 h 20"/>
              <a:gd name="T8" fmla="*/ 0 w 72"/>
              <a:gd name="T9" fmla="*/ 2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2"/>
                </a:moveTo>
                <a:lnTo>
                  <a:pt x="0" y="20"/>
                </a:lnTo>
                <a:lnTo>
                  <a:pt x="72" y="18"/>
                </a:lnTo>
                <a:lnTo>
                  <a:pt x="72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8" name="Freeform 68"/>
          <p:cNvSpPr>
            <a:spLocks noChangeAspect="1"/>
          </p:cNvSpPr>
          <p:nvPr/>
        </p:nvSpPr>
        <p:spPr bwMode="auto">
          <a:xfrm>
            <a:off x="3368675" y="2170113"/>
            <a:ext cx="101600" cy="28575"/>
          </a:xfrm>
          <a:custGeom>
            <a:avLst/>
            <a:gdLst>
              <a:gd name="T0" fmla="*/ 0 w 72"/>
              <a:gd name="T1" fmla="*/ 2 h 20"/>
              <a:gd name="T2" fmla="*/ 0 w 72"/>
              <a:gd name="T3" fmla="*/ 20 h 20"/>
              <a:gd name="T4" fmla="*/ 72 w 72"/>
              <a:gd name="T5" fmla="*/ 18 h 20"/>
              <a:gd name="T6" fmla="*/ 72 w 72"/>
              <a:gd name="T7" fmla="*/ 0 h 20"/>
              <a:gd name="T8" fmla="*/ 0 w 72"/>
              <a:gd name="T9" fmla="*/ 2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2"/>
                </a:moveTo>
                <a:lnTo>
                  <a:pt x="0" y="20"/>
                </a:lnTo>
                <a:lnTo>
                  <a:pt x="72" y="18"/>
                </a:lnTo>
                <a:lnTo>
                  <a:pt x="72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9" name="Freeform 69"/>
          <p:cNvSpPr>
            <a:spLocks noChangeAspect="1"/>
          </p:cNvSpPr>
          <p:nvPr/>
        </p:nvSpPr>
        <p:spPr bwMode="auto">
          <a:xfrm>
            <a:off x="3549650" y="2165350"/>
            <a:ext cx="73025" cy="26988"/>
          </a:xfrm>
          <a:custGeom>
            <a:avLst/>
            <a:gdLst>
              <a:gd name="T0" fmla="*/ 0 w 52"/>
              <a:gd name="T1" fmla="*/ 1 h 19"/>
              <a:gd name="T2" fmla="*/ 0 w 52"/>
              <a:gd name="T3" fmla="*/ 19 h 19"/>
              <a:gd name="T4" fmla="*/ 52 w 52"/>
              <a:gd name="T5" fmla="*/ 18 h 19"/>
              <a:gd name="T6" fmla="*/ 52 w 52"/>
              <a:gd name="T7" fmla="*/ 0 h 19"/>
              <a:gd name="T8" fmla="*/ 0 w 52"/>
              <a:gd name="T9" fmla="*/ 1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9"/>
              <a:gd name="T17" fmla="*/ 52 w 5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9">
                <a:moveTo>
                  <a:pt x="0" y="1"/>
                </a:moveTo>
                <a:lnTo>
                  <a:pt x="0" y="19"/>
                </a:lnTo>
                <a:lnTo>
                  <a:pt x="52" y="18"/>
                </a:lnTo>
                <a:lnTo>
                  <a:pt x="52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0" name="Freeform 70"/>
          <p:cNvSpPr>
            <a:spLocks noChangeAspect="1"/>
          </p:cNvSpPr>
          <p:nvPr/>
        </p:nvSpPr>
        <p:spPr bwMode="auto">
          <a:xfrm>
            <a:off x="4092575" y="2090738"/>
            <a:ext cx="93663" cy="87312"/>
          </a:xfrm>
          <a:custGeom>
            <a:avLst/>
            <a:gdLst>
              <a:gd name="T0" fmla="*/ 12 w 65"/>
              <a:gd name="T1" fmla="*/ 0 h 61"/>
              <a:gd name="T2" fmla="*/ 0 w 65"/>
              <a:gd name="T3" fmla="*/ 13 h 61"/>
              <a:gd name="T4" fmla="*/ 53 w 65"/>
              <a:gd name="T5" fmla="*/ 61 h 61"/>
              <a:gd name="T6" fmla="*/ 65 w 65"/>
              <a:gd name="T7" fmla="*/ 48 h 61"/>
              <a:gd name="T8" fmla="*/ 12 w 65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2" y="0"/>
                </a:moveTo>
                <a:lnTo>
                  <a:pt x="0" y="13"/>
                </a:lnTo>
                <a:lnTo>
                  <a:pt x="53" y="61"/>
                </a:lnTo>
                <a:lnTo>
                  <a:pt x="65" y="48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1" name="Freeform 71"/>
          <p:cNvSpPr>
            <a:spLocks noChangeAspect="1"/>
          </p:cNvSpPr>
          <p:nvPr/>
        </p:nvSpPr>
        <p:spPr bwMode="auto">
          <a:xfrm>
            <a:off x="4225925" y="2212975"/>
            <a:ext cx="92075" cy="87313"/>
          </a:xfrm>
          <a:custGeom>
            <a:avLst/>
            <a:gdLst>
              <a:gd name="T0" fmla="*/ 12 w 65"/>
              <a:gd name="T1" fmla="*/ 0 h 61"/>
              <a:gd name="T2" fmla="*/ 0 w 65"/>
              <a:gd name="T3" fmla="*/ 13 h 61"/>
              <a:gd name="T4" fmla="*/ 53 w 65"/>
              <a:gd name="T5" fmla="*/ 61 h 61"/>
              <a:gd name="T6" fmla="*/ 65 w 65"/>
              <a:gd name="T7" fmla="*/ 48 h 61"/>
              <a:gd name="T8" fmla="*/ 12 w 65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2" y="0"/>
                </a:moveTo>
                <a:lnTo>
                  <a:pt x="0" y="13"/>
                </a:lnTo>
                <a:lnTo>
                  <a:pt x="53" y="61"/>
                </a:lnTo>
                <a:lnTo>
                  <a:pt x="65" y="48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2" name="Freeform 72"/>
          <p:cNvSpPr>
            <a:spLocks noChangeAspect="1"/>
          </p:cNvSpPr>
          <p:nvPr/>
        </p:nvSpPr>
        <p:spPr bwMode="auto">
          <a:xfrm>
            <a:off x="4357688" y="2335213"/>
            <a:ext cx="92075" cy="87312"/>
          </a:xfrm>
          <a:custGeom>
            <a:avLst/>
            <a:gdLst>
              <a:gd name="T0" fmla="*/ 12 w 65"/>
              <a:gd name="T1" fmla="*/ 0 h 61"/>
              <a:gd name="T2" fmla="*/ 0 w 65"/>
              <a:gd name="T3" fmla="*/ 13 h 61"/>
              <a:gd name="T4" fmla="*/ 53 w 65"/>
              <a:gd name="T5" fmla="*/ 61 h 61"/>
              <a:gd name="T6" fmla="*/ 65 w 65"/>
              <a:gd name="T7" fmla="*/ 48 h 61"/>
              <a:gd name="T8" fmla="*/ 12 w 65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2" y="0"/>
                </a:moveTo>
                <a:lnTo>
                  <a:pt x="0" y="13"/>
                </a:lnTo>
                <a:lnTo>
                  <a:pt x="53" y="61"/>
                </a:lnTo>
                <a:lnTo>
                  <a:pt x="65" y="48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3" name="Freeform 73"/>
          <p:cNvSpPr>
            <a:spLocks noChangeAspect="1"/>
          </p:cNvSpPr>
          <p:nvPr/>
        </p:nvSpPr>
        <p:spPr bwMode="auto">
          <a:xfrm>
            <a:off x="4491038" y="2457450"/>
            <a:ext cx="92075" cy="87313"/>
          </a:xfrm>
          <a:custGeom>
            <a:avLst/>
            <a:gdLst>
              <a:gd name="T0" fmla="*/ 12 w 65"/>
              <a:gd name="T1" fmla="*/ 0 h 61"/>
              <a:gd name="T2" fmla="*/ 0 w 65"/>
              <a:gd name="T3" fmla="*/ 13 h 61"/>
              <a:gd name="T4" fmla="*/ 53 w 65"/>
              <a:gd name="T5" fmla="*/ 61 h 61"/>
              <a:gd name="T6" fmla="*/ 65 w 65"/>
              <a:gd name="T7" fmla="*/ 48 h 61"/>
              <a:gd name="T8" fmla="*/ 12 w 65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2" y="0"/>
                </a:moveTo>
                <a:lnTo>
                  <a:pt x="0" y="13"/>
                </a:lnTo>
                <a:lnTo>
                  <a:pt x="53" y="61"/>
                </a:lnTo>
                <a:lnTo>
                  <a:pt x="65" y="48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4" name="Freeform 74"/>
          <p:cNvSpPr>
            <a:spLocks noChangeAspect="1"/>
          </p:cNvSpPr>
          <p:nvPr/>
        </p:nvSpPr>
        <p:spPr bwMode="auto">
          <a:xfrm>
            <a:off x="4614863" y="2586038"/>
            <a:ext cx="76200" cy="100012"/>
          </a:xfrm>
          <a:custGeom>
            <a:avLst/>
            <a:gdLst>
              <a:gd name="T0" fmla="*/ 15 w 55"/>
              <a:gd name="T1" fmla="*/ 0 h 70"/>
              <a:gd name="T2" fmla="*/ 0 w 55"/>
              <a:gd name="T3" fmla="*/ 10 h 70"/>
              <a:gd name="T4" fmla="*/ 40 w 55"/>
              <a:gd name="T5" fmla="*/ 70 h 70"/>
              <a:gd name="T6" fmla="*/ 55 w 55"/>
              <a:gd name="T7" fmla="*/ 60 h 70"/>
              <a:gd name="T8" fmla="*/ 15 w 55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70"/>
              <a:gd name="T17" fmla="*/ 55 w 55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70">
                <a:moveTo>
                  <a:pt x="15" y="0"/>
                </a:moveTo>
                <a:lnTo>
                  <a:pt x="0" y="10"/>
                </a:lnTo>
                <a:lnTo>
                  <a:pt x="40" y="70"/>
                </a:lnTo>
                <a:lnTo>
                  <a:pt x="55" y="60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5" name="Freeform 75"/>
          <p:cNvSpPr>
            <a:spLocks noChangeAspect="1"/>
          </p:cNvSpPr>
          <p:nvPr/>
        </p:nvSpPr>
        <p:spPr bwMode="auto">
          <a:xfrm>
            <a:off x="4714875" y="2736850"/>
            <a:ext cx="79375" cy="98425"/>
          </a:xfrm>
          <a:custGeom>
            <a:avLst/>
            <a:gdLst>
              <a:gd name="T0" fmla="*/ 15 w 56"/>
              <a:gd name="T1" fmla="*/ 0 h 69"/>
              <a:gd name="T2" fmla="*/ 0 w 56"/>
              <a:gd name="T3" fmla="*/ 10 h 69"/>
              <a:gd name="T4" fmla="*/ 41 w 56"/>
              <a:gd name="T5" fmla="*/ 69 h 69"/>
              <a:gd name="T6" fmla="*/ 56 w 56"/>
              <a:gd name="T7" fmla="*/ 59 h 69"/>
              <a:gd name="T8" fmla="*/ 15 w 56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9"/>
              <a:gd name="T17" fmla="*/ 56 w 56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9">
                <a:moveTo>
                  <a:pt x="15" y="0"/>
                </a:moveTo>
                <a:lnTo>
                  <a:pt x="0" y="10"/>
                </a:lnTo>
                <a:lnTo>
                  <a:pt x="41" y="69"/>
                </a:lnTo>
                <a:lnTo>
                  <a:pt x="56" y="59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6" name="Freeform 76"/>
          <p:cNvSpPr>
            <a:spLocks noChangeAspect="1"/>
          </p:cNvSpPr>
          <p:nvPr/>
        </p:nvSpPr>
        <p:spPr bwMode="auto">
          <a:xfrm>
            <a:off x="4814888" y="2886075"/>
            <a:ext cx="80962" cy="100013"/>
          </a:xfrm>
          <a:custGeom>
            <a:avLst/>
            <a:gdLst>
              <a:gd name="T0" fmla="*/ 15 w 56"/>
              <a:gd name="T1" fmla="*/ 0 h 69"/>
              <a:gd name="T2" fmla="*/ 0 w 56"/>
              <a:gd name="T3" fmla="*/ 10 h 69"/>
              <a:gd name="T4" fmla="*/ 41 w 56"/>
              <a:gd name="T5" fmla="*/ 69 h 69"/>
              <a:gd name="T6" fmla="*/ 56 w 56"/>
              <a:gd name="T7" fmla="*/ 59 h 69"/>
              <a:gd name="T8" fmla="*/ 15 w 56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9"/>
              <a:gd name="T17" fmla="*/ 56 w 56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9">
                <a:moveTo>
                  <a:pt x="15" y="0"/>
                </a:moveTo>
                <a:lnTo>
                  <a:pt x="0" y="10"/>
                </a:lnTo>
                <a:lnTo>
                  <a:pt x="41" y="69"/>
                </a:lnTo>
                <a:lnTo>
                  <a:pt x="56" y="59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7" name="Freeform 77"/>
          <p:cNvSpPr>
            <a:spLocks noChangeAspect="1"/>
          </p:cNvSpPr>
          <p:nvPr/>
        </p:nvSpPr>
        <p:spPr bwMode="auto">
          <a:xfrm>
            <a:off x="4914900" y="3035300"/>
            <a:ext cx="79375" cy="100013"/>
          </a:xfrm>
          <a:custGeom>
            <a:avLst/>
            <a:gdLst>
              <a:gd name="T0" fmla="*/ 15 w 55"/>
              <a:gd name="T1" fmla="*/ 0 h 70"/>
              <a:gd name="T2" fmla="*/ 0 w 55"/>
              <a:gd name="T3" fmla="*/ 10 h 70"/>
              <a:gd name="T4" fmla="*/ 40 w 55"/>
              <a:gd name="T5" fmla="*/ 70 h 70"/>
              <a:gd name="T6" fmla="*/ 55 w 55"/>
              <a:gd name="T7" fmla="*/ 60 h 70"/>
              <a:gd name="T8" fmla="*/ 15 w 55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70"/>
              <a:gd name="T17" fmla="*/ 55 w 55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70">
                <a:moveTo>
                  <a:pt x="15" y="0"/>
                </a:moveTo>
                <a:lnTo>
                  <a:pt x="0" y="10"/>
                </a:lnTo>
                <a:lnTo>
                  <a:pt x="40" y="70"/>
                </a:lnTo>
                <a:lnTo>
                  <a:pt x="55" y="60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8" name="Freeform 78"/>
          <p:cNvSpPr>
            <a:spLocks noChangeAspect="1"/>
          </p:cNvSpPr>
          <p:nvPr/>
        </p:nvSpPr>
        <p:spPr bwMode="auto">
          <a:xfrm>
            <a:off x="5018088" y="3184525"/>
            <a:ext cx="77787" cy="100013"/>
          </a:xfrm>
          <a:custGeom>
            <a:avLst/>
            <a:gdLst>
              <a:gd name="T0" fmla="*/ 15 w 55"/>
              <a:gd name="T1" fmla="*/ 0 h 70"/>
              <a:gd name="T2" fmla="*/ 0 w 55"/>
              <a:gd name="T3" fmla="*/ 10 h 70"/>
              <a:gd name="T4" fmla="*/ 40 w 55"/>
              <a:gd name="T5" fmla="*/ 70 h 70"/>
              <a:gd name="T6" fmla="*/ 55 w 55"/>
              <a:gd name="T7" fmla="*/ 60 h 70"/>
              <a:gd name="T8" fmla="*/ 15 w 55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70"/>
              <a:gd name="T17" fmla="*/ 55 w 55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70">
                <a:moveTo>
                  <a:pt x="15" y="0"/>
                </a:moveTo>
                <a:lnTo>
                  <a:pt x="0" y="10"/>
                </a:lnTo>
                <a:lnTo>
                  <a:pt x="40" y="70"/>
                </a:lnTo>
                <a:lnTo>
                  <a:pt x="55" y="60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9" name="Freeform 79"/>
          <p:cNvSpPr>
            <a:spLocks noChangeAspect="1"/>
          </p:cNvSpPr>
          <p:nvPr/>
        </p:nvSpPr>
        <p:spPr bwMode="auto">
          <a:xfrm>
            <a:off x="2093913" y="1919288"/>
            <a:ext cx="1504950" cy="252412"/>
          </a:xfrm>
          <a:custGeom>
            <a:avLst/>
            <a:gdLst>
              <a:gd name="T0" fmla="*/ 0 w 1058"/>
              <a:gd name="T1" fmla="*/ 103 h 175"/>
              <a:gd name="T2" fmla="*/ 5 w 1058"/>
              <a:gd name="T3" fmla="*/ 120 h 175"/>
              <a:gd name="T4" fmla="*/ 357 w 1058"/>
              <a:gd name="T5" fmla="*/ 18 h 175"/>
              <a:gd name="T6" fmla="*/ 354 w 1058"/>
              <a:gd name="T7" fmla="*/ 9 h 175"/>
              <a:gd name="T8" fmla="*/ 351 w 1058"/>
              <a:gd name="T9" fmla="*/ 17 h 175"/>
              <a:gd name="T10" fmla="*/ 354 w 1058"/>
              <a:gd name="T11" fmla="*/ 18 h 175"/>
              <a:gd name="T12" fmla="*/ 351 w 1058"/>
              <a:gd name="T13" fmla="*/ 17 h 175"/>
              <a:gd name="T14" fmla="*/ 695 w 1058"/>
              <a:gd name="T15" fmla="*/ 174 h 175"/>
              <a:gd name="T16" fmla="*/ 695 w 1058"/>
              <a:gd name="T17" fmla="*/ 174 h 175"/>
              <a:gd name="T18" fmla="*/ 698 w 1058"/>
              <a:gd name="T19" fmla="*/ 175 h 175"/>
              <a:gd name="T20" fmla="*/ 698 w 1058"/>
              <a:gd name="T21" fmla="*/ 175 h 175"/>
              <a:gd name="T22" fmla="*/ 1058 w 1058"/>
              <a:gd name="T23" fmla="*/ 170 h 175"/>
              <a:gd name="T24" fmla="*/ 1058 w 1058"/>
              <a:gd name="T25" fmla="*/ 152 h 175"/>
              <a:gd name="T26" fmla="*/ 698 w 1058"/>
              <a:gd name="T27" fmla="*/ 157 h 175"/>
              <a:gd name="T28" fmla="*/ 698 w 1058"/>
              <a:gd name="T29" fmla="*/ 166 h 175"/>
              <a:gd name="T30" fmla="*/ 702 w 1058"/>
              <a:gd name="T31" fmla="*/ 158 h 175"/>
              <a:gd name="T32" fmla="*/ 358 w 1058"/>
              <a:gd name="T33" fmla="*/ 1 h 175"/>
              <a:gd name="T34" fmla="*/ 357 w 1058"/>
              <a:gd name="T35" fmla="*/ 1 h 175"/>
              <a:gd name="T36" fmla="*/ 354 w 1058"/>
              <a:gd name="T37" fmla="*/ 0 h 175"/>
              <a:gd name="T38" fmla="*/ 352 w 1058"/>
              <a:gd name="T39" fmla="*/ 1 h 175"/>
              <a:gd name="T40" fmla="*/ 0 w 1058"/>
              <a:gd name="T41" fmla="*/ 103 h 1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8"/>
              <a:gd name="T64" fmla="*/ 0 h 175"/>
              <a:gd name="T65" fmla="*/ 1058 w 1058"/>
              <a:gd name="T66" fmla="*/ 175 h 1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8" h="175">
                <a:moveTo>
                  <a:pt x="0" y="103"/>
                </a:moveTo>
                <a:lnTo>
                  <a:pt x="5" y="120"/>
                </a:lnTo>
                <a:lnTo>
                  <a:pt x="357" y="18"/>
                </a:lnTo>
                <a:lnTo>
                  <a:pt x="354" y="9"/>
                </a:lnTo>
                <a:lnTo>
                  <a:pt x="351" y="17"/>
                </a:lnTo>
                <a:lnTo>
                  <a:pt x="354" y="18"/>
                </a:lnTo>
                <a:lnTo>
                  <a:pt x="351" y="17"/>
                </a:lnTo>
                <a:lnTo>
                  <a:pt x="695" y="174"/>
                </a:lnTo>
                <a:lnTo>
                  <a:pt x="698" y="175"/>
                </a:lnTo>
                <a:lnTo>
                  <a:pt x="1058" y="170"/>
                </a:lnTo>
                <a:lnTo>
                  <a:pt x="1058" y="152"/>
                </a:lnTo>
                <a:lnTo>
                  <a:pt x="698" y="157"/>
                </a:lnTo>
                <a:lnTo>
                  <a:pt x="698" y="166"/>
                </a:lnTo>
                <a:lnTo>
                  <a:pt x="702" y="158"/>
                </a:lnTo>
                <a:lnTo>
                  <a:pt x="358" y="1"/>
                </a:lnTo>
                <a:lnTo>
                  <a:pt x="357" y="1"/>
                </a:lnTo>
                <a:lnTo>
                  <a:pt x="354" y="0"/>
                </a:lnTo>
                <a:lnTo>
                  <a:pt x="352" y="1"/>
                </a:lnTo>
                <a:lnTo>
                  <a:pt x="0" y="10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0" name="Freeform 80"/>
          <p:cNvSpPr>
            <a:spLocks noChangeAspect="1"/>
          </p:cNvSpPr>
          <p:nvPr/>
        </p:nvSpPr>
        <p:spPr bwMode="auto">
          <a:xfrm>
            <a:off x="4102100" y="2093913"/>
            <a:ext cx="1006475" cy="906462"/>
          </a:xfrm>
          <a:custGeom>
            <a:avLst/>
            <a:gdLst>
              <a:gd name="T0" fmla="*/ 9 w 707"/>
              <a:gd name="T1" fmla="*/ 0 h 631"/>
              <a:gd name="T2" fmla="*/ 0 w 707"/>
              <a:gd name="T3" fmla="*/ 15 h 631"/>
              <a:gd name="T4" fmla="*/ 344 w 707"/>
              <a:gd name="T5" fmla="*/ 213 h 631"/>
              <a:gd name="T6" fmla="*/ 348 w 707"/>
              <a:gd name="T7" fmla="*/ 205 h 631"/>
              <a:gd name="T8" fmla="*/ 341 w 707"/>
              <a:gd name="T9" fmla="*/ 211 h 631"/>
              <a:gd name="T10" fmla="*/ 693 w 707"/>
              <a:gd name="T11" fmla="*/ 631 h 631"/>
              <a:gd name="T12" fmla="*/ 707 w 707"/>
              <a:gd name="T13" fmla="*/ 619 h 631"/>
              <a:gd name="T14" fmla="*/ 355 w 707"/>
              <a:gd name="T15" fmla="*/ 199 h 631"/>
              <a:gd name="T16" fmla="*/ 354 w 707"/>
              <a:gd name="T17" fmla="*/ 199 h 631"/>
              <a:gd name="T18" fmla="*/ 353 w 707"/>
              <a:gd name="T19" fmla="*/ 198 h 631"/>
              <a:gd name="T20" fmla="*/ 9 w 707"/>
              <a:gd name="T21" fmla="*/ 0 h 6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7"/>
              <a:gd name="T34" fmla="*/ 0 h 631"/>
              <a:gd name="T35" fmla="*/ 707 w 707"/>
              <a:gd name="T36" fmla="*/ 631 h 6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7" h="631">
                <a:moveTo>
                  <a:pt x="9" y="0"/>
                </a:moveTo>
                <a:lnTo>
                  <a:pt x="0" y="15"/>
                </a:lnTo>
                <a:lnTo>
                  <a:pt x="344" y="213"/>
                </a:lnTo>
                <a:lnTo>
                  <a:pt x="348" y="205"/>
                </a:lnTo>
                <a:lnTo>
                  <a:pt x="341" y="211"/>
                </a:lnTo>
                <a:lnTo>
                  <a:pt x="693" y="631"/>
                </a:lnTo>
                <a:lnTo>
                  <a:pt x="707" y="619"/>
                </a:lnTo>
                <a:lnTo>
                  <a:pt x="355" y="199"/>
                </a:lnTo>
                <a:lnTo>
                  <a:pt x="354" y="199"/>
                </a:lnTo>
                <a:lnTo>
                  <a:pt x="353" y="198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1" name="Freeform 81"/>
          <p:cNvSpPr>
            <a:spLocks noChangeAspect="1"/>
          </p:cNvSpPr>
          <p:nvPr/>
        </p:nvSpPr>
        <p:spPr bwMode="auto">
          <a:xfrm>
            <a:off x="1604963" y="5426075"/>
            <a:ext cx="3502025" cy="28575"/>
          </a:xfrm>
          <a:custGeom>
            <a:avLst/>
            <a:gdLst>
              <a:gd name="T0" fmla="*/ 0 w 2457"/>
              <a:gd name="T1" fmla="*/ 0 h 20"/>
              <a:gd name="T2" fmla="*/ 0 w 2457"/>
              <a:gd name="T3" fmla="*/ 18 h 20"/>
              <a:gd name="T4" fmla="*/ 2457 w 2457"/>
              <a:gd name="T5" fmla="*/ 20 h 20"/>
              <a:gd name="T6" fmla="*/ 2457 w 2457"/>
              <a:gd name="T7" fmla="*/ 2 h 20"/>
              <a:gd name="T8" fmla="*/ 0 w 2457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7"/>
              <a:gd name="T16" fmla="*/ 0 h 20"/>
              <a:gd name="T17" fmla="*/ 2457 w 2457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7" h="20">
                <a:moveTo>
                  <a:pt x="0" y="0"/>
                </a:moveTo>
                <a:lnTo>
                  <a:pt x="0" y="18"/>
                </a:lnTo>
                <a:lnTo>
                  <a:pt x="2457" y="20"/>
                </a:lnTo>
                <a:lnTo>
                  <a:pt x="2457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2" name="Freeform 82"/>
          <p:cNvSpPr>
            <a:spLocks noChangeAspect="1"/>
          </p:cNvSpPr>
          <p:nvPr/>
        </p:nvSpPr>
        <p:spPr bwMode="auto">
          <a:xfrm>
            <a:off x="1592263" y="5438775"/>
            <a:ext cx="26987" cy="109538"/>
          </a:xfrm>
          <a:custGeom>
            <a:avLst/>
            <a:gdLst>
              <a:gd name="T0" fmla="*/ 0 w 19"/>
              <a:gd name="T1" fmla="*/ 76 h 76"/>
              <a:gd name="T2" fmla="*/ 18 w 19"/>
              <a:gd name="T3" fmla="*/ 76 h 76"/>
              <a:gd name="T4" fmla="*/ 19 w 19"/>
              <a:gd name="T5" fmla="*/ 0 h 76"/>
              <a:gd name="T6" fmla="*/ 1 w 19"/>
              <a:gd name="T7" fmla="*/ 0 h 76"/>
              <a:gd name="T8" fmla="*/ 0 w 19"/>
              <a:gd name="T9" fmla="*/ 76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6"/>
              <a:gd name="T17" fmla="*/ 19 w 19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6">
                <a:moveTo>
                  <a:pt x="0" y="76"/>
                </a:moveTo>
                <a:lnTo>
                  <a:pt x="18" y="76"/>
                </a:lnTo>
                <a:lnTo>
                  <a:pt x="19" y="0"/>
                </a:lnTo>
                <a:lnTo>
                  <a:pt x="1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3" name="Rectangle 83"/>
          <p:cNvSpPr>
            <a:spLocks noChangeAspect="1" noChangeArrowheads="1"/>
          </p:cNvSpPr>
          <p:nvPr/>
        </p:nvSpPr>
        <p:spPr bwMode="auto">
          <a:xfrm>
            <a:off x="2093913" y="5438775"/>
            <a:ext cx="25400" cy="109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4" name="Rectangle 84"/>
          <p:cNvSpPr>
            <a:spLocks noChangeAspect="1" noChangeArrowheads="1"/>
          </p:cNvSpPr>
          <p:nvPr/>
        </p:nvSpPr>
        <p:spPr bwMode="auto">
          <a:xfrm>
            <a:off x="2593975" y="5438775"/>
            <a:ext cx="26988" cy="109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5" name="Freeform 85"/>
          <p:cNvSpPr>
            <a:spLocks noChangeAspect="1"/>
          </p:cNvSpPr>
          <p:nvPr/>
        </p:nvSpPr>
        <p:spPr bwMode="auto">
          <a:xfrm>
            <a:off x="3092450" y="5438775"/>
            <a:ext cx="26988" cy="111125"/>
          </a:xfrm>
          <a:custGeom>
            <a:avLst/>
            <a:gdLst>
              <a:gd name="T0" fmla="*/ 0 w 20"/>
              <a:gd name="T1" fmla="*/ 76 h 77"/>
              <a:gd name="T2" fmla="*/ 18 w 20"/>
              <a:gd name="T3" fmla="*/ 77 h 77"/>
              <a:gd name="T4" fmla="*/ 20 w 20"/>
              <a:gd name="T5" fmla="*/ 1 h 77"/>
              <a:gd name="T6" fmla="*/ 2 w 20"/>
              <a:gd name="T7" fmla="*/ 0 h 77"/>
              <a:gd name="T8" fmla="*/ 0 w 20"/>
              <a:gd name="T9" fmla="*/ 76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77"/>
              <a:gd name="T17" fmla="*/ 20 w 20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77">
                <a:moveTo>
                  <a:pt x="0" y="76"/>
                </a:moveTo>
                <a:lnTo>
                  <a:pt x="18" y="77"/>
                </a:lnTo>
                <a:lnTo>
                  <a:pt x="20" y="1"/>
                </a:lnTo>
                <a:lnTo>
                  <a:pt x="2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6" name="Freeform 86"/>
          <p:cNvSpPr>
            <a:spLocks noChangeAspect="1"/>
          </p:cNvSpPr>
          <p:nvPr/>
        </p:nvSpPr>
        <p:spPr bwMode="auto">
          <a:xfrm>
            <a:off x="3594100" y="5438775"/>
            <a:ext cx="25400" cy="109538"/>
          </a:xfrm>
          <a:custGeom>
            <a:avLst/>
            <a:gdLst>
              <a:gd name="T0" fmla="*/ 0 w 19"/>
              <a:gd name="T1" fmla="*/ 76 h 76"/>
              <a:gd name="T2" fmla="*/ 18 w 19"/>
              <a:gd name="T3" fmla="*/ 76 h 76"/>
              <a:gd name="T4" fmla="*/ 19 w 19"/>
              <a:gd name="T5" fmla="*/ 0 h 76"/>
              <a:gd name="T6" fmla="*/ 1 w 19"/>
              <a:gd name="T7" fmla="*/ 0 h 76"/>
              <a:gd name="T8" fmla="*/ 0 w 19"/>
              <a:gd name="T9" fmla="*/ 76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6"/>
              <a:gd name="T17" fmla="*/ 19 w 19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6">
                <a:moveTo>
                  <a:pt x="0" y="76"/>
                </a:moveTo>
                <a:lnTo>
                  <a:pt x="18" y="76"/>
                </a:lnTo>
                <a:lnTo>
                  <a:pt x="19" y="0"/>
                </a:lnTo>
                <a:lnTo>
                  <a:pt x="1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7" name="Freeform 87"/>
          <p:cNvSpPr>
            <a:spLocks noChangeAspect="1"/>
          </p:cNvSpPr>
          <p:nvPr/>
        </p:nvSpPr>
        <p:spPr bwMode="auto">
          <a:xfrm>
            <a:off x="4094163" y="5438775"/>
            <a:ext cx="26987" cy="109538"/>
          </a:xfrm>
          <a:custGeom>
            <a:avLst/>
            <a:gdLst>
              <a:gd name="T0" fmla="*/ 0 w 19"/>
              <a:gd name="T1" fmla="*/ 76 h 76"/>
              <a:gd name="T2" fmla="*/ 18 w 19"/>
              <a:gd name="T3" fmla="*/ 76 h 76"/>
              <a:gd name="T4" fmla="*/ 19 w 19"/>
              <a:gd name="T5" fmla="*/ 0 h 76"/>
              <a:gd name="T6" fmla="*/ 1 w 19"/>
              <a:gd name="T7" fmla="*/ 0 h 76"/>
              <a:gd name="T8" fmla="*/ 0 w 19"/>
              <a:gd name="T9" fmla="*/ 76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6"/>
              <a:gd name="T17" fmla="*/ 19 w 19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6">
                <a:moveTo>
                  <a:pt x="0" y="76"/>
                </a:moveTo>
                <a:lnTo>
                  <a:pt x="18" y="76"/>
                </a:lnTo>
                <a:lnTo>
                  <a:pt x="19" y="0"/>
                </a:lnTo>
                <a:lnTo>
                  <a:pt x="1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8" name="Freeform 88"/>
          <p:cNvSpPr>
            <a:spLocks noChangeAspect="1"/>
          </p:cNvSpPr>
          <p:nvPr/>
        </p:nvSpPr>
        <p:spPr bwMode="auto">
          <a:xfrm>
            <a:off x="4591050" y="5438775"/>
            <a:ext cx="28575" cy="111125"/>
          </a:xfrm>
          <a:custGeom>
            <a:avLst/>
            <a:gdLst>
              <a:gd name="T0" fmla="*/ 0 w 20"/>
              <a:gd name="T1" fmla="*/ 76 h 77"/>
              <a:gd name="T2" fmla="*/ 18 w 20"/>
              <a:gd name="T3" fmla="*/ 77 h 77"/>
              <a:gd name="T4" fmla="*/ 20 w 20"/>
              <a:gd name="T5" fmla="*/ 1 h 77"/>
              <a:gd name="T6" fmla="*/ 2 w 20"/>
              <a:gd name="T7" fmla="*/ 0 h 77"/>
              <a:gd name="T8" fmla="*/ 0 w 20"/>
              <a:gd name="T9" fmla="*/ 76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77"/>
              <a:gd name="T17" fmla="*/ 20 w 20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77">
                <a:moveTo>
                  <a:pt x="0" y="76"/>
                </a:moveTo>
                <a:lnTo>
                  <a:pt x="18" y="77"/>
                </a:lnTo>
                <a:lnTo>
                  <a:pt x="20" y="1"/>
                </a:lnTo>
                <a:lnTo>
                  <a:pt x="2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89" name="Freeform 89"/>
          <p:cNvSpPr>
            <a:spLocks noChangeAspect="1"/>
          </p:cNvSpPr>
          <p:nvPr/>
        </p:nvSpPr>
        <p:spPr bwMode="auto">
          <a:xfrm>
            <a:off x="5091113" y="5438775"/>
            <a:ext cx="28575" cy="109538"/>
          </a:xfrm>
          <a:custGeom>
            <a:avLst/>
            <a:gdLst>
              <a:gd name="T0" fmla="*/ 0 w 19"/>
              <a:gd name="T1" fmla="*/ 76 h 76"/>
              <a:gd name="T2" fmla="*/ 18 w 19"/>
              <a:gd name="T3" fmla="*/ 76 h 76"/>
              <a:gd name="T4" fmla="*/ 19 w 19"/>
              <a:gd name="T5" fmla="*/ 0 h 76"/>
              <a:gd name="T6" fmla="*/ 1 w 19"/>
              <a:gd name="T7" fmla="*/ 0 h 76"/>
              <a:gd name="T8" fmla="*/ 0 w 19"/>
              <a:gd name="T9" fmla="*/ 76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6"/>
              <a:gd name="T17" fmla="*/ 19 w 19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6">
                <a:moveTo>
                  <a:pt x="0" y="76"/>
                </a:moveTo>
                <a:lnTo>
                  <a:pt x="18" y="76"/>
                </a:lnTo>
                <a:lnTo>
                  <a:pt x="19" y="0"/>
                </a:lnTo>
                <a:lnTo>
                  <a:pt x="1" y="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0" name="Rectangle 90"/>
          <p:cNvSpPr>
            <a:spLocks noChangeAspect="1" noChangeArrowheads="1"/>
          </p:cNvSpPr>
          <p:nvPr/>
        </p:nvSpPr>
        <p:spPr bwMode="auto">
          <a:xfrm>
            <a:off x="1962150" y="5668963"/>
            <a:ext cx="2921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1" name="Rectangle 91"/>
          <p:cNvSpPr>
            <a:spLocks noChangeAspect="1" noChangeArrowheads="1"/>
          </p:cNvSpPr>
          <p:nvPr/>
        </p:nvSpPr>
        <p:spPr bwMode="auto">
          <a:xfrm>
            <a:off x="1962150" y="56419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10</a:t>
            </a:r>
            <a:endParaRPr lang="en-US" sz="3200"/>
          </a:p>
        </p:txBody>
      </p:sp>
      <p:sp>
        <p:nvSpPr>
          <p:cNvPr id="25692" name="Rectangle 92"/>
          <p:cNvSpPr>
            <a:spLocks noChangeAspect="1" noChangeArrowheads="1"/>
          </p:cNvSpPr>
          <p:nvPr/>
        </p:nvSpPr>
        <p:spPr bwMode="auto">
          <a:xfrm>
            <a:off x="2463800" y="5668963"/>
            <a:ext cx="288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3" name="Rectangle 93"/>
          <p:cNvSpPr>
            <a:spLocks noChangeAspect="1" noChangeArrowheads="1"/>
          </p:cNvSpPr>
          <p:nvPr/>
        </p:nvSpPr>
        <p:spPr bwMode="auto">
          <a:xfrm>
            <a:off x="2462213" y="56419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30</a:t>
            </a:r>
            <a:endParaRPr lang="en-US" sz="3200"/>
          </a:p>
        </p:txBody>
      </p:sp>
      <p:sp>
        <p:nvSpPr>
          <p:cNvPr id="25694" name="Rectangle 94"/>
          <p:cNvSpPr>
            <a:spLocks noChangeAspect="1" noChangeArrowheads="1"/>
          </p:cNvSpPr>
          <p:nvPr/>
        </p:nvSpPr>
        <p:spPr bwMode="auto">
          <a:xfrm>
            <a:off x="2963863" y="5668963"/>
            <a:ext cx="2921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5" name="Rectangle 95"/>
          <p:cNvSpPr>
            <a:spLocks noChangeAspect="1" noChangeArrowheads="1"/>
          </p:cNvSpPr>
          <p:nvPr/>
        </p:nvSpPr>
        <p:spPr bwMode="auto">
          <a:xfrm>
            <a:off x="2963863" y="56419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60</a:t>
            </a:r>
            <a:endParaRPr lang="en-US" sz="3200"/>
          </a:p>
        </p:txBody>
      </p:sp>
      <p:sp>
        <p:nvSpPr>
          <p:cNvPr id="25696" name="Rectangle 96"/>
          <p:cNvSpPr>
            <a:spLocks noChangeAspect="1" noChangeArrowheads="1"/>
          </p:cNvSpPr>
          <p:nvPr/>
        </p:nvSpPr>
        <p:spPr bwMode="auto">
          <a:xfrm>
            <a:off x="3386138" y="5668963"/>
            <a:ext cx="3937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7" name="Rectangle 97"/>
          <p:cNvSpPr>
            <a:spLocks noChangeAspect="1" noChangeArrowheads="1"/>
          </p:cNvSpPr>
          <p:nvPr/>
        </p:nvSpPr>
        <p:spPr bwMode="auto">
          <a:xfrm>
            <a:off x="3386138" y="5641975"/>
            <a:ext cx="423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120</a:t>
            </a:r>
            <a:endParaRPr lang="en-US" sz="3200"/>
          </a:p>
        </p:txBody>
      </p:sp>
      <p:sp>
        <p:nvSpPr>
          <p:cNvPr id="25698" name="Rectangle 98"/>
          <p:cNvSpPr>
            <a:spLocks noChangeAspect="1" noChangeArrowheads="1"/>
          </p:cNvSpPr>
          <p:nvPr/>
        </p:nvSpPr>
        <p:spPr bwMode="auto">
          <a:xfrm>
            <a:off x="3921125" y="5668963"/>
            <a:ext cx="323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99" name="Rectangle 99"/>
          <p:cNvSpPr>
            <a:spLocks noChangeAspect="1" noChangeArrowheads="1"/>
          </p:cNvSpPr>
          <p:nvPr/>
        </p:nvSpPr>
        <p:spPr bwMode="auto">
          <a:xfrm>
            <a:off x="4022725" y="5641975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3</a:t>
            </a:r>
            <a:endParaRPr lang="en-US" sz="3200"/>
          </a:p>
        </p:txBody>
      </p:sp>
      <p:sp>
        <p:nvSpPr>
          <p:cNvPr id="25700" name="Rectangle 100"/>
          <p:cNvSpPr>
            <a:spLocks noChangeAspect="1" noChangeArrowheads="1"/>
          </p:cNvSpPr>
          <p:nvPr/>
        </p:nvSpPr>
        <p:spPr bwMode="auto">
          <a:xfrm>
            <a:off x="4421188" y="5668963"/>
            <a:ext cx="3254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1" name="Rectangle 101"/>
          <p:cNvSpPr>
            <a:spLocks noChangeAspect="1" noChangeArrowheads="1"/>
          </p:cNvSpPr>
          <p:nvPr/>
        </p:nvSpPr>
        <p:spPr bwMode="auto">
          <a:xfrm>
            <a:off x="4522788" y="5641975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5</a:t>
            </a:r>
            <a:endParaRPr lang="en-US" sz="3200"/>
          </a:p>
        </p:txBody>
      </p:sp>
      <p:sp>
        <p:nvSpPr>
          <p:cNvPr id="25702" name="Rectangle 102"/>
          <p:cNvSpPr>
            <a:spLocks noChangeAspect="1" noChangeArrowheads="1"/>
          </p:cNvSpPr>
          <p:nvPr/>
        </p:nvSpPr>
        <p:spPr bwMode="auto">
          <a:xfrm>
            <a:off x="4867275" y="5668963"/>
            <a:ext cx="42703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3" name="Rectangle 103"/>
          <p:cNvSpPr>
            <a:spLocks noChangeAspect="1" noChangeArrowheads="1"/>
          </p:cNvSpPr>
          <p:nvPr/>
        </p:nvSpPr>
        <p:spPr bwMode="auto">
          <a:xfrm>
            <a:off x="4970463" y="56419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10</a:t>
            </a:r>
            <a:endParaRPr lang="en-US" sz="3200"/>
          </a:p>
        </p:txBody>
      </p:sp>
      <p:sp>
        <p:nvSpPr>
          <p:cNvPr id="25704" name="Rectangle 104"/>
          <p:cNvSpPr>
            <a:spLocks noChangeAspect="1" noChangeArrowheads="1"/>
          </p:cNvSpPr>
          <p:nvPr/>
        </p:nvSpPr>
        <p:spPr bwMode="auto">
          <a:xfrm rot="-5400000">
            <a:off x="-1151730" y="3332956"/>
            <a:ext cx="3744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Percent Correct Responses</a:t>
            </a:r>
            <a:endParaRPr lang="en-US" sz="3600"/>
          </a:p>
        </p:txBody>
      </p:sp>
      <p:sp>
        <p:nvSpPr>
          <p:cNvPr id="25705" name="Freeform 105"/>
          <p:cNvSpPr>
            <a:spLocks noChangeAspect="1"/>
          </p:cNvSpPr>
          <p:nvPr/>
        </p:nvSpPr>
        <p:spPr bwMode="auto">
          <a:xfrm>
            <a:off x="1592263" y="1649413"/>
            <a:ext cx="26987" cy="3789362"/>
          </a:xfrm>
          <a:custGeom>
            <a:avLst/>
            <a:gdLst>
              <a:gd name="T0" fmla="*/ 0 w 19"/>
              <a:gd name="T1" fmla="*/ 2640 h 2640"/>
              <a:gd name="T2" fmla="*/ 18 w 19"/>
              <a:gd name="T3" fmla="*/ 2640 h 2640"/>
              <a:gd name="T4" fmla="*/ 19 w 19"/>
              <a:gd name="T5" fmla="*/ 0 h 2640"/>
              <a:gd name="T6" fmla="*/ 1 w 19"/>
              <a:gd name="T7" fmla="*/ 0 h 2640"/>
              <a:gd name="T8" fmla="*/ 0 w 19"/>
              <a:gd name="T9" fmla="*/ 264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640"/>
              <a:gd name="T17" fmla="*/ 19 w 19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640">
                <a:moveTo>
                  <a:pt x="0" y="2640"/>
                </a:moveTo>
                <a:lnTo>
                  <a:pt x="18" y="2640"/>
                </a:lnTo>
                <a:lnTo>
                  <a:pt x="19" y="0"/>
                </a:lnTo>
                <a:lnTo>
                  <a:pt x="1" y="0"/>
                </a:lnTo>
                <a:lnTo>
                  <a:pt x="0" y="26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6" name="Freeform 106"/>
          <p:cNvSpPr>
            <a:spLocks noChangeAspect="1"/>
          </p:cNvSpPr>
          <p:nvPr/>
        </p:nvSpPr>
        <p:spPr bwMode="auto">
          <a:xfrm>
            <a:off x="1519238" y="5435600"/>
            <a:ext cx="96837" cy="26988"/>
          </a:xfrm>
          <a:custGeom>
            <a:avLst/>
            <a:gdLst>
              <a:gd name="T0" fmla="*/ 0 w 67"/>
              <a:gd name="T1" fmla="*/ 0 h 19"/>
              <a:gd name="T2" fmla="*/ 0 w 67"/>
              <a:gd name="T3" fmla="*/ 18 h 19"/>
              <a:gd name="T4" fmla="*/ 67 w 67"/>
              <a:gd name="T5" fmla="*/ 19 h 19"/>
              <a:gd name="T6" fmla="*/ 67 w 67"/>
              <a:gd name="T7" fmla="*/ 1 h 19"/>
              <a:gd name="T8" fmla="*/ 0 w 67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19"/>
              <a:gd name="T17" fmla="*/ 67 w 67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19">
                <a:moveTo>
                  <a:pt x="0" y="0"/>
                </a:moveTo>
                <a:lnTo>
                  <a:pt x="0" y="18"/>
                </a:lnTo>
                <a:lnTo>
                  <a:pt x="67" y="19"/>
                </a:lnTo>
                <a:lnTo>
                  <a:pt x="67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7" name="Freeform 107"/>
          <p:cNvSpPr>
            <a:spLocks noChangeAspect="1"/>
          </p:cNvSpPr>
          <p:nvPr/>
        </p:nvSpPr>
        <p:spPr bwMode="auto">
          <a:xfrm>
            <a:off x="1504950" y="4668838"/>
            <a:ext cx="100013" cy="26987"/>
          </a:xfrm>
          <a:custGeom>
            <a:avLst/>
            <a:gdLst>
              <a:gd name="T0" fmla="*/ 0 w 70"/>
              <a:gd name="T1" fmla="*/ 0 h 19"/>
              <a:gd name="T2" fmla="*/ 0 w 70"/>
              <a:gd name="T3" fmla="*/ 18 h 19"/>
              <a:gd name="T4" fmla="*/ 70 w 70"/>
              <a:gd name="T5" fmla="*/ 19 h 19"/>
              <a:gd name="T6" fmla="*/ 70 w 70"/>
              <a:gd name="T7" fmla="*/ 1 h 19"/>
              <a:gd name="T8" fmla="*/ 0 w 70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19"/>
              <a:gd name="T17" fmla="*/ 70 w 70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19">
                <a:moveTo>
                  <a:pt x="0" y="0"/>
                </a:moveTo>
                <a:lnTo>
                  <a:pt x="0" y="18"/>
                </a:lnTo>
                <a:lnTo>
                  <a:pt x="70" y="19"/>
                </a:lnTo>
                <a:lnTo>
                  <a:pt x="7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8" name="Freeform 108"/>
          <p:cNvSpPr>
            <a:spLocks noChangeAspect="1"/>
          </p:cNvSpPr>
          <p:nvPr/>
        </p:nvSpPr>
        <p:spPr bwMode="auto">
          <a:xfrm>
            <a:off x="1504950" y="3911600"/>
            <a:ext cx="100013" cy="26988"/>
          </a:xfrm>
          <a:custGeom>
            <a:avLst/>
            <a:gdLst>
              <a:gd name="T0" fmla="*/ 0 w 70"/>
              <a:gd name="T1" fmla="*/ 0 h 19"/>
              <a:gd name="T2" fmla="*/ 0 w 70"/>
              <a:gd name="T3" fmla="*/ 18 h 19"/>
              <a:gd name="T4" fmla="*/ 70 w 70"/>
              <a:gd name="T5" fmla="*/ 19 h 19"/>
              <a:gd name="T6" fmla="*/ 70 w 70"/>
              <a:gd name="T7" fmla="*/ 1 h 19"/>
              <a:gd name="T8" fmla="*/ 0 w 70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19"/>
              <a:gd name="T17" fmla="*/ 70 w 70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19">
                <a:moveTo>
                  <a:pt x="0" y="0"/>
                </a:moveTo>
                <a:lnTo>
                  <a:pt x="0" y="18"/>
                </a:lnTo>
                <a:lnTo>
                  <a:pt x="70" y="19"/>
                </a:lnTo>
                <a:lnTo>
                  <a:pt x="7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9" name="Freeform 109"/>
          <p:cNvSpPr>
            <a:spLocks noChangeAspect="1"/>
          </p:cNvSpPr>
          <p:nvPr/>
        </p:nvSpPr>
        <p:spPr bwMode="auto">
          <a:xfrm>
            <a:off x="1504950" y="3154363"/>
            <a:ext cx="100013" cy="28575"/>
          </a:xfrm>
          <a:custGeom>
            <a:avLst/>
            <a:gdLst>
              <a:gd name="T0" fmla="*/ 0 w 70"/>
              <a:gd name="T1" fmla="*/ 0 h 19"/>
              <a:gd name="T2" fmla="*/ 0 w 70"/>
              <a:gd name="T3" fmla="*/ 18 h 19"/>
              <a:gd name="T4" fmla="*/ 70 w 70"/>
              <a:gd name="T5" fmla="*/ 19 h 19"/>
              <a:gd name="T6" fmla="*/ 70 w 70"/>
              <a:gd name="T7" fmla="*/ 1 h 19"/>
              <a:gd name="T8" fmla="*/ 0 w 70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19"/>
              <a:gd name="T17" fmla="*/ 70 w 70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19">
                <a:moveTo>
                  <a:pt x="0" y="0"/>
                </a:moveTo>
                <a:lnTo>
                  <a:pt x="0" y="18"/>
                </a:lnTo>
                <a:lnTo>
                  <a:pt x="70" y="19"/>
                </a:lnTo>
                <a:lnTo>
                  <a:pt x="7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10" name="Freeform 110"/>
          <p:cNvSpPr>
            <a:spLocks noChangeAspect="1"/>
          </p:cNvSpPr>
          <p:nvPr/>
        </p:nvSpPr>
        <p:spPr bwMode="auto">
          <a:xfrm>
            <a:off x="1504950" y="2393950"/>
            <a:ext cx="100013" cy="28575"/>
          </a:xfrm>
          <a:custGeom>
            <a:avLst/>
            <a:gdLst>
              <a:gd name="T0" fmla="*/ 0 w 70"/>
              <a:gd name="T1" fmla="*/ 0 h 19"/>
              <a:gd name="T2" fmla="*/ 0 w 70"/>
              <a:gd name="T3" fmla="*/ 18 h 19"/>
              <a:gd name="T4" fmla="*/ 70 w 70"/>
              <a:gd name="T5" fmla="*/ 19 h 19"/>
              <a:gd name="T6" fmla="*/ 70 w 70"/>
              <a:gd name="T7" fmla="*/ 1 h 19"/>
              <a:gd name="T8" fmla="*/ 0 w 70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19"/>
              <a:gd name="T17" fmla="*/ 70 w 70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19">
                <a:moveTo>
                  <a:pt x="0" y="0"/>
                </a:moveTo>
                <a:lnTo>
                  <a:pt x="0" y="18"/>
                </a:lnTo>
                <a:lnTo>
                  <a:pt x="70" y="19"/>
                </a:lnTo>
                <a:lnTo>
                  <a:pt x="7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11" name="Freeform 111"/>
          <p:cNvSpPr>
            <a:spLocks noChangeAspect="1"/>
          </p:cNvSpPr>
          <p:nvPr/>
        </p:nvSpPr>
        <p:spPr bwMode="auto">
          <a:xfrm>
            <a:off x="1504950" y="1636713"/>
            <a:ext cx="100013" cy="28575"/>
          </a:xfrm>
          <a:custGeom>
            <a:avLst/>
            <a:gdLst>
              <a:gd name="T0" fmla="*/ 0 w 70"/>
              <a:gd name="T1" fmla="*/ 0 h 20"/>
              <a:gd name="T2" fmla="*/ 0 w 70"/>
              <a:gd name="T3" fmla="*/ 18 h 20"/>
              <a:gd name="T4" fmla="*/ 70 w 70"/>
              <a:gd name="T5" fmla="*/ 20 h 20"/>
              <a:gd name="T6" fmla="*/ 70 w 70"/>
              <a:gd name="T7" fmla="*/ 2 h 20"/>
              <a:gd name="T8" fmla="*/ 0 w 70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20"/>
              <a:gd name="T17" fmla="*/ 70 w 70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20">
                <a:moveTo>
                  <a:pt x="0" y="0"/>
                </a:moveTo>
                <a:lnTo>
                  <a:pt x="0" y="18"/>
                </a:lnTo>
                <a:lnTo>
                  <a:pt x="70" y="20"/>
                </a:lnTo>
                <a:lnTo>
                  <a:pt x="7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12" name="Rectangle 112"/>
          <p:cNvSpPr>
            <a:spLocks noChangeAspect="1" noChangeArrowheads="1"/>
          </p:cNvSpPr>
          <p:nvPr/>
        </p:nvSpPr>
        <p:spPr bwMode="auto">
          <a:xfrm>
            <a:off x="1077913" y="5280025"/>
            <a:ext cx="2016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13" name="Rectangle 113"/>
          <p:cNvSpPr>
            <a:spLocks noChangeAspect="1" noChangeArrowheads="1"/>
          </p:cNvSpPr>
          <p:nvPr/>
        </p:nvSpPr>
        <p:spPr bwMode="auto">
          <a:xfrm>
            <a:off x="1108075" y="5289550"/>
            <a:ext cx="282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50</a:t>
            </a:r>
            <a:endParaRPr lang="en-US" sz="3200"/>
          </a:p>
        </p:txBody>
      </p:sp>
      <p:sp>
        <p:nvSpPr>
          <p:cNvPr id="25714" name="Rectangle 114"/>
          <p:cNvSpPr>
            <a:spLocks noChangeAspect="1" noChangeArrowheads="1"/>
          </p:cNvSpPr>
          <p:nvPr/>
        </p:nvSpPr>
        <p:spPr bwMode="auto">
          <a:xfrm>
            <a:off x="1077913" y="4524375"/>
            <a:ext cx="2016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15" name="Rectangle 115"/>
          <p:cNvSpPr>
            <a:spLocks noChangeAspect="1" noChangeArrowheads="1"/>
          </p:cNvSpPr>
          <p:nvPr/>
        </p:nvSpPr>
        <p:spPr bwMode="auto">
          <a:xfrm>
            <a:off x="1108075" y="4530725"/>
            <a:ext cx="282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60</a:t>
            </a:r>
            <a:endParaRPr lang="en-US" sz="3200"/>
          </a:p>
        </p:txBody>
      </p:sp>
      <p:sp>
        <p:nvSpPr>
          <p:cNvPr id="25716" name="Rectangle 116"/>
          <p:cNvSpPr>
            <a:spLocks noChangeAspect="1" noChangeArrowheads="1"/>
          </p:cNvSpPr>
          <p:nvPr/>
        </p:nvSpPr>
        <p:spPr bwMode="auto">
          <a:xfrm>
            <a:off x="1077913" y="3763963"/>
            <a:ext cx="2016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17" name="Rectangle 117"/>
          <p:cNvSpPr>
            <a:spLocks noChangeAspect="1" noChangeArrowheads="1"/>
          </p:cNvSpPr>
          <p:nvPr/>
        </p:nvSpPr>
        <p:spPr bwMode="auto">
          <a:xfrm>
            <a:off x="1108075" y="3770313"/>
            <a:ext cx="2825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70</a:t>
            </a:r>
            <a:endParaRPr lang="en-US" sz="3200"/>
          </a:p>
        </p:txBody>
      </p:sp>
      <p:sp>
        <p:nvSpPr>
          <p:cNvPr id="25718" name="Rectangle 118"/>
          <p:cNvSpPr>
            <a:spLocks noChangeAspect="1" noChangeArrowheads="1"/>
          </p:cNvSpPr>
          <p:nvPr/>
        </p:nvSpPr>
        <p:spPr bwMode="auto">
          <a:xfrm>
            <a:off x="1077913" y="3006725"/>
            <a:ext cx="2016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19" name="Rectangle 119"/>
          <p:cNvSpPr>
            <a:spLocks noChangeAspect="1" noChangeArrowheads="1"/>
          </p:cNvSpPr>
          <p:nvPr/>
        </p:nvSpPr>
        <p:spPr bwMode="auto">
          <a:xfrm>
            <a:off x="1108075" y="30146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80</a:t>
            </a:r>
            <a:endParaRPr lang="en-US" sz="3200"/>
          </a:p>
        </p:txBody>
      </p:sp>
      <p:sp>
        <p:nvSpPr>
          <p:cNvPr id="25720" name="Rectangle 120"/>
          <p:cNvSpPr>
            <a:spLocks noChangeAspect="1" noChangeArrowheads="1"/>
          </p:cNvSpPr>
          <p:nvPr/>
        </p:nvSpPr>
        <p:spPr bwMode="auto">
          <a:xfrm>
            <a:off x="1077913" y="2247900"/>
            <a:ext cx="2016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21" name="Rectangle 121"/>
          <p:cNvSpPr>
            <a:spLocks noChangeAspect="1" noChangeArrowheads="1"/>
          </p:cNvSpPr>
          <p:nvPr/>
        </p:nvSpPr>
        <p:spPr bwMode="auto">
          <a:xfrm>
            <a:off x="1108075" y="22558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90</a:t>
            </a:r>
            <a:endParaRPr lang="en-US" sz="3200"/>
          </a:p>
        </p:txBody>
      </p:sp>
      <p:sp>
        <p:nvSpPr>
          <p:cNvPr id="25722" name="Rectangle 122"/>
          <p:cNvSpPr>
            <a:spLocks noChangeAspect="1" noChangeArrowheads="1"/>
          </p:cNvSpPr>
          <p:nvPr/>
        </p:nvSpPr>
        <p:spPr bwMode="auto">
          <a:xfrm>
            <a:off x="966788" y="1490663"/>
            <a:ext cx="306387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23" name="Rectangle 123"/>
          <p:cNvSpPr>
            <a:spLocks noChangeAspect="1" noChangeArrowheads="1"/>
          </p:cNvSpPr>
          <p:nvPr/>
        </p:nvSpPr>
        <p:spPr bwMode="auto">
          <a:xfrm>
            <a:off x="998538" y="1497013"/>
            <a:ext cx="423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charset="0"/>
              </a:rPr>
              <a:t>100</a:t>
            </a:r>
            <a:endParaRPr lang="en-US" sz="3200"/>
          </a:p>
        </p:txBody>
      </p:sp>
      <p:sp>
        <p:nvSpPr>
          <p:cNvPr id="25724" name="Freeform 124"/>
          <p:cNvSpPr>
            <a:spLocks noChangeAspect="1"/>
          </p:cNvSpPr>
          <p:nvPr/>
        </p:nvSpPr>
        <p:spPr bwMode="auto">
          <a:xfrm>
            <a:off x="2106613" y="2168525"/>
            <a:ext cx="28575" cy="23813"/>
          </a:xfrm>
          <a:custGeom>
            <a:avLst/>
            <a:gdLst>
              <a:gd name="T0" fmla="*/ 1 w 20"/>
              <a:gd name="T1" fmla="*/ 0 h 17"/>
              <a:gd name="T2" fmla="*/ 0 w 20"/>
              <a:gd name="T3" fmla="*/ 16 h 17"/>
              <a:gd name="T4" fmla="*/ 19 w 20"/>
              <a:gd name="T5" fmla="*/ 17 h 17"/>
              <a:gd name="T6" fmla="*/ 20 w 20"/>
              <a:gd name="T7" fmla="*/ 1 h 17"/>
              <a:gd name="T8" fmla="*/ 1 w 20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7"/>
              <a:gd name="T17" fmla="*/ 20 w 20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7">
                <a:moveTo>
                  <a:pt x="1" y="0"/>
                </a:moveTo>
                <a:lnTo>
                  <a:pt x="0" y="16"/>
                </a:lnTo>
                <a:lnTo>
                  <a:pt x="19" y="17"/>
                </a:lnTo>
                <a:lnTo>
                  <a:pt x="20" y="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25" name="Freeform 125"/>
          <p:cNvSpPr>
            <a:spLocks noChangeAspect="1"/>
          </p:cNvSpPr>
          <p:nvPr/>
        </p:nvSpPr>
        <p:spPr bwMode="auto">
          <a:xfrm>
            <a:off x="5089525" y="3303588"/>
            <a:ext cx="23813" cy="19050"/>
          </a:xfrm>
          <a:custGeom>
            <a:avLst/>
            <a:gdLst>
              <a:gd name="T0" fmla="*/ 14 w 17"/>
              <a:gd name="T1" fmla="*/ 0 h 13"/>
              <a:gd name="T2" fmla="*/ 0 w 17"/>
              <a:gd name="T3" fmla="*/ 8 h 13"/>
              <a:gd name="T4" fmla="*/ 3 w 17"/>
              <a:gd name="T5" fmla="*/ 13 h 13"/>
              <a:gd name="T6" fmla="*/ 17 w 17"/>
              <a:gd name="T7" fmla="*/ 5 h 13"/>
              <a:gd name="T8" fmla="*/ 14 w 17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14" y="0"/>
                </a:moveTo>
                <a:lnTo>
                  <a:pt x="0" y="8"/>
                </a:lnTo>
                <a:lnTo>
                  <a:pt x="3" y="13"/>
                </a:lnTo>
                <a:lnTo>
                  <a:pt x="17" y="5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26" name="Freeform 126"/>
          <p:cNvSpPr>
            <a:spLocks noChangeAspect="1"/>
          </p:cNvSpPr>
          <p:nvPr/>
        </p:nvSpPr>
        <p:spPr bwMode="auto">
          <a:xfrm>
            <a:off x="2032000" y="2014538"/>
            <a:ext cx="131763" cy="120650"/>
          </a:xfrm>
          <a:custGeom>
            <a:avLst/>
            <a:gdLst>
              <a:gd name="T0" fmla="*/ 45 w 91"/>
              <a:gd name="T1" fmla="*/ 0 h 85"/>
              <a:gd name="T2" fmla="*/ 91 w 91"/>
              <a:gd name="T3" fmla="*/ 85 h 85"/>
              <a:gd name="T4" fmla="*/ 0 w 91"/>
              <a:gd name="T5" fmla="*/ 85 h 85"/>
              <a:gd name="T6" fmla="*/ 45 w 91"/>
              <a:gd name="T7" fmla="*/ 0 h 85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85"/>
              <a:gd name="T14" fmla="*/ 91 w 91"/>
              <a:gd name="T15" fmla="*/ 85 h 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85">
                <a:moveTo>
                  <a:pt x="45" y="0"/>
                </a:moveTo>
                <a:lnTo>
                  <a:pt x="91" y="85"/>
                </a:lnTo>
                <a:lnTo>
                  <a:pt x="0" y="85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27" name="Freeform 127"/>
          <p:cNvSpPr>
            <a:spLocks noChangeAspect="1"/>
          </p:cNvSpPr>
          <p:nvPr/>
        </p:nvSpPr>
        <p:spPr bwMode="auto">
          <a:xfrm>
            <a:off x="2533650" y="1862138"/>
            <a:ext cx="130175" cy="122237"/>
          </a:xfrm>
          <a:custGeom>
            <a:avLst/>
            <a:gdLst>
              <a:gd name="T0" fmla="*/ 46 w 92"/>
              <a:gd name="T1" fmla="*/ 0 h 84"/>
              <a:gd name="T2" fmla="*/ 92 w 92"/>
              <a:gd name="T3" fmla="*/ 84 h 84"/>
              <a:gd name="T4" fmla="*/ 0 w 92"/>
              <a:gd name="T5" fmla="*/ 84 h 84"/>
              <a:gd name="T6" fmla="*/ 46 w 92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84"/>
              <a:gd name="T14" fmla="*/ 92 w 92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84">
                <a:moveTo>
                  <a:pt x="46" y="0"/>
                </a:moveTo>
                <a:lnTo>
                  <a:pt x="92" y="84"/>
                </a:lnTo>
                <a:lnTo>
                  <a:pt x="0" y="84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28" name="Oval 128"/>
          <p:cNvSpPr>
            <a:spLocks noChangeAspect="1" noChangeArrowheads="1"/>
          </p:cNvSpPr>
          <p:nvPr/>
        </p:nvSpPr>
        <p:spPr bwMode="auto">
          <a:xfrm>
            <a:off x="3057525" y="2125663"/>
            <a:ext cx="98425" cy="1079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29" name="Oval 129"/>
          <p:cNvSpPr>
            <a:spLocks noChangeAspect="1" noChangeArrowheads="1"/>
          </p:cNvSpPr>
          <p:nvPr/>
        </p:nvSpPr>
        <p:spPr bwMode="auto">
          <a:xfrm>
            <a:off x="3556000" y="2125663"/>
            <a:ext cx="100013" cy="1079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0" name="Oval 130"/>
          <p:cNvSpPr>
            <a:spLocks noChangeAspect="1" noChangeArrowheads="1"/>
          </p:cNvSpPr>
          <p:nvPr/>
        </p:nvSpPr>
        <p:spPr bwMode="auto">
          <a:xfrm>
            <a:off x="2055813" y="2125663"/>
            <a:ext cx="100012" cy="1079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1" name="Oval 131"/>
          <p:cNvSpPr>
            <a:spLocks noChangeAspect="1" noChangeArrowheads="1"/>
          </p:cNvSpPr>
          <p:nvPr/>
        </p:nvSpPr>
        <p:spPr bwMode="auto">
          <a:xfrm>
            <a:off x="2555875" y="2125663"/>
            <a:ext cx="98425" cy="1079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2" name="Oval 132"/>
          <p:cNvSpPr>
            <a:spLocks noChangeAspect="1" noChangeArrowheads="1"/>
          </p:cNvSpPr>
          <p:nvPr/>
        </p:nvSpPr>
        <p:spPr bwMode="auto">
          <a:xfrm>
            <a:off x="4054475" y="2051050"/>
            <a:ext cx="101600" cy="10953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3" name="Oval 133"/>
          <p:cNvSpPr>
            <a:spLocks noChangeAspect="1" noChangeArrowheads="1"/>
          </p:cNvSpPr>
          <p:nvPr/>
        </p:nvSpPr>
        <p:spPr bwMode="auto">
          <a:xfrm>
            <a:off x="4557713" y="2506663"/>
            <a:ext cx="98425" cy="1063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4" name="Oval 134"/>
          <p:cNvSpPr>
            <a:spLocks noChangeAspect="1" noChangeArrowheads="1"/>
          </p:cNvSpPr>
          <p:nvPr/>
        </p:nvSpPr>
        <p:spPr bwMode="auto">
          <a:xfrm>
            <a:off x="5054600" y="3262313"/>
            <a:ext cx="103188" cy="10953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5" name="Freeform 135"/>
          <p:cNvSpPr>
            <a:spLocks noChangeAspect="1"/>
          </p:cNvSpPr>
          <p:nvPr/>
        </p:nvSpPr>
        <p:spPr bwMode="auto">
          <a:xfrm>
            <a:off x="3030538" y="2087563"/>
            <a:ext cx="131762" cy="123825"/>
          </a:xfrm>
          <a:custGeom>
            <a:avLst/>
            <a:gdLst>
              <a:gd name="T0" fmla="*/ 46 w 92"/>
              <a:gd name="T1" fmla="*/ 0 h 86"/>
              <a:gd name="T2" fmla="*/ 92 w 92"/>
              <a:gd name="T3" fmla="*/ 86 h 86"/>
              <a:gd name="T4" fmla="*/ 0 w 92"/>
              <a:gd name="T5" fmla="*/ 86 h 86"/>
              <a:gd name="T6" fmla="*/ 46 w 92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86"/>
              <a:gd name="T14" fmla="*/ 92 w 92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86">
                <a:moveTo>
                  <a:pt x="46" y="0"/>
                </a:moveTo>
                <a:lnTo>
                  <a:pt x="92" y="86"/>
                </a:lnTo>
                <a:lnTo>
                  <a:pt x="0" y="86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6" name="Freeform 136"/>
          <p:cNvSpPr>
            <a:spLocks noChangeAspect="1"/>
          </p:cNvSpPr>
          <p:nvPr/>
        </p:nvSpPr>
        <p:spPr bwMode="auto">
          <a:xfrm>
            <a:off x="3530600" y="2087563"/>
            <a:ext cx="133350" cy="123825"/>
          </a:xfrm>
          <a:custGeom>
            <a:avLst/>
            <a:gdLst>
              <a:gd name="T0" fmla="*/ 46 w 92"/>
              <a:gd name="T1" fmla="*/ 0 h 86"/>
              <a:gd name="T2" fmla="*/ 92 w 92"/>
              <a:gd name="T3" fmla="*/ 86 h 86"/>
              <a:gd name="T4" fmla="*/ 0 w 92"/>
              <a:gd name="T5" fmla="*/ 86 h 86"/>
              <a:gd name="T6" fmla="*/ 46 w 92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86"/>
              <a:gd name="T14" fmla="*/ 92 w 92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86">
                <a:moveTo>
                  <a:pt x="46" y="0"/>
                </a:moveTo>
                <a:lnTo>
                  <a:pt x="92" y="86"/>
                </a:lnTo>
                <a:lnTo>
                  <a:pt x="0" y="86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7" name="Oval 137"/>
          <p:cNvSpPr>
            <a:spLocks noChangeAspect="1" noChangeArrowheads="1"/>
          </p:cNvSpPr>
          <p:nvPr/>
        </p:nvSpPr>
        <p:spPr bwMode="auto">
          <a:xfrm>
            <a:off x="2055813" y="2125663"/>
            <a:ext cx="100012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8" name="Oval 138"/>
          <p:cNvSpPr>
            <a:spLocks noChangeAspect="1" noChangeArrowheads="1"/>
          </p:cNvSpPr>
          <p:nvPr/>
        </p:nvSpPr>
        <p:spPr bwMode="auto">
          <a:xfrm>
            <a:off x="2555875" y="2125663"/>
            <a:ext cx="98425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9" name="Oval 139"/>
          <p:cNvSpPr>
            <a:spLocks noChangeAspect="1" noChangeArrowheads="1"/>
          </p:cNvSpPr>
          <p:nvPr/>
        </p:nvSpPr>
        <p:spPr bwMode="auto">
          <a:xfrm>
            <a:off x="4557713" y="2506663"/>
            <a:ext cx="98425" cy="106362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0" name="Oval 140"/>
          <p:cNvSpPr>
            <a:spLocks noChangeAspect="1" noChangeArrowheads="1"/>
          </p:cNvSpPr>
          <p:nvPr/>
        </p:nvSpPr>
        <p:spPr bwMode="auto">
          <a:xfrm>
            <a:off x="5054600" y="3262313"/>
            <a:ext cx="103188" cy="109537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1" name="Freeform 141"/>
          <p:cNvSpPr>
            <a:spLocks noChangeAspect="1"/>
          </p:cNvSpPr>
          <p:nvPr/>
        </p:nvSpPr>
        <p:spPr bwMode="auto">
          <a:xfrm>
            <a:off x="3030538" y="2087563"/>
            <a:ext cx="131762" cy="123825"/>
          </a:xfrm>
          <a:custGeom>
            <a:avLst/>
            <a:gdLst>
              <a:gd name="T0" fmla="*/ 46 w 92"/>
              <a:gd name="T1" fmla="*/ 0 h 86"/>
              <a:gd name="T2" fmla="*/ 92 w 92"/>
              <a:gd name="T3" fmla="*/ 86 h 86"/>
              <a:gd name="T4" fmla="*/ 0 w 92"/>
              <a:gd name="T5" fmla="*/ 86 h 86"/>
              <a:gd name="T6" fmla="*/ 46 w 92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86"/>
              <a:gd name="T14" fmla="*/ 92 w 92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86">
                <a:moveTo>
                  <a:pt x="46" y="0"/>
                </a:moveTo>
                <a:lnTo>
                  <a:pt x="92" y="86"/>
                </a:lnTo>
                <a:lnTo>
                  <a:pt x="0" y="86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2" name="Freeform 142"/>
          <p:cNvSpPr>
            <a:spLocks noChangeAspect="1"/>
          </p:cNvSpPr>
          <p:nvPr/>
        </p:nvSpPr>
        <p:spPr bwMode="auto">
          <a:xfrm>
            <a:off x="3530600" y="2087563"/>
            <a:ext cx="133350" cy="123825"/>
          </a:xfrm>
          <a:custGeom>
            <a:avLst/>
            <a:gdLst>
              <a:gd name="T0" fmla="*/ 46 w 92"/>
              <a:gd name="T1" fmla="*/ 0 h 86"/>
              <a:gd name="T2" fmla="*/ 92 w 92"/>
              <a:gd name="T3" fmla="*/ 86 h 86"/>
              <a:gd name="T4" fmla="*/ 0 w 92"/>
              <a:gd name="T5" fmla="*/ 86 h 86"/>
              <a:gd name="T6" fmla="*/ 46 w 92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86"/>
              <a:gd name="T14" fmla="*/ 92 w 92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86">
                <a:moveTo>
                  <a:pt x="46" y="0"/>
                </a:moveTo>
                <a:lnTo>
                  <a:pt x="92" y="86"/>
                </a:lnTo>
                <a:lnTo>
                  <a:pt x="0" y="86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3" name="Freeform 143"/>
          <p:cNvSpPr>
            <a:spLocks noChangeAspect="1"/>
          </p:cNvSpPr>
          <p:nvPr/>
        </p:nvSpPr>
        <p:spPr bwMode="auto">
          <a:xfrm>
            <a:off x="4532313" y="2316163"/>
            <a:ext cx="130175" cy="120650"/>
          </a:xfrm>
          <a:custGeom>
            <a:avLst/>
            <a:gdLst>
              <a:gd name="T0" fmla="*/ 45 w 91"/>
              <a:gd name="T1" fmla="*/ 0 h 84"/>
              <a:gd name="T2" fmla="*/ 91 w 91"/>
              <a:gd name="T3" fmla="*/ 84 h 84"/>
              <a:gd name="T4" fmla="*/ 0 w 91"/>
              <a:gd name="T5" fmla="*/ 84 h 84"/>
              <a:gd name="T6" fmla="*/ 45 w 91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84"/>
              <a:gd name="T14" fmla="*/ 91 w 91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84">
                <a:moveTo>
                  <a:pt x="45" y="0"/>
                </a:moveTo>
                <a:lnTo>
                  <a:pt x="91" y="84"/>
                </a:lnTo>
                <a:lnTo>
                  <a:pt x="0" y="84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4" name="Freeform 144"/>
          <p:cNvSpPr>
            <a:spLocks noChangeAspect="1"/>
          </p:cNvSpPr>
          <p:nvPr/>
        </p:nvSpPr>
        <p:spPr bwMode="auto">
          <a:xfrm>
            <a:off x="5030788" y="2924175"/>
            <a:ext cx="130175" cy="119063"/>
          </a:xfrm>
          <a:custGeom>
            <a:avLst/>
            <a:gdLst>
              <a:gd name="T0" fmla="*/ 46 w 91"/>
              <a:gd name="T1" fmla="*/ 0 h 83"/>
              <a:gd name="T2" fmla="*/ 91 w 91"/>
              <a:gd name="T3" fmla="*/ 83 h 83"/>
              <a:gd name="T4" fmla="*/ 0 w 91"/>
              <a:gd name="T5" fmla="*/ 83 h 83"/>
              <a:gd name="T6" fmla="*/ 46 w 91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83"/>
              <a:gd name="T14" fmla="*/ 91 w 91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83">
                <a:moveTo>
                  <a:pt x="46" y="0"/>
                </a:moveTo>
                <a:lnTo>
                  <a:pt x="91" y="83"/>
                </a:lnTo>
                <a:lnTo>
                  <a:pt x="0" y="83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5" name="Rectangle 145"/>
          <p:cNvSpPr>
            <a:spLocks noChangeAspect="1" noChangeArrowheads="1"/>
          </p:cNvSpPr>
          <p:nvPr/>
        </p:nvSpPr>
        <p:spPr bwMode="auto">
          <a:xfrm>
            <a:off x="2058988" y="2354263"/>
            <a:ext cx="82550" cy="90487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6" name="Rectangle 146"/>
          <p:cNvSpPr>
            <a:spLocks noChangeAspect="1" noChangeArrowheads="1"/>
          </p:cNvSpPr>
          <p:nvPr/>
        </p:nvSpPr>
        <p:spPr bwMode="auto">
          <a:xfrm>
            <a:off x="2559050" y="3414713"/>
            <a:ext cx="82550" cy="90487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7" name="Rectangle 147"/>
          <p:cNvSpPr>
            <a:spLocks noChangeAspect="1" noChangeArrowheads="1"/>
          </p:cNvSpPr>
          <p:nvPr/>
        </p:nvSpPr>
        <p:spPr bwMode="auto">
          <a:xfrm>
            <a:off x="3059113" y="3794125"/>
            <a:ext cx="82550" cy="88900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8" name="Rectangle 148"/>
          <p:cNvSpPr>
            <a:spLocks noChangeAspect="1" noChangeArrowheads="1"/>
          </p:cNvSpPr>
          <p:nvPr/>
        </p:nvSpPr>
        <p:spPr bwMode="auto">
          <a:xfrm>
            <a:off x="3559175" y="4097338"/>
            <a:ext cx="84138" cy="88900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9" name="Rectangle 149"/>
          <p:cNvSpPr>
            <a:spLocks noChangeAspect="1" noChangeArrowheads="1"/>
          </p:cNvSpPr>
          <p:nvPr/>
        </p:nvSpPr>
        <p:spPr bwMode="auto">
          <a:xfrm>
            <a:off x="4060825" y="3946525"/>
            <a:ext cx="79375" cy="90488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0" name="Rectangle 150"/>
          <p:cNvSpPr>
            <a:spLocks noChangeAspect="1" noChangeArrowheads="1"/>
          </p:cNvSpPr>
          <p:nvPr/>
        </p:nvSpPr>
        <p:spPr bwMode="auto">
          <a:xfrm>
            <a:off x="4562475" y="4476750"/>
            <a:ext cx="80963" cy="90488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1" name="Rectangle 151"/>
          <p:cNvSpPr>
            <a:spLocks noChangeAspect="1" noChangeArrowheads="1"/>
          </p:cNvSpPr>
          <p:nvPr/>
        </p:nvSpPr>
        <p:spPr bwMode="auto">
          <a:xfrm>
            <a:off x="5057775" y="4627563"/>
            <a:ext cx="85725" cy="92075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2" name="Freeform 152"/>
          <p:cNvSpPr>
            <a:spLocks noChangeAspect="1"/>
          </p:cNvSpPr>
          <p:nvPr/>
        </p:nvSpPr>
        <p:spPr bwMode="auto">
          <a:xfrm>
            <a:off x="2082800" y="2390775"/>
            <a:ext cx="1525588" cy="1749425"/>
          </a:xfrm>
          <a:custGeom>
            <a:avLst/>
            <a:gdLst>
              <a:gd name="T0" fmla="*/ 16 w 1069"/>
              <a:gd name="T1" fmla="*/ 0 h 1219"/>
              <a:gd name="T2" fmla="*/ 0 w 1069"/>
              <a:gd name="T3" fmla="*/ 8 h 1219"/>
              <a:gd name="T4" fmla="*/ 360 w 1069"/>
              <a:gd name="T5" fmla="*/ 745 h 1219"/>
              <a:gd name="T6" fmla="*/ 362 w 1069"/>
              <a:gd name="T7" fmla="*/ 747 h 1219"/>
              <a:gd name="T8" fmla="*/ 363 w 1069"/>
              <a:gd name="T9" fmla="*/ 748 h 1219"/>
              <a:gd name="T10" fmla="*/ 707 w 1069"/>
              <a:gd name="T11" fmla="*/ 1015 h 1219"/>
              <a:gd name="T12" fmla="*/ 708 w 1069"/>
              <a:gd name="T13" fmla="*/ 1016 h 1219"/>
              <a:gd name="T14" fmla="*/ 1060 w 1069"/>
              <a:gd name="T15" fmla="*/ 1219 h 1219"/>
              <a:gd name="T16" fmla="*/ 1069 w 1069"/>
              <a:gd name="T17" fmla="*/ 1204 h 1219"/>
              <a:gd name="T18" fmla="*/ 717 w 1069"/>
              <a:gd name="T19" fmla="*/ 1001 h 1219"/>
              <a:gd name="T20" fmla="*/ 712 w 1069"/>
              <a:gd name="T21" fmla="*/ 1008 h 1219"/>
              <a:gd name="T22" fmla="*/ 718 w 1069"/>
              <a:gd name="T23" fmla="*/ 1001 h 1219"/>
              <a:gd name="T24" fmla="*/ 374 w 1069"/>
              <a:gd name="T25" fmla="*/ 734 h 1219"/>
              <a:gd name="T26" fmla="*/ 368 w 1069"/>
              <a:gd name="T27" fmla="*/ 741 h 1219"/>
              <a:gd name="T28" fmla="*/ 376 w 1069"/>
              <a:gd name="T29" fmla="*/ 737 h 1219"/>
              <a:gd name="T30" fmla="*/ 16 w 1069"/>
              <a:gd name="T31" fmla="*/ 0 h 12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69"/>
              <a:gd name="T49" fmla="*/ 0 h 1219"/>
              <a:gd name="T50" fmla="*/ 1069 w 1069"/>
              <a:gd name="T51" fmla="*/ 1219 h 12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69" h="1219">
                <a:moveTo>
                  <a:pt x="16" y="0"/>
                </a:moveTo>
                <a:lnTo>
                  <a:pt x="0" y="8"/>
                </a:lnTo>
                <a:lnTo>
                  <a:pt x="360" y="745"/>
                </a:lnTo>
                <a:lnTo>
                  <a:pt x="362" y="747"/>
                </a:lnTo>
                <a:lnTo>
                  <a:pt x="363" y="748"/>
                </a:lnTo>
                <a:lnTo>
                  <a:pt x="707" y="1015"/>
                </a:lnTo>
                <a:lnTo>
                  <a:pt x="708" y="1016"/>
                </a:lnTo>
                <a:lnTo>
                  <a:pt x="1060" y="1219"/>
                </a:lnTo>
                <a:lnTo>
                  <a:pt x="1069" y="1204"/>
                </a:lnTo>
                <a:lnTo>
                  <a:pt x="717" y="1001"/>
                </a:lnTo>
                <a:lnTo>
                  <a:pt x="712" y="1008"/>
                </a:lnTo>
                <a:lnTo>
                  <a:pt x="718" y="1001"/>
                </a:lnTo>
                <a:lnTo>
                  <a:pt x="374" y="734"/>
                </a:lnTo>
                <a:lnTo>
                  <a:pt x="368" y="741"/>
                </a:lnTo>
                <a:lnTo>
                  <a:pt x="376" y="737"/>
                </a:lnTo>
                <a:lnTo>
                  <a:pt x="16" y="0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3" name="Freeform 153"/>
          <p:cNvSpPr>
            <a:spLocks noChangeAspect="1"/>
          </p:cNvSpPr>
          <p:nvPr/>
        </p:nvSpPr>
        <p:spPr bwMode="auto">
          <a:xfrm>
            <a:off x="4092575" y="3975100"/>
            <a:ext cx="1004888" cy="709613"/>
          </a:xfrm>
          <a:custGeom>
            <a:avLst/>
            <a:gdLst>
              <a:gd name="T0" fmla="*/ 13 w 705"/>
              <a:gd name="T1" fmla="*/ 0 h 494"/>
              <a:gd name="T2" fmla="*/ 0 w 705"/>
              <a:gd name="T3" fmla="*/ 12 h 494"/>
              <a:gd name="T4" fmla="*/ 352 w 705"/>
              <a:gd name="T5" fmla="*/ 380 h 494"/>
              <a:gd name="T6" fmla="*/ 352 w 705"/>
              <a:gd name="T7" fmla="*/ 380 h 494"/>
              <a:gd name="T8" fmla="*/ 355 w 705"/>
              <a:gd name="T9" fmla="*/ 382 h 494"/>
              <a:gd name="T10" fmla="*/ 355 w 705"/>
              <a:gd name="T11" fmla="*/ 383 h 494"/>
              <a:gd name="T12" fmla="*/ 699 w 705"/>
              <a:gd name="T13" fmla="*/ 494 h 494"/>
              <a:gd name="T14" fmla="*/ 705 w 705"/>
              <a:gd name="T15" fmla="*/ 477 h 494"/>
              <a:gd name="T16" fmla="*/ 361 w 705"/>
              <a:gd name="T17" fmla="*/ 366 h 494"/>
              <a:gd name="T18" fmla="*/ 358 w 705"/>
              <a:gd name="T19" fmla="*/ 374 h 494"/>
              <a:gd name="T20" fmla="*/ 365 w 705"/>
              <a:gd name="T21" fmla="*/ 368 h 494"/>
              <a:gd name="T22" fmla="*/ 13 w 705"/>
              <a:gd name="T23" fmla="*/ 0 h 4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05"/>
              <a:gd name="T37" fmla="*/ 0 h 494"/>
              <a:gd name="T38" fmla="*/ 705 w 705"/>
              <a:gd name="T39" fmla="*/ 494 h 4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05" h="494">
                <a:moveTo>
                  <a:pt x="13" y="0"/>
                </a:moveTo>
                <a:lnTo>
                  <a:pt x="0" y="12"/>
                </a:lnTo>
                <a:lnTo>
                  <a:pt x="352" y="380"/>
                </a:lnTo>
                <a:lnTo>
                  <a:pt x="355" y="382"/>
                </a:lnTo>
                <a:lnTo>
                  <a:pt x="355" y="383"/>
                </a:lnTo>
                <a:lnTo>
                  <a:pt x="699" y="494"/>
                </a:lnTo>
                <a:lnTo>
                  <a:pt x="705" y="477"/>
                </a:lnTo>
                <a:lnTo>
                  <a:pt x="361" y="366"/>
                </a:lnTo>
                <a:lnTo>
                  <a:pt x="358" y="374"/>
                </a:lnTo>
                <a:lnTo>
                  <a:pt x="365" y="368"/>
                </a:lnTo>
                <a:lnTo>
                  <a:pt x="13" y="0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4" name="Freeform 154"/>
          <p:cNvSpPr>
            <a:spLocks noChangeAspect="1"/>
          </p:cNvSpPr>
          <p:nvPr/>
        </p:nvSpPr>
        <p:spPr bwMode="auto">
          <a:xfrm>
            <a:off x="2112963" y="2152650"/>
            <a:ext cx="101600" cy="28575"/>
          </a:xfrm>
          <a:custGeom>
            <a:avLst/>
            <a:gdLst>
              <a:gd name="T0" fmla="*/ 0 w 72"/>
              <a:gd name="T1" fmla="*/ 0 h 20"/>
              <a:gd name="T2" fmla="*/ 0 w 72"/>
              <a:gd name="T3" fmla="*/ 18 h 20"/>
              <a:gd name="T4" fmla="*/ 72 w 72"/>
              <a:gd name="T5" fmla="*/ 20 h 20"/>
              <a:gd name="T6" fmla="*/ 72 w 72"/>
              <a:gd name="T7" fmla="*/ 2 h 20"/>
              <a:gd name="T8" fmla="*/ 0 w 7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0"/>
                </a:moveTo>
                <a:lnTo>
                  <a:pt x="0" y="18"/>
                </a:lnTo>
                <a:lnTo>
                  <a:pt x="72" y="20"/>
                </a:lnTo>
                <a:lnTo>
                  <a:pt x="7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5" name="Freeform 155"/>
          <p:cNvSpPr>
            <a:spLocks noChangeAspect="1"/>
          </p:cNvSpPr>
          <p:nvPr/>
        </p:nvSpPr>
        <p:spPr bwMode="auto">
          <a:xfrm>
            <a:off x="2290763" y="2157413"/>
            <a:ext cx="104775" cy="28575"/>
          </a:xfrm>
          <a:custGeom>
            <a:avLst/>
            <a:gdLst>
              <a:gd name="T0" fmla="*/ 0 w 72"/>
              <a:gd name="T1" fmla="*/ 0 h 20"/>
              <a:gd name="T2" fmla="*/ 0 w 72"/>
              <a:gd name="T3" fmla="*/ 18 h 20"/>
              <a:gd name="T4" fmla="*/ 72 w 72"/>
              <a:gd name="T5" fmla="*/ 20 h 20"/>
              <a:gd name="T6" fmla="*/ 72 w 72"/>
              <a:gd name="T7" fmla="*/ 2 h 20"/>
              <a:gd name="T8" fmla="*/ 0 w 7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0"/>
                </a:moveTo>
                <a:lnTo>
                  <a:pt x="0" y="18"/>
                </a:lnTo>
                <a:lnTo>
                  <a:pt x="72" y="20"/>
                </a:lnTo>
                <a:lnTo>
                  <a:pt x="7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6" name="Freeform 156"/>
          <p:cNvSpPr>
            <a:spLocks noChangeAspect="1"/>
          </p:cNvSpPr>
          <p:nvPr/>
        </p:nvSpPr>
        <p:spPr bwMode="auto">
          <a:xfrm>
            <a:off x="2470150" y="2162175"/>
            <a:ext cx="103188" cy="26988"/>
          </a:xfrm>
          <a:custGeom>
            <a:avLst/>
            <a:gdLst>
              <a:gd name="T0" fmla="*/ 0 w 72"/>
              <a:gd name="T1" fmla="*/ 0 h 19"/>
              <a:gd name="T2" fmla="*/ 0 w 72"/>
              <a:gd name="T3" fmla="*/ 18 h 19"/>
              <a:gd name="T4" fmla="*/ 72 w 72"/>
              <a:gd name="T5" fmla="*/ 19 h 19"/>
              <a:gd name="T6" fmla="*/ 72 w 72"/>
              <a:gd name="T7" fmla="*/ 1 h 19"/>
              <a:gd name="T8" fmla="*/ 0 w 72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9"/>
              <a:gd name="T17" fmla="*/ 72 w 7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9">
                <a:moveTo>
                  <a:pt x="0" y="0"/>
                </a:moveTo>
                <a:lnTo>
                  <a:pt x="0" y="18"/>
                </a:lnTo>
                <a:lnTo>
                  <a:pt x="72" y="19"/>
                </a:lnTo>
                <a:lnTo>
                  <a:pt x="72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7" name="Freeform 157"/>
          <p:cNvSpPr>
            <a:spLocks noChangeAspect="1"/>
          </p:cNvSpPr>
          <p:nvPr/>
        </p:nvSpPr>
        <p:spPr bwMode="auto">
          <a:xfrm>
            <a:off x="2651125" y="2166938"/>
            <a:ext cx="101600" cy="28575"/>
          </a:xfrm>
          <a:custGeom>
            <a:avLst/>
            <a:gdLst>
              <a:gd name="T0" fmla="*/ 0 w 72"/>
              <a:gd name="T1" fmla="*/ 0 h 20"/>
              <a:gd name="T2" fmla="*/ 0 w 72"/>
              <a:gd name="T3" fmla="*/ 18 h 20"/>
              <a:gd name="T4" fmla="*/ 72 w 72"/>
              <a:gd name="T5" fmla="*/ 20 h 20"/>
              <a:gd name="T6" fmla="*/ 72 w 72"/>
              <a:gd name="T7" fmla="*/ 2 h 20"/>
              <a:gd name="T8" fmla="*/ 0 w 7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0"/>
                </a:moveTo>
                <a:lnTo>
                  <a:pt x="0" y="18"/>
                </a:lnTo>
                <a:lnTo>
                  <a:pt x="72" y="20"/>
                </a:lnTo>
                <a:lnTo>
                  <a:pt x="7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8" name="Freeform 158"/>
          <p:cNvSpPr>
            <a:spLocks noChangeAspect="1"/>
          </p:cNvSpPr>
          <p:nvPr/>
        </p:nvSpPr>
        <p:spPr bwMode="auto">
          <a:xfrm>
            <a:off x="2830513" y="2171700"/>
            <a:ext cx="101600" cy="28575"/>
          </a:xfrm>
          <a:custGeom>
            <a:avLst/>
            <a:gdLst>
              <a:gd name="T0" fmla="*/ 0 w 72"/>
              <a:gd name="T1" fmla="*/ 0 h 20"/>
              <a:gd name="T2" fmla="*/ 0 w 72"/>
              <a:gd name="T3" fmla="*/ 18 h 20"/>
              <a:gd name="T4" fmla="*/ 72 w 72"/>
              <a:gd name="T5" fmla="*/ 20 h 20"/>
              <a:gd name="T6" fmla="*/ 72 w 72"/>
              <a:gd name="T7" fmla="*/ 2 h 20"/>
              <a:gd name="T8" fmla="*/ 0 w 7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0"/>
                </a:moveTo>
                <a:lnTo>
                  <a:pt x="0" y="18"/>
                </a:lnTo>
                <a:lnTo>
                  <a:pt x="72" y="20"/>
                </a:lnTo>
                <a:lnTo>
                  <a:pt x="7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9" name="Freeform 159"/>
          <p:cNvSpPr>
            <a:spLocks noChangeAspect="1"/>
          </p:cNvSpPr>
          <p:nvPr/>
        </p:nvSpPr>
        <p:spPr bwMode="auto">
          <a:xfrm>
            <a:off x="3009900" y="2174875"/>
            <a:ext cx="103188" cy="28575"/>
          </a:xfrm>
          <a:custGeom>
            <a:avLst/>
            <a:gdLst>
              <a:gd name="T0" fmla="*/ 0 w 72"/>
              <a:gd name="T1" fmla="*/ 0 h 20"/>
              <a:gd name="T2" fmla="*/ 0 w 72"/>
              <a:gd name="T3" fmla="*/ 18 h 20"/>
              <a:gd name="T4" fmla="*/ 72 w 72"/>
              <a:gd name="T5" fmla="*/ 20 h 20"/>
              <a:gd name="T6" fmla="*/ 72 w 72"/>
              <a:gd name="T7" fmla="*/ 2 h 20"/>
              <a:gd name="T8" fmla="*/ 0 w 7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0"/>
                </a:moveTo>
                <a:lnTo>
                  <a:pt x="0" y="18"/>
                </a:lnTo>
                <a:lnTo>
                  <a:pt x="72" y="20"/>
                </a:lnTo>
                <a:lnTo>
                  <a:pt x="72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0" name="Freeform 160"/>
          <p:cNvSpPr>
            <a:spLocks noChangeAspect="1"/>
          </p:cNvSpPr>
          <p:nvPr/>
        </p:nvSpPr>
        <p:spPr bwMode="auto">
          <a:xfrm>
            <a:off x="3189288" y="2174875"/>
            <a:ext cx="103187" cy="28575"/>
          </a:xfrm>
          <a:custGeom>
            <a:avLst/>
            <a:gdLst>
              <a:gd name="T0" fmla="*/ 0 w 72"/>
              <a:gd name="T1" fmla="*/ 2 h 20"/>
              <a:gd name="T2" fmla="*/ 0 w 72"/>
              <a:gd name="T3" fmla="*/ 20 h 20"/>
              <a:gd name="T4" fmla="*/ 72 w 72"/>
              <a:gd name="T5" fmla="*/ 18 h 20"/>
              <a:gd name="T6" fmla="*/ 72 w 72"/>
              <a:gd name="T7" fmla="*/ 0 h 20"/>
              <a:gd name="T8" fmla="*/ 0 w 72"/>
              <a:gd name="T9" fmla="*/ 2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2"/>
                </a:moveTo>
                <a:lnTo>
                  <a:pt x="0" y="20"/>
                </a:lnTo>
                <a:lnTo>
                  <a:pt x="72" y="18"/>
                </a:lnTo>
                <a:lnTo>
                  <a:pt x="72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1" name="Freeform 161"/>
          <p:cNvSpPr>
            <a:spLocks noChangeAspect="1"/>
          </p:cNvSpPr>
          <p:nvPr/>
        </p:nvSpPr>
        <p:spPr bwMode="auto">
          <a:xfrm>
            <a:off x="3368675" y="2170113"/>
            <a:ext cx="101600" cy="28575"/>
          </a:xfrm>
          <a:custGeom>
            <a:avLst/>
            <a:gdLst>
              <a:gd name="T0" fmla="*/ 0 w 72"/>
              <a:gd name="T1" fmla="*/ 2 h 20"/>
              <a:gd name="T2" fmla="*/ 0 w 72"/>
              <a:gd name="T3" fmla="*/ 20 h 20"/>
              <a:gd name="T4" fmla="*/ 72 w 72"/>
              <a:gd name="T5" fmla="*/ 18 h 20"/>
              <a:gd name="T6" fmla="*/ 72 w 72"/>
              <a:gd name="T7" fmla="*/ 0 h 20"/>
              <a:gd name="T8" fmla="*/ 0 w 72"/>
              <a:gd name="T9" fmla="*/ 2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20"/>
              <a:gd name="T17" fmla="*/ 72 w 7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20">
                <a:moveTo>
                  <a:pt x="0" y="2"/>
                </a:moveTo>
                <a:lnTo>
                  <a:pt x="0" y="20"/>
                </a:lnTo>
                <a:lnTo>
                  <a:pt x="72" y="18"/>
                </a:lnTo>
                <a:lnTo>
                  <a:pt x="72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2" name="Freeform 162"/>
          <p:cNvSpPr>
            <a:spLocks noChangeAspect="1"/>
          </p:cNvSpPr>
          <p:nvPr/>
        </p:nvSpPr>
        <p:spPr bwMode="auto">
          <a:xfrm>
            <a:off x="3549650" y="2165350"/>
            <a:ext cx="73025" cy="26988"/>
          </a:xfrm>
          <a:custGeom>
            <a:avLst/>
            <a:gdLst>
              <a:gd name="T0" fmla="*/ 0 w 52"/>
              <a:gd name="T1" fmla="*/ 1 h 19"/>
              <a:gd name="T2" fmla="*/ 0 w 52"/>
              <a:gd name="T3" fmla="*/ 19 h 19"/>
              <a:gd name="T4" fmla="*/ 52 w 52"/>
              <a:gd name="T5" fmla="*/ 18 h 19"/>
              <a:gd name="T6" fmla="*/ 52 w 52"/>
              <a:gd name="T7" fmla="*/ 0 h 19"/>
              <a:gd name="T8" fmla="*/ 0 w 52"/>
              <a:gd name="T9" fmla="*/ 1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9"/>
              <a:gd name="T17" fmla="*/ 52 w 5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9">
                <a:moveTo>
                  <a:pt x="0" y="1"/>
                </a:moveTo>
                <a:lnTo>
                  <a:pt x="0" y="19"/>
                </a:lnTo>
                <a:lnTo>
                  <a:pt x="52" y="18"/>
                </a:lnTo>
                <a:lnTo>
                  <a:pt x="52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3" name="Freeform 163"/>
          <p:cNvSpPr>
            <a:spLocks noChangeAspect="1"/>
          </p:cNvSpPr>
          <p:nvPr/>
        </p:nvSpPr>
        <p:spPr bwMode="auto">
          <a:xfrm>
            <a:off x="4092575" y="2090738"/>
            <a:ext cx="93663" cy="87312"/>
          </a:xfrm>
          <a:custGeom>
            <a:avLst/>
            <a:gdLst>
              <a:gd name="T0" fmla="*/ 12 w 65"/>
              <a:gd name="T1" fmla="*/ 0 h 61"/>
              <a:gd name="T2" fmla="*/ 0 w 65"/>
              <a:gd name="T3" fmla="*/ 13 h 61"/>
              <a:gd name="T4" fmla="*/ 53 w 65"/>
              <a:gd name="T5" fmla="*/ 61 h 61"/>
              <a:gd name="T6" fmla="*/ 65 w 65"/>
              <a:gd name="T7" fmla="*/ 48 h 61"/>
              <a:gd name="T8" fmla="*/ 12 w 65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2" y="0"/>
                </a:moveTo>
                <a:lnTo>
                  <a:pt x="0" y="13"/>
                </a:lnTo>
                <a:lnTo>
                  <a:pt x="53" y="61"/>
                </a:lnTo>
                <a:lnTo>
                  <a:pt x="65" y="48"/>
                </a:lnTo>
                <a:lnTo>
                  <a:pt x="1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4" name="Freeform 164"/>
          <p:cNvSpPr>
            <a:spLocks noChangeAspect="1"/>
          </p:cNvSpPr>
          <p:nvPr/>
        </p:nvSpPr>
        <p:spPr bwMode="auto">
          <a:xfrm>
            <a:off x="4225925" y="2212975"/>
            <a:ext cx="92075" cy="87313"/>
          </a:xfrm>
          <a:custGeom>
            <a:avLst/>
            <a:gdLst>
              <a:gd name="T0" fmla="*/ 12 w 65"/>
              <a:gd name="T1" fmla="*/ 0 h 61"/>
              <a:gd name="T2" fmla="*/ 0 w 65"/>
              <a:gd name="T3" fmla="*/ 13 h 61"/>
              <a:gd name="T4" fmla="*/ 53 w 65"/>
              <a:gd name="T5" fmla="*/ 61 h 61"/>
              <a:gd name="T6" fmla="*/ 65 w 65"/>
              <a:gd name="T7" fmla="*/ 48 h 61"/>
              <a:gd name="T8" fmla="*/ 12 w 65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2" y="0"/>
                </a:moveTo>
                <a:lnTo>
                  <a:pt x="0" y="13"/>
                </a:lnTo>
                <a:lnTo>
                  <a:pt x="53" y="61"/>
                </a:lnTo>
                <a:lnTo>
                  <a:pt x="65" y="48"/>
                </a:lnTo>
                <a:lnTo>
                  <a:pt x="1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5" name="Freeform 165"/>
          <p:cNvSpPr>
            <a:spLocks noChangeAspect="1"/>
          </p:cNvSpPr>
          <p:nvPr/>
        </p:nvSpPr>
        <p:spPr bwMode="auto">
          <a:xfrm>
            <a:off x="4357688" y="2335213"/>
            <a:ext cx="92075" cy="87312"/>
          </a:xfrm>
          <a:custGeom>
            <a:avLst/>
            <a:gdLst>
              <a:gd name="T0" fmla="*/ 12 w 65"/>
              <a:gd name="T1" fmla="*/ 0 h 61"/>
              <a:gd name="T2" fmla="*/ 0 w 65"/>
              <a:gd name="T3" fmla="*/ 13 h 61"/>
              <a:gd name="T4" fmla="*/ 53 w 65"/>
              <a:gd name="T5" fmla="*/ 61 h 61"/>
              <a:gd name="T6" fmla="*/ 65 w 65"/>
              <a:gd name="T7" fmla="*/ 48 h 61"/>
              <a:gd name="T8" fmla="*/ 12 w 65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2" y="0"/>
                </a:moveTo>
                <a:lnTo>
                  <a:pt x="0" y="13"/>
                </a:lnTo>
                <a:lnTo>
                  <a:pt x="53" y="61"/>
                </a:lnTo>
                <a:lnTo>
                  <a:pt x="65" y="48"/>
                </a:lnTo>
                <a:lnTo>
                  <a:pt x="1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6" name="Freeform 166"/>
          <p:cNvSpPr>
            <a:spLocks noChangeAspect="1"/>
          </p:cNvSpPr>
          <p:nvPr/>
        </p:nvSpPr>
        <p:spPr bwMode="auto">
          <a:xfrm>
            <a:off x="4491038" y="2457450"/>
            <a:ext cx="92075" cy="87313"/>
          </a:xfrm>
          <a:custGeom>
            <a:avLst/>
            <a:gdLst>
              <a:gd name="T0" fmla="*/ 12 w 65"/>
              <a:gd name="T1" fmla="*/ 0 h 61"/>
              <a:gd name="T2" fmla="*/ 0 w 65"/>
              <a:gd name="T3" fmla="*/ 13 h 61"/>
              <a:gd name="T4" fmla="*/ 53 w 65"/>
              <a:gd name="T5" fmla="*/ 61 h 61"/>
              <a:gd name="T6" fmla="*/ 65 w 65"/>
              <a:gd name="T7" fmla="*/ 48 h 61"/>
              <a:gd name="T8" fmla="*/ 12 w 65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2" y="0"/>
                </a:moveTo>
                <a:lnTo>
                  <a:pt x="0" y="13"/>
                </a:lnTo>
                <a:lnTo>
                  <a:pt x="53" y="61"/>
                </a:lnTo>
                <a:lnTo>
                  <a:pt x="65" y="48"/>
                </a:lnTo>
                <a:lnTo>
                  <a:pt x="1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7" name="Freeform 167"/>
          <p:cNvSpPr>
            <a:spLocks noChangeAspect="1"/>
          </p:cNvSpPr>
          <p:nvPr/>
        </p:nvSpPr>
        <p:spPr bwMode="auto">
          <a:xfrm>
            <a:off x="4614863" y="2586038"/>
            <a:ext cx="76200" cy="100012"/>
          </a:xfrm>
          <a:custGeom>
            <a:avLst/>
            <a:gdLst>
              <a:gd name="T0" fmla="*/ 15 w 55"/>
              <a:gd name="T1" fmla="*/ 0 h 70"/>
              <a:gd name="T2" fmla="*/ 0 w 55"/>
              <a:gd name="T3" fmla="*/ 10 h 70"/>
              <a:gd name="T4" fmla="*/ 40 w 55"/>
              <a:gd name="T5" fmla="*/ 70 h 70"/>
              <a:gd name="T6" fmla="*/ 55 w 55"/>
              <a:gd name="T7" fmla="*/ 60 h 70"/>
              <a:gd name="T8" fmla="*/ 15 w 55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70"/>
              <a:gd name="T17" fmla="*/ 55 w 55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70">
                <a:moveTo>
                  <a:pt x="15" y="0"/>
                </a:moveTo>
                <a:lnTo>
                  <a:pt x="0" y="10"/>
                </a:lnTo>
                <a:lnTo>
                  <a:pt x="40" y="70"/>
                </a:lnTo>
                <a:lnTo>
                  <a:pt x="55" y="60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8" name="Freeform 168"/>
          <p:cNvSpPr>
            <a:spLocks noChangeAspect="1"/>
          </p:cNvSpPr>
          <p:nvPr/>
        </p:nvSpPr>
        <p:spPr bwMode="auto">
          <a:xfrm>
            <a:off x="4714875" y="2736850"/>
            <a:ext cx="79375" cy="98425"/>
          </a:xfrm>
          <a:custGeom>
            <a:avLst/>
            <a:gdLst>
              <a:gd name="T0" fmla="*/ 15 w 56"/>
              <a:gd name="T1" fmla="*/ 0 h 69"/>
              <a:gd name="T2" fmla="*/ 0 w 56"/>
              <a:gd name="T3" fmla="*/ 10 h 69"/>
              <a:gd name="T4" fmla="*/ 41 w 56"/>
              <a:gd name="T5" fmla="*/ 69 h 69"/>
              <a:gd name="T6" fmla="*/ 56 w 56"/>
              <a:gd name="T7" fmla="*/ 59 h 69"/>
              <a:gd name="T8" fmla="*/ 15 w 56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9"/>
              <a:gd name="T17" fmla="*/ 56 w 56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9">
                <a:moveTo>
                  <a:pt x="15" y="0"/>
                </a:moveTo>
                <a:lnTo>
                  <a:pt x="0" y="10"/>
                </a:lnTo>
                <a:lnTo>
                  <a:pt x="41" y="69"/>
                </a:lnTo>
                <a:lnTo>
                  <a:pt x="56" y="59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9" name="Freeform 169"/>
          <p:cNvSpPr>
            <a:spLocks noChangeAspect="1"/>
          </p:cNvSpPr>
          <p:nvPr/>
        </p:nvSpPr>
        <p:spPr bwMode="auto">
          <a:xfrm>
            <a:off x="4814888" y="2886075"/>
            <a:ext cx="80962" cy="100013"/>
          </a:xfrm>
          <a:custGeom>
            <a:avLst/>
            <a:gdLst>
              <a:gd name="T0" fmla="*/ 15 w 56"/>
              <a:gd name="T1" fmla="*/ 0 h 69"/>
              <a:gd name="T2" fmla="*/ 0 w 56"/>
              <a:gd name="T3" fmla="*/ 10 h 69"/>
              <a:gd name="T4" fmla="*/ 41 w 56"/>
              <a:gd name="T5" fmla="*/ 69 h 69"/>
              <a:gd name="T6" fmla="*/ 56 w 56"/>
              <a:gd name="T7" fmla="*/ 59 h 69"/>
              <a:gd name="T8" fmla="*/ 15 w 56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9"/>
              <a:gd name="T17" fmla="*/ 56 w 56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9">
                <a:moveTo>
                  <a:pt x="15" y="0"/>
                </a:moveTo>
                <a:lnTo>
                  <a:pt x="0" y="10"/>
                </a:lnTo>
                <a:lnTo>
                  <a:pt x="41" y="69"/>
                </a:lnTo>
                <a:lnTo>
                  <a:pt x="56" y="59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0" name="Freeform 170"/>
          <p:cNvSpPr>
            <a:spLocks noChangeAspect="1"/>
          </p:cNvSpPr>
          <p:nvPr/>
        </p:nvSpPr>
        <p:spPr bwMode="auto">
          <a:xfrm>
            <a:off x="4914900" y="3035300"/>
            <a:ext cx="79375" cy="100013"/>
          </a:xfrm>
          <a:custGeom>
            <a:avLst/>
            <a:gdLst>
              <a:gd name="T0" fmla="*/ 15 w 55"/>
              <a:gd name="T1" fmla="*/ 0 h 70"/>
              <a:gd name="T2" fmla="*/ 0 w 55"/>
              <a:gd name="T3" fmla="*/ 10 h 70"/>
              <a:gd name="T4" fmla="*/ 40 w 55"/>
              <a:gd name="T5" fmla="*/ 70 h 70"/>
              <a:gd name="T6" fmla="*/ 55 w 55"/>
              <a:gd name="T7" fmla="*/ 60 h 70"/>
              <a:gd name="T8" fmla="*/ 15 w 55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70"/>
              <a:gd name="T17" fmla="*/ 55 w 55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70">
                <a:moveTo>
                  <a:pt x="15" y="0"/>
                </a:moveTo>
                <a:lnTo>
                  <a:pt x="0" y="10"/>
                </a:lnTo>
                <a:lnTo>
                  <a:pt x="40" y="70"/>
                </a:lnTo>
                <a:lnTo>
                  <a:pt x="55" y="60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1" name="Freeform 171"/>
          <p:cNvSpPr>
            <a:spLocks noChangeAspect="1"/>
          </p:cNvSpPr>
          <p:nvPr/>
        </p:nvSpPr>
        <p:spPr bwMode="auto">
          <a:xfrm>
            <a:off x="5018088" y="3184525"/>
            <a:ext cx="77787" cy="100013"/>
          </a:xfrm>
          <a:custGeom>
            <a:avLst/>
            <a:gdLst>
              <a:gd name="T0" fmla="*/ 15 w 55"/>
              <a:gd name="T1" fmla="*/ 0 h 70"/>
              <a:gd name="T2" fmla="*/ 0 w 55"/>
              <a:gd name="T3" fmla="*/ 10 h 70"/>
              <a:gd name="T4" fmla="*/ 40 w 55"/>
              <a:gd name="T5" fmla="*/ 70 h 70"/>
              <a:gd name="T6" fmla="*/ 55 w 55"/>
              <a:gd name="T7" fmla="*/ 60 h 70"/>
              <a:gd name="T8" fmla="*/ 15 w 55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70"/>
              <a:gd name="T17" fmla="*/ 55 w 55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70">
                <a:moveTo>
                  <a:pt x="15" y="0"/>
                </a:moveTo>
                <a:lnTo>
                  <a:pt x="0" y="10"/>
                </a:lnTo>
                <a:lnTo>
                  <a:pt x="40" y="70"/>
                </a:lnTo>
                <a:lnTo>
                  <a:pt x="55" y="60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2" name="Freeform 172"/>
          <p:cNvSpPr>
            <a:spLocks noChangeAspect="1"/>
          </p:cNvSpPr>
          <p:nvPr/>
        </p:nvSpPr>
        <p:spPr bwMode="auto">
          <a:xfrm>
            <a:off x="2093913" y="1919288"/>
            <a:ext cx="1504950" cy="252412"/>
          </a:xfrm>
          <a:custGeom>
            <a:avLst/>
            <a:gdLst>
              <a:gd name="T0" fmla="*/ 0 w 1058"/>
              <a:gd name="T1" fmla="*/ 103 h 175"/>
              <a:gd name="T2" fmla="*/ 5 w 1058"/>
              <a:gd name="T3" fmla="*/ 120 h 175"/>
              <a:gd name="T4" fmla="*/ 357 w 1058"/>
              <a:gd name="T5" fmla="*/ 18 h 175"/>
              <a:gd name="T6" fmla="*/ 354 w 1058"/>
              <a:gd name="T7" fmla="*/ 9 h 175"/>
              <a:gd name="T8" fmla="*/ 351 w 1058"/>
              <a:gd name="T9" fmla="*/ 17 h 175"/>
              <a:gd name="T10" fmla="*/ 354 w 1058"/>
              <a:gd name="T11" fmla="*/ 18 h 175"/>
              <a:gd name="T12" fmla="*/ 351 w 1058"/>
              <a:gd name="T13" fmla="*/ 17 h 175"/>
              <a:gd name="T14" fmla="*/ 695 w 1058"/>
              <a:gd name="T15" fmla="*/ 174 h 175"/>
              <a:gd name="T16" fmla="*/ 695 w 1058"/>
              <a:gd name="T17" fmla="*/ 174 h 175"/>
              <a:gd name="T18" fmla="*/ 698 w 1058"/>
              <a:gd name="T19" fmla="*/ 175 h 175"/>
              <a:gd name="T20" fmla="*/ 698 w 1058"/>
              <a:gd name="T21" fmla="*/ 175 h 175"/>
              <a:gd name="T22" fmla="*/ 1058 w 1058"/>
              <a:gd name="T23" fmla="*/ 170 h 175"/>
              <a:gd name="T24" fmla="*/ 1058 w 1058"/>
              <a:gd name="T25" fmla="*/ 152 h 175"/>
              <a:gd name="T26" fmla="*/ 698 w 1058"/>
              <a:gd name="T27" fmla="*/ 157 h 175"/>
              <a:gd name="T28" fmla="*/ 698 w 1058"/>
              <a:gd name="T29" fmla="*/ 166 h 175"/>
              <a:gd name="T30" fmla="*/ 702 w 1058"/>
              <a:gd name="T31" fmla="*/ 158 h 175"/>
              <a:gd name="T32" fmla="*/ 358 w 1058"/>
              <a:gd name="T33" fmla="*/ 1 h 175"/>
              <a:gd name="T34" fmla="*/ 357 w 1058"/>
              <a:gd name="T35" fmla="*/ 1 h 175"/>
              <a:gd name="T36" fmla="*/ 354 w 1058"/>
              <a:gd name="T37" fmla="*/ 0 h 175"/>
              <a:gd name="T38" fmla="*/ 352 w 1058"/>
              <a:gd name="T39" fmla="*/ 1 h 175"/>
              <a:gd name="T40" fmla="*/ 0 w 1058"/>
              <a:gd name="T41" fmla="*/ 103 h 1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8"/>
              <a:gd name="T64" fmla="*/ 0 h 175"/>
              <a:gd name="T65" fmla="*/ 1058 w 1058"/>
              <a:gd name="T66" fmla="*/ 175 h 1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8" h="175">
                <a:moveTo>
                  <a:pt x="0" y="103"/>
                </a:moveTo>
                <a:lnTo>
                  <a:pt x="5" y="120"/>
                </a:lnTo>
                <a:lnTo>
                  <a:pt x="357" y="18"/>
                </a:lnTo>
                <a:lnTo>
                  <a:pt x="354" y="9"/>
                </a:lnTo>
                <a:lnTo>
                  <a:pt x="351" y="17"/>
                </a:lnTo>
                <a:lnTo>
                  <a:pt x="354" y="18"/>
                </a:lnTo>
                <a:lnTo>
                  <a:pt x="351" y="17"/>
                </a:lnTo>
                <a:lnTo>
                  <a:pt x="695" y="174"/>
                </a:lnTo>
                <a:lnTo>
                  <a:pt x="698" y="175"/>
                </a:lnTo>
                <a:lnTo>
                  <a:pt x="1058" y="170"/>
                </a:lnTo>
                <a:lnTo>
                  <a:pt x="1058" y="152"/>
                </a:lnTo>
                <a:lnTo>
                  <a:pt x="698" y="157"/>
                </a:lnTo>
                <a:lnTo>
                  <a:pt x="698" y="166"/>
                </a:lnTo>
                <a:lnTo>
                  <a:pt x="702" y="158"/>
                </a:lnTo>
                <a:lnTo>
                  <a:pt x="358" y="1"/>
                </a:lnTo>
                <a:lnTo>
                  <a:pt x="357" y="1"/>
                </a:lnTo>
                <a:lnTo>
                  <a:pt x="354" y="0"/>
                </a:lnTo>
                <a:lnTo>
                  <a:pt x="352" y="1"/>
                </a:lnTo>
                <a:lnTo>
                  <a:pt x="0" y="10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3" name="Freeform 173"/>
          <p:cNvSpPr>
            <a:spLocks noChangeAspect="1"/>
          </p:cNvSpPr>
          <p:nvPr/>
        </p:nvSpPr>
        <p:spPr bwMode="auto">
          <a:xfrm>
            <a:off x="4102100" y="2093913"/>
            <a:ext cx="1006475" cy="906462"/>
          </a:xfrm>
          <a:custGeom>
            <a:avLst/>
            <a:gdLst>
              <a:gd name="T0" fmla="*/ 9 w 707"/>
              <a:gd name="T1" fmla="*/ 0 h 631"/>
              <a:gd name="T2" fmla="*/ 0 w 707"/>
              <a:gd name="T3" fmla="*/ 15 h 631"/>
              <a:gd name="T4" fmla="*/ 344 w 707"/>
              <a:gd name="T5" fmla="*/ 213 h 631"/>
              <a:gd name="T6" fmla="*/ 348 w 707"/>
              <a:gd name="T7" fmla="*/ 205 h 631"/>
              <a:gd name="T8" fmla="*/ 341 w 707"/>
              <a:gd name="T9" fmla="*/ 211 h 631"/>
              <a:gd name="T10" fmla="*/ 693 w 707"/>
              <a:gd name="T11" fmla="*/ 631 h 631"/>
              <a:gd name="T12" fmla="*/ 707 w 707"/>
              <a:gd name="T13" fmla="*/ 619 h 631"/>
              <a:gd name="T14" fmla="*/ 355 w 707"/>
              <a:gd name="T15" fmla="*/ 199 h 631"/>
              <a:gd name="T16" fmla="*/ 354 w 707"/>
              <a:gd name="T17" fmla="*/ 199 h 631"/>
              <a:gd name="T18" fmla="*/ 353 w 707"/>
              <a:gd name="T19" fmla="*/ 198 h 631"/>
              <a:gd name="T20" fmla="*/ 9 w 707"/>
              <a:gd name="T21" fmla="*/ 0 h 6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7"/>
              <a:gd name="T34" fmla="*/ 0 h 631"/>
              <a:gd name="T35" fmla="*/ 707 w 707"/>
              <a:gd name="T36" fmla="*/ 631 h 6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7" h="631">
                <a:moveTo>
                  <a:pt x="9" y="0"/>
                </a:moveTo>
                <a:lnTo>
                  <a:pt x="0" y="15"/>
                </a:lnTo>
                <a:lnTo>
                  <a:pt x="344" y="213"/>
                </a:lnTo>
                <a:lnTo>
                  <a:pt x="348" y="205"/>
                </a:lnTo>
                <a:lnTo>
                  <a:pt x="341" y="211"/>
                </a:lnTo>
                <a:lnTo>
                  <a:pt x="693" y="631"/>
                </a:lnTo>
                <a:lnTo>
                  <a:pt x="707" y="619"/>
                </a:lnTo>
                <a:lnTo>
                  <a:pt x="355" y="199"/>
                </a:lnTo>
                <a:lnTo>
                  <a:pt x="354" y="199"/>
                </a:lnTo>
                <a:lnTo>
                  <a:pt x="353" y="198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4" name="AutoShape 174"/>
          <p:cNvSpPr>
            <a:spLocks/>
          </p:cNvSpPr>
          <p:nvPr/>
        </p:nvSpPr>
        <p:spPr bwMode="auto">
          <a:xfrm rot="-5400000">
            <a:off x="2735263" y="5110163"/>
            <a:ext cx="279400" cy="1968500"/>
          </a:xfrm>
          <a:prstGeom prst="leftBrace">
            <a:avLst>
              <a:gd name="adj1" fmla="val 58712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75" name="AutoShape 175"/>
          <p:cNvSpPr>
            <a:spLocks/>
          </p:cNvSpPr>
          <p:nvPr/>
        </p:nvSpPr>
        <p:spPr bwMode="auto">
          <a:xfrm rot="-5400000">
            <a:off x="4494213" y="5421313"/>
            <a:ext cx="279400" cy="1346200"/>
          </a:xfrm>
          <a:prstGeom prst="leftBrace">
            <a:avLst>
              <a:gd name="adj1" fmla="val 40152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76" name="Rectangle 176"/>
          <p:cNvSpPr>
            <a:spLocks noChangeAspect="1" noChangeArrowheads="1"/>
          </p:cNvSpPr>
          <p:nvPr/>
        </p:nvSpPr>
        <p:spPr bwMode="auto">
          <a:xfrm>
            <a:off x="4002088" y="632777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Arial" charset="0"/>
              </a:rPr>
              <a:t>List Length</a:t>
            </a:r>
            <a:endParaRPr lang="en-US" sz="3200"/>
          </a:p>
        </p:txBody>
      </p:sp>
      <p:sp>
        <p:nvSpPr>
          <p:cNvPr id="25777" name="Rectangle 177"/>
          <p:cNvSpPr>
            <a:spLocks noChangeAspect="1" noChangeArrowheads="1"/>
          </p:cNvSpPr>
          <p:nvPr/>
        </p:nvSpPr>
        <p:spPr bwMode="auto">
          <a:xfrm>
            <a:off x="2122488" y="6327775"/>
            <a:ext cx="133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Arial" charset="0"/>
              </a:rPr>
              <a:t>Delay (sec)</a:t>
            </a:r>
            <a:endParaRPr lang="en-US" sz="3200"/>
          </a:p>
        </p:txBody>
      </p:sp>
      <p:sp>
        <p:nvSpPr>
          <p:cNvPr id="25778" name="Rectangle 178"/>
          <p:cNvSpPr>
            <a:spLocks noChangeArrowheads="1"/>
          </p:cNvSpPr>
          <p:nvPr/>
        </p:nvSpPr>
        <p:spPr bwMode="auto">
          <a:xfrm>
            <a:off x="5859463" y="4556125"/>
            <a:ext cx="28781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FF"/>
                </a:solidFill>
                <a:latin typeface="Arial" charset="0"/>
              </a:rPr>
              <a:t>Meunier, Bachevalier,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FF"/>
                </a:solidFill>
                <a:latin typeface="Arial" charset="0"/>
              </a:rPr>
              <a:t>Mishkin &amp; Murray (1993)</a:t>
            </a:r>
          </a:p>
        </p:txBody>
      </p:sp>
      <p:sp>
        <p:nvSpPr>
          <p:cNvPr id="25779" name="Rectangle 179"/>
          <p:cNvSpPr>
            <a:spLocks noChangeArrowheads="1"/>
          </p:cNvSpPr>
          <p:nvPr/>
        </p:nvSpPr>
        <p:spPr bwMode="auto">
          <a:xfrm>
            <a:off x="5246688" y="4525963"/>
            <a:ext cx="327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66FF"/>
                </a:solidFill>
                <a:latin typeface="Arial" charset="0"/>
              </a:rPr>
              <a:t>Rh </a:t>
            </a:r>
            <a:endParaRPr lang="en-US">
              <a:solidFill>
                <a:srgbClr val="FF66FF"/>
              </a:solidFill>
            </a:endParaRPr>
          </a:p>
        </p:txBody>
      </p:sp>
      <p:sp>
        <p:nvSpPr>
          <p:cNvPr id="25780" name="Oval 180"/>
          <p:cNvSpPr>
            <a:spLocks noChangeAspect="1" noChangeArrowheads="1"/>
          </p:cNvSpPr>
          <p:nvPr/>
        </p:nvSpPr>
        <p:spPr bwMode="auto">
          <a:xfrm>
            <a:off x="4054475" y="2051050"/>
            <a:ext cx="101600" cy="10953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81" name="Oval 181"/>
          <p:cNvSpPr>
            <a:spLocks noChangeAspect="1" noChangeArrowheads="1"/>
          </p:cNvSpPr>
          <p:nvPr/>
        </p:nvSpPr>
        <p:spPr bwMode="auto">
          <a:xfrm>
            <a:off x="3057525" y="2125663"/>
            <a:ext cx="98425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82" name="Oval 182"/>
          <p:cNvSpPr>
            <a:spLocks noChangeAspect="1" noChangeArrowheads="1"/>
          </p:cNvSpPr>
          <p:nvPr/>
        </p:nvSpPr>
        <p:spPr bwMode="auto">
          <a:xfrm>
            <a:off x="3556000" y="2125663"/>
            <a:ext cx="100013" cy="1079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188200" y="2705100"/>
            <a:ext cx="1498600" cy="30861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41400" y="4318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The hippocampus is also NOT necessary for other aspects of stimulus memory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295940" name="Group 4"/>
          <p:cNvGraphicFramePr>
            <a:graphicFrameLocks noGrp="1"/>
          </p:cNvGraphicFramePr>
          <p:nvPr/>
        </p:nvGraphicFramePr>
        <p:xfrm>
          <a:off x="509588" y="2057400"/>
          <a:ext cx="8188325" cy="3735261"/>
        </p:xfrm>
        <a:graphic>
          <a:graphicData uri="http://schemas.openxmlformats.org/drawingml/2006/table">
            <a:tbl>
              <a:tblPr/>
              <a:tblGrid>
                <a:gridCol w="2130425"/>
                <a:gridCol w="1433512"/>
                <a:gridCol w="1465263"/>
                <a:gridCol w="1662112"/>
                <a:gridCol w="1497013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 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A(IBO)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HA(ASP)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PRh/Rh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Trial-unique DNMS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Visual-visual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paired assoc.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Crossmodal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DNMS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677863" y="59721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8711" name="Group 39"/>
          <p:cNvGrpSpPr>
            <a:grpSpLocks/>
          </p:cNvGrpSpPr>
          <p:nvPr/>
        </p:nvGrpSpPr>
        <p:grpSpPr bwMode="auto">
          <a:xfrm>
            <a:off x="6027738" y="2938463"/>
            <a:ext cx="641350" cy="565150"/>
            <a:chOff x="3694" y="1894"/>
            <a:chExt cx="404" cy="356"/>
          </a:xfrm>
        </p:grpSpPr>
        <p:sp>
          <p:nvSpPr>
            <p:cNvPr id="28733" name="Line 40"/>
            <p:cNvSpPr>
              <a:spLocks noChangeShapeType="1"/>
            </p:cNvSpPr>
            <p:nvPr/>
          </p:nvSpPr>
          <p:spPr bwMode="auto">
            <a:xfrm>
              <a:off x="3694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41"/>
            <p:cNvSpPr>
              <a:spLocks noChangeShapeType="1"/>
            </p:cNvSpPr>
            <p:nvPr/>
          </p:nvSpPr>
          <p:spPr bwMode="auto">
            <a:xfrm>
              <a:off x="3896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42"/>
            <p:cNvSpPr>
              <a:spLocks noChangeShapeType="1"/>
            </p:cNvSpPr>
            <p:nvPr/>
          </p:nvSpPr>
          <p:spPr bwMode="auto">
            <a:xfrm>
              <a:off x="4098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12" name="Group 43"/>
          <p:cNvGrpSpPr>
            <a:grpSpLocks/>
          </p:cNvGrpSpPr>
          <p:nvPr/>
        </p:nvGrpSpPr>
        <p:grpSpPr bwMode="auto">
          <a:xfrm>
            <a:off x="6027738" y="3968750"/>
            <a:ext cx="641350" cy="565150"/>
            <a:chOff x="3694" y="1894"/>
            <a:chExt cx="404" cy="356"/>
          </a:xfrm>
        </p:grpSpPr>
        <p:sp>
          <p:nvSpPr>
            <p:cNvPr id="28730" name="Line 44"/>
            <p:cNvSpPr>
              <a:spLocks noChangeShapeType="1"/>
            </p:cNvSpPr>
            <p:nvPr/>
          </p:nvSpPr>
          <p:spPr bwMode="auto">
            <a:xfrm>
              <a:off x="3694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45"/>
            <p:cNvSpPr>
              <a:spLocks noChangeShapeType="1"/>
            </p:cNvSpPr>
            <p:nvPr/>
          </p:nvSpPr>
          <p:spPr bwMode="auto">
            <a:xfrm>
              <a:off x="3896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Line 46"/>
            <p:cNvSpPr>
              <a:spLocks noChangeShapeType="1"/>
            </p:cNvSpPr>
            <p:nvPr/>
          </p:nvSpPr>
          <p:spPr bwMode="auto">
            <a:xfrm>
              <a:off x="4098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13" name="Group 47"/>
          <p:cNvGrpSpPr>
            <a:grpSpLocks/>
          </p:cNvGrpSpPr>
          <p:nvPr/>
        </p:nvGrpSpPr>
        <p:grpSpPr bwMode="auto">
          <a:xfrm>
            <a:off x="6027738" y="5000625"/>
            <a:ext cx="641350" cy="565150"/>
            <a:chOff x="3694" y="1894"/>
            <a:chExt cx="404" cy="356"/>
          </a:xfrm>
        </p:grpSpPr>
        <p:sp>
          <p:nvSpPr>
            <p:cNvPr id="28727" name="Line 48"/>
            <p:cNvSpPr>
              <a:spLocks noChangeShapeType="1"/>
            </p:cNvSpPr>
            <p:nvPr/>
          </p:nvSpPr>
          <p:spPr bwMode="auto">
            <a:xfrm>
              <a:off x="3694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49"/>
            <p:cNvSpPr>
              <a:spLocks noChangeShapeType="1"/>
            </p:cNvSpPr>
            <p:nvPr/>
          </p:nvSpPr>
          <p:spPr bwMode="auto">
            <a:xfrm>
              <a:off x="3896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Line 50"/>
            <p:cNvSpPr>
              <a:spLocks noChangeShapeType="1"/>
            </p:cNvSpPr>
            <p:nvPr/>
          </p:nvSpPr>
          <p:spPr bwMode="auto">
            <a:xfrm>
              <a:off x="4098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14" name="Group 51"/>
          <p:cNvGrpSpPr>
            <a:grpSpLocks/>
          </p:cNvGrpSpPr>
          <p:nvPr/>
        </p:nvGrpSpPr>
        <p:grpSpPr bwMode="auto">
          <a:xfrm>
            <a:off x="7605713" y="2941638"/>
            <a:ext cx="641350" cy="565150"/>
            <a:chOff x="3694" y="1894"/>
            <a:chExt cx="404" cy="356"/>
          </a:xfrm>
        </p:grpSpPr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3694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3896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Line 54"/>
            <p:cNvSpPr>
              <a:spLocks noChangeShapeType="1"/>
            </p:cNvSpPr>
            <p:nvPr/>
          </p:nvSpPr>
          <p:spPr bwMode="auto">
            <a:xfrm>
              <a:off x="4098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15" name="Group 55"/>
          <p:cNvGrpSpPr>
            <a:grpSpLocks/>
          </p:cNvGrpSpPr>
          <p:nvPr/>
        </p:nvGrpSpPr>
        <p:grpSpPr bwMode="auto">
          <a:xfrm>
            <a:off x="7605713" y="3971925"/>
            <a:ext cx="641350" cy="565150"/>
            <a:chOff x="3694" y="1894"/>
            <a:chExt cx="404" cy="356"/>
          </a:xfrm>
        </p:grpSpPr>
        <p:sp>
          <p:nvSpPr>
            <p:cNvPr id="28721" name="Line 56"/>
            <p:cNvSpPr>
              <a:spLocks noChangeShapeType="1"/>
            </p:cNvSpPr>
            <p:nvPr/>
          </p:nvSpPr>
          <p:spPr bwMode="auto">
            <a:xfrm>
              <a:off x="3694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57"/>
            <p:cNvSpPr>
              <a:spLocks noChangeShapeType="1"/>
            </p:cNvSpPr>
            <p:nvPr/>
          </p:nvSpPr>
          <p:spPr bwMode="auto">
            <a:xfrm>
              <a:off x="3896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58"/>
            <p:cNvSpPr>
              <a:spLocks noChangeShapeType="1"/>
            </p:cNvSpPr>
            <p:nvPr/>
          </p:nvSpPr>
          <p:spPr bwMode="auto">
            <a:xfrm>
              <a:off x="4098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16" name="Group 59"/>
          <p:cNvGrpSpPr>
            <a:grpSpLocks/>
          </p:cNvGrpSpPr>
          <p:nvPr/>
        </p:nvGrpSpPr>
        <p:grpSpPr bwMode="auto">
          <a:xfrm>
            <a:off x="7605713" y="5003800"/>
            <a:ext cx="641350" cy="565150"/>
            <a:chOff x="3694" y="1894"/>
            <a:chExt cx="404" cy="356"/>
          </a:xfrm>
        </p:grpSpPr>
        <p:sp>
          <p:nvSpPr>
            <p:cNvPr id="28718" name="Line 60"/>
            <p:cNvSpPr>
              <a:spLocks noChangeShapeType="1"/>
            </p:cNvSpPr>
            <p:nvPr/>
          </p:nvSpPr>
          <p:spPr bwMode="auto">
            <a:xfrm>
              <a:off x="3694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61"/>
            <p:cNvSpPr>
              <a:spLocks noChangeShapeType="1"/>
            </p:cNvSpPr>
            <p:nvPr/>
          </p:nvSpPr>
          <p:spPr bwMode="auto">
            <a:xfrm>
              <a:off x="3896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62"/>
            <p:cNvSpPr>
              <a:spLocks noChangeShapeType="1"/>
            </p:cNvSpPr>
            <p:nvPr/>
          </p:nvSpPr>
          <p:spPr bwMode="auto">
            <a:xfrm>
              <a:off x="4098" y="1894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63"/>
          <p:cNvSpPr>
            <a:spLocks noChangeArrowheads="1"/>
          </p:cNvSpPr>
          <p:nvPr/>
        </p:nvSpPr>
        <p:spPr bwMode="auto">
          <a:xfrm>
            <a:off x="474663" y="5939135"/>
            <a:ext cx="1619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= no effect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371600" y="3810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charset="0"/>
              </a:rPr>
              <a:t>What about the role of hippocampus in DNMS?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33400" y="1852613"/>
            <a:ext cx="8178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Previously thought to be due to H or H+A lesions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Shown instead to be due to Rh lesion, in most cases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Why only “most” cases?</a:t>
            </a:r>
            <a:endParaRPr lang="en-US">
              <a:solidFill>
                <a:srgbClr val="FFFF00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en-US">
              <a:solidFill>
                <a:srgbClr val="FFFF00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u="sng">
                <a:solidFill>
                  <a:srgbClr val="FFFF00"/>
                </a:solidFill>
                <a:latin typeface="Arial" charset="0"/>
              </a:rPr>
              <a:t>Stimulus set size		strategy	H lesion effect</a:t>
            </a:r>
            <a:endParaRPr lang="en-US" sz="1800" i="1" u="sng">
              <a:solidFill>
                <a:schemeClr val="bg1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Very small sets (2): 	STM		no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1</a:t>
            </a:r>
            <a:endParaRPr lang="en-US" sz="1800" i="1">
              <a:solidFill>
                <a:schemeClr val="bg1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Large sets (300-400): 	recency 	yes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2</a:t>
            </a:r>
            <a:endParaRPr lang="en-US" i="1">
              <a:solidFill>
                <a:schemeClr val="bg1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Very large sets (&gt;1000): 	familiarity	no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3</a:t>
            </a:r>
            <a:endParaRPr lang="en-US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660400" y="5191125"/>
            <a:ext cx="275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aseline="30000">
                <a:solidFill>
                  <a:schemeClr val="bg1"/>
                </a:solidFill>
                <a:latin typeface="Arial" charset="0"/>
              </a:rPr>
              <a:t>1 </a:t>
            </a:r>
            <a:r>
              <a:rPr lang="en-US" sz="1800" i="1">
                <a:solidFill>
                  <a:schemeClr val="bg1"/>
                </a:solidFill>
              </a:rPr>
              <a:t>Correll and Scoville, 1965</a:t>
            </a:r>
            <a:endParaRPr lang="en-US" sz="1800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660400" y="5499100"/>
            <a:ext cx="645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aseline="30000">
                <a:solidFill>
                  <a:schemeClr val="bg1"/>
                </a:solidFill>
                <a:latin typeface="Arial" charset="0"/>
              </a:rPr>
              <a:t>2 </a:t>
            </a:r>
            <a:r>
              <a:rPr lang="en-US" sz="1800" i="1">
                <a:solidFill>
                  <a:schemeClr val="bg1"/>
                </a:solidFill>
              </a:rPr>
              <a:t>Beason-Held et al., 1999; Zola et al., 2000; Gaffan, 1974</a:t>
            </a:r>
            <a:endParaRPr lang="en-US" sz="1800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660400" y="5807075"/>
            <a:ext cx="6616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aseline="30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sz="1800" i="1">
                <a:solidFill>
                  <a:schemeClr val="bg1"/>
                </a:solidFill>
              </a:rPr>
              <a:t> Murray &amp; Mishkin, 1998; Nemanic et al.,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625475"/>
            <a:ext cx="8699500" cy="2079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failure of the orthodox memory model opens the field to alternative views, which dispense with the MTL as an entity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subserving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“memory system”: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Multiple-trace theory (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Moscovitch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Nadel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1997)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Temporal-stem theory (Gaffan, 2002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BIC (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Eichenbaum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Yonelinas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Ranganath</a:t>
            </a:r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2007)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Hippocampal-prefrontal  theory (Murray &amp; Wise, 2010)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9400" y="3482975"/>
            <a:ext cx="86995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today, I will focus on 3 possible hippocampal functions, in turn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Hippocampus for spatial processing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Hippocampus for fast learning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Hippocampus for scene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403600" y="2705100"/>
            <a:ext cx="1524000" cy="30861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6179" name="Group 3"/>
          <p:cNvGraphicFramePr>
            <a:graphicFrameLocks noGrp="1"/>
          </p:cNvGraphicFramePr>
          <p:nvPr/>
        </p:nvGraphicFramePr>
        <p:xfrm>
          <a:off x="1189038" y="2057400"/>
          <a:ext cx="6726237" cy="3735261"/>
        </p:xfrm>
        <a:graphic>
          <a:graphicData uri="http://schemas.openxmlformats.org/drawingml/2006/table">
            <a:tbl>
              <a:tblPr/>
              <a:tblGrid>
                <a:gridCol w="2209800"/>
                <a:gridCol w="1524000"/>
                <a:gridCol w="1489075"/>
                <a:gridCol w="1503362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H(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IBO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ASP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PHC*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Spatial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reversals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Spatial DNMS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Object-place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association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3" name="Line 31"/>
          <p:cNvSpPr>
            <a:spLocks noChangeShapeType="1"/>
          </p:cNvSpPr>
          <p:nvPr/>
        </p:nvSpPr>
        <p:spPr bwMode="auto">
          <a:xfrm>
            <a:off x="5375275" y="4981575"/>
            <a:ext cx="0" cy="5651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4" name="Line 32"/>
          <p:cNvSpPr>
            <a:spLocks noChangeShapeType="1"/>
          </p:cNvSpPr>
          <p:nvPr/>
        </p:nvSpPr>
        <p:spPr bwMode="auto">
          <a:xfrm>
            <a:off x="5695950" y="4981575"/>
            <a:ext cx="0" cy="5651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0" name="Line 35"/>
          <p:cNvSpPr>
            <a:spLocks noChangeShapeType="1"/>
          </p:cNvSpPr>
          <p:nvPr/>
        </p:nvSpPr>
        <p:spPr bwMode="auto">
          <a:xfrm>
            <a:off x="6831013" y="4981575"/>
            <a:ext cx="0" cy="5651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1" name="Line 36"/>
          <p:cNvSpPr>
            <a:spLocks noChangeShapeType="1"/>
          </p:cNvSpPr>
          <p:nvPr/>
        </p:nvSpPr>
        <p:spPr bwMode="auto">
          <a:xfrm>
            <a:off x="7151688" y="4981575"/>
            <a:ext cx="0" cy="5651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0752" name="Group 38"/>
          <p:cNvGrpSpPr>
            <a:grpSpLocks/>
          </p:cNvGrpSpPr>
          <p:nvPr/>
        </p:nvGrpSpPr>
        <p:grpSpPr bwMode="auto">
          <a:xfrm>
            <a:off x="-2693361" y="3897313"/>
            <a:ext cx="8228974" cy="565150"/>
            <a:chOff x="5389" y="2012"/>
            <a:chExt cx="8228974" cy="356"/>
          </a:xfrm>
        </p:grpSpPr>
        <p:sp>
          <p:nvSpPr>
            <p:cNvPr id="30758" name="Line 39"/>
            <p:cNvSpPr>
              <a:spLocks noChangeShapeType="1"/>
            </p:cNvSpPr>
            <p:nvPr/>
          </p:nvSpPr>
          <p:spPr bwMode="auto">
            <a:xfrm>
              <a:off x="8234363" y="2012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Line 40"/>
            <p:cNvSpPr>
              <a:spLocks noChangeShapeType="1"/>
            </p:cNvSpPr>
            <p:nvPr/>
          </p:nvSpPr>
          <p:spPr bwMode="auto">
            <a:xfrm>
              <a:off x="5389" y="2012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3" name="Group 41"/>
          <p:cNvGrpSpPr>
            <a:grpSpLocks/>
          </p:cNvGrpSpPr>
          <p:nvPr/>
        </p:nvGrpSpPr>
        <p:grpSpPr bwMode="auto">
          <a:xfrm>
            <a:off x="-2693361" y="2822575"/>
            <a:ext cx="8228974" cy="565150"/>
            <a:chOff x="5389" y="2012"/>
            <a:chExt cx="8228974" cy="356"/>
          </a:xfrm>
        </p:grpSpPr>
        <p:sp>
          <p:nvSpPr>
            <p:cNvPr id="30756" name="Line 42"/>
            <p:cNvSpPr>
              <a:spLocks noChangeShapeType="1"/>
            </p:cNvSpPr>
            <p:nvPr/>
          </p:nvSpPr>
          <p:spPr bwMode="auto">
            <a:xfrm>
              <a:off x="8234363" y="2012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43"/>
            <p:cNvSpPr>
              <a:spLocks noChangeShapeType="1"/>
            </p:cNvSpPr>
            <p:nvPr/>
          </p:nvSpPr>
          <p:spPr bwMode="auto">
            <a:xfrm>
              <a:off x="5389" y="2012"/>
              <a:ext cx="0" cy="35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4" name="Rectangle 44"/>
          <p:cNvSpPr>
            <a:spLocks noChangeArrowheads="1"/>
          </p:cNvSpPr>
          <p:nvPr/>
        </p:nvSpPr>
        <p:spPr bwMode="auto">
          <a:xfrm>
            <a:off x="898525" y="501650"/>
            <a:ext cx="75580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The hippocampus was</a:t>
            </a:r>
            <a:endParaRPr lang="en-US" sz="3200" dirty="0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previously 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thought to be required for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3 types of spatial memory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spatial 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reversal, spatial matching, and object-place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associations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(all wrong)</a:t>
            </a:r>
            <a:endParaRPr lang="en-US" sz="2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0755" name="Rectangle 45"/>
          <p:cNvSpPr>
            <a:spLocks noChangeArrowheads="1"/>
          </p:cNvSpPr>
          <p:nvPr/>
        </p:nvSpPr>
        <p:spPr bwMode="auto">
          <a:xfrm>
            <a:off x="3582988" y="60610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</a:rPr>
              <a:t>*PHC = parahippocampal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800225" y="307975"/>
            <a:ext cx="574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FFFF00"/>
                </a:solidFill>
                <a:latin typeface="Arial" charset="0"/>
              </a:rPr>
              <a:t>Open-field spatial memory test</a:t>
            </a:r>
          </a:p>
        </p:txBody>
      </p:sp>
      <p:pic>
        <p:nvPicPr>
          <p:cNvPr id="31747" name="Picture 3" descr="flowerpots2"/>
          <p:cNvPicPr>
            <a:picLocks noChangeAspect="1" noChangeArrowheads="1"/>
          </p:cNvPicPr>
          <p:nvPr/>
        </p:nvPicPr>
        <p:blipFill>
          <a:blip r:embed="rId2" cstate="print"/>
          <a:srcRect b="3203"/>
          <a:stretch>
            <a:fillRect/>
          </a:stretch>
        </p:blipFill>
        <p:spPr bwMode="auto">
          <a:xfrm>
            <a:off x="2293938" y="1771650"/>
            <a:ext cx="475773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90725" y="1350963"/>
            <a:ext cx="5362575" cy="4633912"/>
            <a:chOff x="2675" y="1055"/>
            <a:chExt cx="3392" cy="2459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3" y="1055"/>
              <a:ext cx="2344" cy="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2675" y="1060"/>
              <a:ext cx="1038" cy="2454"/>
              <a:chOff x="-260" y="996"/>
              <a:chExt cx="1038" cy="2454"/>
            </a:xfrm>
          </p:grpSpPr>
          <p:pic>
            <p:nvPicPr>
              <p:cNvPr id="3175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60" y="1000"/>
                <a:ext cx="1038" cy="2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2" name="Line 8"/>
              <p:cNvSpPr>
                <a:spLocks noChangeShapeType="1"/>
              </p:cNvSpPr>
              <p:nvPr/>
            </p:nvSpPr>
            <p:spPr bwMode="auto">
              <a:xfrm>
                <a:off x="769" y="996"/>
                <a:ext cx="0" cy="245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108700" y="6288088"/>
            <a:ext cx="250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Hampton et al. (2004)</a:t>
            </a:r>
          </a:p>
        </p:txBody>
      </p:sp>
      <p:sp>
        <p:nvSpPr>
          <p:cNvPr id="32771" name="AutoShape 4"/>
          <p:cNvSpPr>
            <a:spLocks noChangeAspect="1" noChangeArrowheads="1" noTextEdit="1"/>
          </p:cNvSpPr>
          <p:nvPr/>
        </p:nvSpPr>
        <p:spPr bwMode="auto">
          <a:xfrm>
            <a:off x="684213" y="1014413"/>
            <a:ext cx="7821612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492501" y="2406651"/>
            <a:ext cx="1125538" cy="2660650"/>
          </a:xfrm>
          <a:prstGeom prst="rect">
            <a:avLst/>
          </a:prstGeom>
          <a:solidFill>
            <a:srgbClr val="FFFF00"/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300789" y="4887913"/>
            <a:ext cx="1125538" cy="179388"/>
          </a:xfrm>
          <a:prstGeom prst="rect">
            <a:avLst/>
          </a:prstGeom>
          <a:solidFill>
            <a:srgbClr val="FFFF00"/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651126" y="1603376"/>
            <a:ext cx="1588" cy="346392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540001" y="5067301"/>
            <a:ext cx="11112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2540001" y="4495801"/>
            <a:ext cx="11112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2540001" y="3906838"/>
            <a:ext cx="11112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2540001" y="3335338"/>
            <a:ext cx="11112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540001" y="2763838"/>
            <a:ext cx="11112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540001" y="2174876"/>
            <a:ext cx="11112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2540001" y="1603376"/>
            <a:ext cx="11112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2651126" y="5067301"/>
            <a:ext cx="5616576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2651126" y="5067301"/>
            <a:ext cx="1588" cy="125413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5459414" y="5067301"/>
            <a:ext cx="1588" cy="125413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8267701" y="5067301"/>
            <a:ext cx="1588" cy="125413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3984626" y="2674938"/>
            <a:ext cx="158750" cy="177800"/>
          </a:xfrm>
          <a:prstGeom prst="rect">
            <a:avLst/>
          </a:prstGeom>
          <a:solidFill>
            <a:srgbClr val="FF0000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3984626" y="3817938"/>
            <a:ext cx="158750" cy="177800"/>
          </a:xfrm>
          <a:prstGeom prst="rect">
            <a:avLst/>
          </a:prstGeom>
          <a:solidFill>
            <a:srgbClr val="FF0000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3870326" y="1504157"/>
            <a:ext cx="158750" cy="17780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6808789" y="4887913"/>
            <a:ext cx="1587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 flipV="1">
            <a:off x="6824664" y="4906963"/>
            <a:ext cx="47625" cy="5238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6872289" y="4959351"/>
            <a:ext cx="47625" cy="5397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H="1">
            <a:off x="6824664" y="4959351"/>
            <a:ext cx="47625" cy="5397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V="1">
            <a:off x="6872289" y="4906963"/>
            <a:ext cx="47625" cy="5238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V="1">
            <a:off x="6872289" y="4906963"/>
            <a:ext cx="1588" cy="52388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6872289" y="4959351"/>
            <a:ext cx="1588" cy="53975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Freeform 30"/>
          <p:cNvSpPr>
            <a:spLocks/>
          </p:cNvSpPr>
          <p:nvPr/>
        </p:nvSpPr>
        <p:spPr bwMode="auto">
          <a:xfrm>
            <a:off x="6792914" y="4870451"/>
            <a:ext cx="158750" cy="179388"/>
          </a:xfrm>
          <a:custGeom>
            <a:avLst/>
            <a:gdLst>
              <a:gd name="T0" fmla="*/ 50 w 100"/>
              <a:gd name="T1" fmla="*/ 0 h 113"/>
              <a:gd name="T2" fmla="*/ 100 w 100"/>
              <a:gd name="T3" fmla="*/ 56 h 113"/>
              <a:gd name="T4" fmla="*/ 50 w 100"/>
              <a:gd name="T5" fmla="*/ 113 h 113"/>
              <a:gd name="T6" fmla="*/ 0 w 100"/>
              <a:gd name="T7" fmla="*/ 56 h 113"/>
              <a:gd name="T8" fmla="*/ 50 w 100"/>
              <a:gd name="T9" fmla="*/ 0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13"/>
              <a:gd name="T17" fmla="*/ 100 w 100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13">
                <a:moveTo>
                  <a:pt x="50" y="0"/>
                </a:moveTo>
                <a:lnTo>
                  <a:pt x="100" y="56"/>
                </a:lnTo>
                <a:lnTo>
                  <a:pt x="50" y="113"/>
                </a:lnTo>
                <a:lnTo>
                  <a:pt x="0" y="56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Freeform 31"/>
          <p:cNvSpPr>
            <a:spLocks/>
          </p:cNvSpPr>
          <p:nvPr/>
        </p:nvSpPr>
        <p:spPr bwMode="auto">
          <a:xfrm>
            <a:off x="6792914" y="4406901"/>
            <a:ext cx="158750" cy="177800"/>
          </a:xfrm>
          <a:custGeom>
            <a:avLst/>
            <a:gdLst>
              <a:gd name="T0" fmla="*/ 50 w 100"/>
              <a:gd name="T1" fmla="*/ 0 h 112"/>
              <a:gd name="T2" fmla="*/ 100 w 100"/>
              <a:gd name="T3" fmla="*/ 56 h 112"/>
              <a:gd name="T4" fmla="*/ 50 w 100"/>
              <a:gd name="T5" fmla="*/ 112 h 112"/>
              <a:gd name="T6" fmla="*/ 0 w 100"/>
              <a:gd name="T7" fmla="*/ 56 h 112"/>
              <a:gd name="T8" fmla="*/ 50 w 100"/>
              <a:gd name="T9" fmla="*/ 0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12"/>
              <a:gd name="T17" fmla="*/ 100 w 100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12">
                <a:moveTo>
                  <a:pt x="50" y="0"/>
                </a:moveTo>
                <a:lnTo>
                  <a:pt x="100" y="56"/>
                </a:lnTo>
                <a:lnTo>
                  <a:pt x="50" y="112"/>
                </a:lnTo>
                <a:lnTo>
                  <a:pt x="0" y="56"/>
                </a:lnTo>
                <a:lnTo>
                  <a:pt x="50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3984626" y="2085976"/>
            <a:ext cx="158750" cy="177800"/>
          </a:xfrm>
          <a:prstGeom prst="rect">
            <a:avLst/>
          </a:prstGeom>
          <a:solidFill>
            <a:srgbClr val="FF0000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3832226" y="1504157"/>
            <a:ext cx="158750" cy="177800"/>
          </a:xfrm>
          <a:prstGeom prst="rect">
            <a:avLst/>
          </a:prstGeom>
          <a:solidFill>
            <a:srgbClr val="FF0000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Freeform 34"/>
          <p:cNvSpPr>
            <a:spLocks/>
          </p:cNvSpPr>
          <p:nvPr/>
        </p:nvSpPr>
        <p:spPr bwMode="auto">
          <a:xfrm>
            <a:off x="6792914" y="4879976"/>
            <a:ext cx="158750" cy="179388"/>
          </a:xfrm>
          <a:custGeom>
            <a:avLst/>
            <a:gdLst>
              <a:gd name="T0" fmla="*/ 50 w 100"/>
              <a:gd name="T1" fmla="*/ 0 h 113"/>
              <a:gd name="T2" fmla="*/ 100 w 100"/>
              <a:gd name="T3" fmla="*/ 56 h 113"/>
              <a:gd name="T4" fmla="*/ 50 w 100"/>
              <a:gd name="T5" fmla="*/ 113 h 113"/>
              <a:gd name="T6" fmla="*/ 0 w 100"/>
              <a:gd name="T7" fmla="*/ 56 h 113"/>
              <a:gd name="T8" fmla="*/ 50 w 100"/>
              <a:gd name="T9" fmla="*/ 0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13"/>
              <a:gd name="T17" fmla="*/ 100 w 100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13">
                <a:moveTo>
                  <a:pt x="50" y="0"/>
                </a:moveTo>
                <a:lnTo>
                  <a:pt x="100" y="56"/>
                </a:lnTo>
                <a:lnTo>
                  <a:pt x="50" y="113"/>
                </a:lnTo>
                <a:lnTo>
                  <a:pt x="0" y="56"/>
                </a:lnTo>
                <a:lnTo>
                  <a:pt x="50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Freeform 35"/>
          <p:cNvSpPr>
            <a:spLocks/>
          </p:cNvSpPr>
          <p:nvPr/>
        </p:nvSpPr>
        <p:spPr bwMode="auto">
          <a:xfrm>
            <a:off x="6792914" y="4978401"/>
            <a:ext cx="158750" cy="177800"/>
          </a:xfrm>
          <a:custGeom>
            <a:avLst/>
            <a:gdLst>
              <a:gd name="T0" fmla="*/ 50 w 100"/>
              <a:gd name="T1" fmla="*/ 0 h 112"/>
              <a:gd name="T2" fmla="*/ 100 w 100"/>
              <a:gd name="T3" fmla="*/ 56 h 112"/>
              <a:gd name="T4" fmla="*/ 50 w 100"/>
              <a:gd name="T5" fmla="*/ 112 h 112"/>
              <a:gd name="T6" fmla="*/ 0 w 100"/>
              <a:gd name="T7" fmla="*/ 56 h 112"/>
              <a:gd name="T8" fmla="*/ 50 w 100"/>
              <a:gd name="T9" fmla="*/ 0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12"/>
              <a:gd name="T17" fmla="*/ 100 w 100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12">
                <a:moveTo>
                  <a:pt x="50" y="0"/>
                </a:moveTo>
                <a:lnTo>
                  <a:pt x="100" y="56"/>
                </a:lnTo>
                <a:lnTo>
                  <a:pt x="50" y="112"/>
                </a:lnTo>
                <a:lnTo>
                  <a:pt x="0" y="56"/>
                </a:lnTo>
                <a:lnTo>
                  <a:pt x="50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2190751" y="4870451"/>
            <a:ext cx="21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FFFFFF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2190751" y="4298951"/>
            <a:ext cx="21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FFFFFF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2000251" y="3709988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FFFFFF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2000251" y="3138488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FFFFFF"/>
                </a:solidFill>
                <a:latin typeface="Arial" charset="0"/>
              </a:rPr>
              <a:t>15</a:t>
            </a:r>
            <a:endParaRPr lang="en-US"/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2000251" y="2566988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FFFFFF"/>
                </a:solidFill>
                <a:latin typeface="Arial" charset="0"/>
              </a:rPr>
              <a:t>20</a:t>
            </a:r>
            <a:endParaRPr lang="en-US"/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2000251" y="1978026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FFFFFF"/>
                </a:solidFill>
                <a:latin typeface="Arial" charset="0"/>
              </a:rPr>
              <a:t>25</a:t>
            </a:r>
            <a:endParaRPr lang="en-US"/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2000251" y="1406526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FFFFFF"/>
                </a:solidFill>
                <a:latin typeface="Arial" charset="0"/>
              </a:rPr>
              <a:t>30</a:t>
            </a:r>
            <a:endParaRPr lang="en-US"/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3540126" y="5346701"/>
            <a:ext cx="1149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Arial" charset="0"/>
              </a:rPr>
              <a:t>Control</a:t>
            </a:r>
            <a:endParaRPr lang="en-US" sz="2800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5849939" y="5346701"/>
            <a:ext cx="2081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Arial" charset="0"/>
              </a:rPr>
              <a:t>Hippocampal</a:t>
            </a:r>
            <a:endParaRPr lang="en-US" sz="2800"/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 rot="16200000">
            <a:off x="-44449" y="3255963"/>
            <a:ext cx="21986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 charset="0"/>
              </a:rPr>
              <a:t>Delay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titration</a:t>
            </a:r>
            <a:endParaRPr lang="en-US" sz="2800" dirty="0"/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 rot="16200000">
            <a:off x="544513" y="3275013"/>
            <a:ext cx="1908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score 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min)</a:t>
            </a:r>
            <a:endParaRPr lang="en-US" sz="2800" dirty="0"/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6999289" y="4673601"/>
            <a:ext cx="4746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Text Box 52"/>
          <p:cNvSpPr txBox="1">
            <a:spLocks noChangeArrowheads="1"/>
          </p:cNvSpPr>
          <p:nvPr/>
        </p:nvSpPr>
        <p:spPr bwMode="auto">
          <a:xfrm>
            <a:off x="692150" y="298451"/>
            <a:ext cx="7740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FFFF00"/>
                </a:solidFill>
                <a:latin typeface="Arial" charset="0"/>
              </a:rPr>
              <a:t>Open-field spatial memory test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Arial" charset="0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4137026" y="1504157"/>
            <a:ext cx="158750" cy="177800"/>
          </a:xfrm>
          <a:prstGeom prst="rect">
            <a:avLst/>
          </a:prstGeom>
          <a:solidFill>
            <a:srgbClr val="FF0000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31"/>
          <p:cNvSpPr>
            <a:spLocks/>
          </p:cNvSpPr>
          <p:nvPr/>
        </p:nvSpPr>
        <p:spPr bwMode="auto">
          <a:xfrm>
            <a:off x="6526214" y="4880770"/>
            <a:ext cx="158750" cy="177800"/>
          </a:xfrm>
          <a:custGeom>
            <a:avLst/>
            <a:gdLst>
              <a:gd name="T0" fmla="*/ 50 w 100"/>
              <a:gd name="T1" fmla="*/ 0 h 112"/>
              <a:gd name="T2" fmla="*/ 100 w 100"/>
              <a:gd name="T3" fmla="*/ 56 h 112"/>
              <a:gd name="T4" fmla="*/ 50 w 100"/>
              <a:gd name="T5" fmla="*/ 112 h 112"/>
              <a:gd name="T6" fmla="*/ 0 w 100"/>
              <a:gd name="T7" fmla="*/ 56 h 112"/>
              <a:gd name="T8" fmla="*/ 50 w 100"/>
              <a:gd name="T9" fmla="*/ 0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12"/>
              <a:gd name="T17" fmla="*/ 100 w 100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12">
                <a:moveTo>
                  <a:pt x="50" y="0"/>
                </a:moveTo>
                <a:lnTo>
                  <a:pt x="100" y="56"/>
                </a:lnTo>
                <a:lnTo>
                  <a:pt x="50" y="112"/>
                </a:lnTo>
                <a:lnTo>
                  <a:pt x="0" y="56"/>
                </a:lnTo>
                <a:lnTo>
                  <a:pt x="50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31"/>
          <p:cNvSpPr>
            <a:spLocks/>
          </p:cNvSpPr>
          <p:nvPr/>
        </p:nvSpPr>
        <p:spPr bwMode="auto">
          <a:xfrm>
            <a:off x="7072314" y="4880770"/>
            <a:ext cx="158750" cy="177800"/>
          </a:xfrm>
          <a:custGeom>
            <a:avLst/>
            <a:gdLst>
              <a:gd name="T0" fmla="*/ 50 w 100"/>
              <a:gd name="T1" fmla="*/ 0 h 112"/>
              <a:gd name="T2" fmla="*/ 100 w 100"/>
              <a:gd name="T3" fmla="*/ 56 h 112"/>
              <a:gd name="T4" fmla="*/ 50 w 100"/>
              <a:gd name="T5" fmla="*/ 112 h 112"/>
              <a:gd name="T6" fmla="*/ 0 w 100"/>
              <a:gd name="T7" fmla="*/ 56 h 112"/>
              <a:gd name="T8" fmla="*/ 50 w 100"/>
              <a:gd name="T9" fmla="*/ 0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12"/>
              <a:gd name="T17" fmla="*/ 100 w 100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12">
                <a:moveTo>
                  <a:pt x="50" y="0"/>
                </a:moveTo>
                <a:lnTo>
                  <a:pt x="100" y="56"/>
                </a:lnTo>
                <a:lnTo>
                  <a:pt x="50" y="112"/>
                </a:lnTo>
                <a:lnTo>
                  <a:pt x="0" y="56"/>
                </a:lnTo>
                <a:lnTo>
                  <a:pt x="50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Text Box 2056"/>
          <p:cNvSpPr txBox="1">
            <a:spLocks noChangeArrowheads="1"/>
          </p:cNvSpPr>
          <p:nvPr/>
        </p:nvSpPr>
        <p:spPr bwMode="auto">
          <a:xfrm>
            <a:off x="752475" y="1558925"/>
            <a:ext cx="10541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F92BB4"/>
                </a:solidFill>
              </a:rPr>
              <a:t>O</a:t>
            </a:r>
          </a:p>
        </p:txBody>
      </p:sp>
      <p:sp>
        <p:nvSpPr>
          <p:cNvPr id="10243" name="Text Box 24"/>
          <p:cNvSpPr txBox="1">
            <a:spLocks noChangeArrowheads="1"/>
          </p:cNvSpPr>
          <p:nvPr/>
        </p:nvSpPr>
        <p:spPr bwMode="auto">
          <a:xfrm>
            <a:off x="584200" y="274639"/>
            <a:ext cx="8178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t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</a:rPr>
              <a:t>A</a:t>
            </a:r>
            <a:r>
              <a:rPr lang="en-US" sz="3200" b="0" dirty="0" smtClean="0">
                <a:solidFill>
                  <a:srgbClr val="FFFF00"/>
                </a:solidFill>
                <a:latin typeface="Arial" pitchFamily="34" charset="0"/>
              </a:rPr>
              <a:t>rbitrary associations </a:t>
            </a:r>
          </a:p>
          <a:p>
            <a:pPr algn="ctr">
              <a:spcBef>
                <a:spcPts val="0"/>
              </a:spcBef>
            </a:pPr>
            <a:r>
              <a:rPr lang="en-US" sz="3200" b="0" dirty="0" smtClean="0">
                <a:solidFill>
                  <a:srgbClr val="FFFF00"/>
                </a:solidFill>
                <a:latin typeface="Arial" pitchFamily="34" charset="0"/>
              </a:rPr>
              <a:t>Spatially </a:t>
            </a:r>
            <a:r>
              <a:rPr lang="en-US" sz="3200" b="0" dirty="0">
                <a:solidFill>
                  <a:srgbClr val="FFFF00"/>
                </a:solidFill>
                <a:latin typeface="Arial" pitchFamily="34" charset="0"/>
              </a:rPr>
              <a:t>directed </a:t>
            </a:r>
            <a:r>
              <a:rPr lang="en-US" sz="3200" b="0" dirty="0" smtClean="0">
                <a:solidFill>
                  <a:srgbClr val="FFFF00"/>
                </a:solidFill>
                <a:latin typeface="Arial" pitchFamily="34" charset="0"/>
              </a:rPr>
              <a:t>responses (joystick </a:t>
            </a:r>
            <a:r>
              <a:rPr lang="en-US" sz="3200" b="0" dirty="0">
                <a:solidFill>
                  <a:srgbClr val="FFFF00"/>
                </a:solidFill>
                <a:latin typeface="Arial" pitchFamily="34" charset="0"/>
              </a:rPr>
              <a:t>task)</a:t>
            </a:r>
          </a:p>
        </p:txBody>
      </p:sp>
      <p:sp>
        <p:nvSpPr>
          <p:cNvPr id="10260" name="Text Box 2057"/>
          <p:cNvSpPr txBox="1">
            <a:spLocks noChangeArrowheads="1"/>
          </p:cNvSpPr>
          <p:nvPr/>
        </p:nvSpPr>
        <p:spPr bwMode="auto">
          <a:xfrm>
            <a:off x="1017588" y="1801813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FF66"/>
                </a:solidFill>
              </a:rPr>
              <a:t>u</a:t>
            </a:r>
          </a:p>
        </p:txBody>
      </p:sp>
      <p:sp>
        <p:nvSpPr>
          <p:cNvPr id="10244" name="AutoShape 29"/>
          <p:cNvSpPr>
            <a:spLocks noChangeAspect="1" noChangeArrowheads="1"/>
          </p:cNvSpPr>
          <p:nvPr/>
        </p:nvSpPr>
        <p:spPr bwMode="auto">
          <a:xfrm>
            <a:off x="5311776" y="2036763"/>
            <a:ext cx="2046288" cy="1998662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5" name="Rectangle 30"/>
          <p:cNvSpPr>
            <a:spLocks noChangeAspect="1" noChangeArrowheads="1"/>
          </p:cNvSpPr>
          <p:nvPr/>
        </p:nvSpPr>
        <p:spPr bwMode="auto">
          <a:xfrm>
            <a:off x="5329238" y="2578100"/>
            <a:ext cx="1490662" cy="142557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6" name="Text Box 31"/>
          <p:cNvSpPr txBox="1">
            <a:spLocks noChangeAspect="1" noChangeArrowheads="1"/>
          </p:cNvSpPr>
          <p:nvPr/>
        </p:nvSpPr>
        <p:spPr bwMode="auto">
          <a:xfrm>
            <a:off x="4621213" y="2916238"/>
            <a:ext cx="31115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F92BB4"/>
                </a:solidFill>
              </a:rPr>
              <a:t>O</a:t>
            </a:r>
            <a:endParaRPr lang="en-US" sz="1400" dirty="0">
              <a:solidFill>
                <a:srgbClr val="F92BB4"/>
              </a:solidFill>
            </a:endParaRPr>
          </a:p>
        </p:txBody>
      </p:sp>
      <p:sp>
        <p:nvSpPr>
          <p:cNvPr id="10247" name="Text Box 32"/>
          <p:cNvSpPr txBox="1">
            <a:spLocks noChangeAspect="1" noChangeArrowheads="1"/>
          </p:cNvSpPr>
          <p:nvPr/>
        </p:nvSpPr>
        <p:spPr bwMode="auto">
          <a:xfrm>
            <a:off x="6045201" y="306863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solidFill>
                  <a:srgbClr val="FFFF66"/>
                </a:solidFill>
              </a:rPr>
              <a:t>u</a:t>
            </a:r>
          </a:p>
        </p:txBody>
      </p:sp>
      <p:sp>
        <p:nvSpPr>
          <p:cNvPr id="10248" name="Rectangle 33"/>
          <p:cNvSpPr>
            <a:spLocks noChangeAspect="1" noChangeArrowheads="1"/>
          </p:cNvSpPr>
          <p:nvPr/>
        </p:nvSpPr>
        <p:spPr bwMode="auto">
          <a:xfrm>
            <a:off x="7154863" y="4237038"/>
            <a:ext cx="1770063" cy="31908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9" name="Rectangle 34"/>
          <p:cNvSpPr>
            <a:spLocks noChangeAspect="1" noChangeArrowheads="1"/>
          </p:cNvSpPr>
          <p:nvPr/>
        </p:nvSpPr>
        <p:spPr bwMode="auto">
          <a:xfrm>
            <a:off x="7880351" y="4273550"/>
            <a:ext cx="287338" cy="12668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0" name="Freeform 35"/>
          <p:cNvSpPr>
            <a:spLocks noChangeAspect="1"/>
          </p:cNvSpPr>
          <p:nvPr/>
        </p:nvSpPr>
        <p:spPr bwMode="auto">
          <a:xfrm>
            <a:off x="6721476" y="4392613"/>
            <a:ext cx="1298575" cy="1357312"/>
          </a:xfrm>
          <a:custGeom>
            <a:avLst/>
            <a:gdLst>
              <a:gd name="T0" fmla="*/ 0 w 2018"/>
              <a:gd name="T1" fmla="*/ 666 h 679"/>
              <a:gd name="T2" fmla="*/ 336 w 2018"/>
              <a:gd name="T3" fmla="*/ 679 h 679"/>
              <a:gd name="T4" fmla="*/ 923 w 2018"/>
              <a:gd name="T5" fmla="*/ 521 h 679"/>
              <a:gd name="T6" fmla="*/ 2018 w 2018"/>
              <a:gd name="T7" fmla="*/ 0 h 679"/>
              <a:gd name="T8" fmla="*/ 0 60000 65536"/>
              <a:gd name="T9" fmla="*/ 0 60000 65536"/>
              <a:gd name="T10" fmla="*/ 0 60000 65536"/>
              <a:gd name="T11" fmla="*/ 0 60000 65536"/>
              <a:gd name="T12" fmla="*/ 0 w 2018"/>
              <a:gd name="T13" fmla="*/ 0 h 679"/>
              <a:gd name="T14" fmla="*/ 2018 w 2018"/>
              <a:gd name="T15" fmla="*/ 679 h 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8" h="679">
                <a:moveTo>
                  <a:pt x="0" y="666"/>
                </a:moveTo>
                <a:lnTo>
                  <a:pt x="336" y="679"/>
                </a:lnTo>
                <a:lnTo>
                  <a:pt x="923" y="521"/>
                </a:lnTo>
                <a:lnTo>
                  <a:pt x="2018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1" name="Oval 36"/>
          <p:cNvSpPr>
            <a:spLocks noChangeAspect="1" noChangeArrowheads="1"/>
          </p:cNvSpPr>
          <p:nvPr/>
        </p:nvSpPr>
        <p:spPr bwMode="auto">
          <a:xfrm>
            <a:off x="7910513" y="4302125"/>
            <a:ext cx="219075" cy="2381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784851" y="5019675"/>
            <a:ext cx="881063" cy="654050"/>
            <a:chOff x="3440" y="1774"/>
            <a:chExt cx="485" cy="312"/>
          </a:xfrm>
        </p:grpSpPr>
        <p:sp>
          <p:nvSpPr>
            <p:cNvPr id="10253" name="Freeform 38"/>
            <p:cNvSpPr>
              <a:spLocks/>
            </p:cNvSpPr>
            <p:nvPr/>
          </p:nvSpPr>
          <p:spPr bwMode="auto">
            <a:xfrm>
              <a:off x="3440" y="1960"/>
              <a:ext cx="485" cy="126"/>
            </a:xfrm>
            <a:custGeom>
              <a:avLst/>
              <a:gdLst>
                <a:gd name="T0" fmla="*/ 3 w 213"/>
                <a:gd name="T1" fmla="*/ 70 h 70"/>
                <a:gd name="T2" fmla="*/ 3 w 213"/>
                <a:gd name="T3" fmla="*/ 70 h 70"/>
                <a:gd name="T4" fmla="*/ 0 w 213"/>
                <a:gd name="T5" fmla="*/ 51 h 70"/>
                <a:gd name="T6" fmla="*/ 3 w 213"/>
                <a:gd name="T7" fmla="*/ 32 h 70"/>
                <a:gd name="T8" fmla="*/ 5 w 213"/>
                <a:gd name="T9" fmla="*/ 21 h 70"/>
                <a:gd name="T10" fmla="*/ 11 w 213"/>
                <a:gd name="T11" fmla="*/ 16 h 70"/>
                <a:gd name="T12" fmla="*/ 16 w 213"/>
                <a:gd name="T13" fmla="*/ 8 h 70"/>
                <a:gd name="T14" fmla="*/ 27 w 213"/>
                <a:gd name="T15" fmla="*/ 5 h 70"/>
                <a:gd name="T16" fmla="*/ 27 w 213"/>
                <a:gd name="T17" fmla="*/ 5 h 70"/>
                <a:gd name="T18" fmla="*/ 48 w 213"/>
                <a:gd name="T19" fmla="*/ 2 h 70"/>
                <a:gd name="T20" fmla="*/ 70 w 213"/>
                <a:gd name="T21" fmla="*/ 5 h 70"/>
                <a:gd name="T22" fmla="*/ 92 w 213"/>
                <a:gd name="T23" fmla="*/ 8 h 70"/>
                <a:gd name="T24" fmla="*/ 113 w 213"/>
                <a:gd name="T25" fmla="*/ 8 h 70"/>
                <a:gd name="T26" fmla="*/ 113 w 213"/>
                <a:gd name="T27" fmla="*/ 8 h 70"/>
                <a:gd name="T28" fmla="*/ 145 w 213"/>
                <a:gd name="T29" fmla="*/ 2 h 70"/>
                <a:gd name="T30" fmla="*/ 162 w 213"/>
                <a:gd name="T31" fmla="*/ 0 h 70"/>
                <a:gd name="T32" fmla="*/ 183 w 213"/>
                <a:gd name="T33" fmla="*/ 5 h 70"/>
                <a:gd name="T34" fmla="*/ 183 w 213"/>
                <a:gd name="T35" fmla="*/ 5 h 70"/>
                <a:gd name="T36" fmla="*/ 191 w 213"/>
                <a:gd name="T37" fmla="*/ 8 h 70"/>
                <a:gd name="T38" fmla="*/ 199 w 213"/>
                <a:gd name="T39" fmla="*/ 13 h 70"/>
                <a:gd name="T40" fmla="*/ 205 w 213"/>
                <a:gd name="T41" fmla="*/ 21 h 70"/>
                <a:gd name="T42" fmla="*/ 210 w 213"/>
                <a:gd name="T43" fmla="*/ 29 h 70"/>
                <a:gd name="T44" fmla="*/ 213 w 213"/>
                <a:gd name="T45" fmla="*/ 48 h 70"/>
                <a:gd name="T46" fmla="*/ 213 w 213"/>
                <a:gd name="T47" fmla="*/ 70 h 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3"/>
                <a:gd name="T73" fmla="*/ 0 h 70"/>
                <a:gd name="T74" fmla="*/ 213 w 213"/>
                <a:gd name="T75" fmla="*/ 70 h 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3" h="70">
                  <a:moveTo>
                    <a:pt x="3" y="70"/>
                  </a:moveTo>
                  <a:lnTo>
                    <a:pt x="3" y="70"/>
                  </a:lnTo>
                  <a:lnTo>
                    <a:pt x="0" y="51"/>
                  </a:lnTo>
                  <a:lnTo>
                    <a:pt x="3" y="32"/>
                  </a:lnTo>
                  <a:lnTo>
                    <a:pt x="5" y="21"/>
                  </a:lnTo>
                  <a:lnTo>
                    <a:pt x="11" y="16"/>
                  </a:lnTo>
                  <a:lnTo>
                    <a:pt x="16" y="8"/>
                  </a:lnTo>
                  <a:lnTo>
                    <a:pt x="27" y="5"/>
                  </a:lnTo>
                  <a:lnTo>
                    <a:pt x="48" y="2"/>
                  </a:lnTo>
                  <a:lnTo>
                    <a:pt x="70" y="5"/>
                  </a:lnTo>
                  <a:lnTo>
                    <a:pt x="92" y="8"/>
                  </a:lnTo>
                  <a:lnTo>
                    <a:pt x="113" y="8"/>
                  </a:lnTo>
                  <a:lnTo>
                    <a:pt x="145" y="2"/>
                  </a:lnTo>
                  <a:lnTo>
                    <a:pt x="162" y="0"/>
                  </a:lnTo>
                  <a:lnTo>
                    <a:pt x="183" y="5"/>
                  </a:lnTo>
                  <a:lnTo>
                    <a:pt x="191" y="8"/>
                  </a:lnTo>
                  <a:lnTo>
                    <a:pt x="199" y="13"/>
                  </a:lnTo>
                  <a:lnTo>
                    <a:pt x="205" y="21"/>
                  </a:lnTo>
                  <a:lnTo>
                    <a:pt x="210" y="29"/>
                  </a:lnTo>
                  <a:lnTo>
                    <a:pt x="213" y="48"/>
                  </a:lnTo>
                  <a:lnTo>
                    <a:pt x="213" y="70"/>
                  </a:lnTo>
                </a:path>
              </a:pathLst>
            </a:custGeom>
            <a:noFill/>
            <a:ln w="2070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4" name="Freeform 39"/>
            <p:cNvSpPr>
              <a:spLocks/>
            </p:cNvSpPr>
            <p:nvPr/>
          </p:nvSpPr>
          <p:spPr bwMode="auto">
            <a:xfrm>
              <a:off x="3722" y="1805"/>
              <a:ext cx="135" cy="158"/>
            </a:xfrm>
            <a:custGeom>
              <a:avLst/>
              <a:gdLst>
                <a:gd name="T0" fmla="*/ 59 w 59"/>
                <a:gd name="T1" fmla="*/ 88 h 88"/>
                <a:gd name="T2" fmla="*/ 59 w 59"/>
                <a:gd name="T3" fmla="*/ 88 h 88"/>
                <a:gd name="T4" fmla="*/ 51 w 59"/>
                <a:gd name="T5" fmla="*/ 78 h 88"/>
                <a:gd name="T6" fmla="*/ 46 w 59"/>
                <a:gd name="T7" fmla="*/ 67 h 88"/>
                <a:gd name="T8" fmla="*/ 35 w 59"/>
                <a:gd name="T9" fmla="*/ 43 h 88"/>
                <a:gd name="T10" fmla="*/ 27 w 59"/>
                <a:gd name="T11" fmla="*/ 29 h 88"/>
                <a:gd name="T12" fmla="*/ 19 w 59"/>
                <a:gd name="T13" fmla="*/ 16 h 88"/>
                <a:gd name="T14" fmla="*/ 11 w 59"/>
                <a:gd name="T15" fmla="*/ 8 h 88"/>
                <a:gd name="T16" fmla="*/ 0 w 59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8"/>
                <a:gd name="T29" fmla="*/ 59 w 59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8">
                  <a:moveTo>
                    <a:pt x="59" y="88"/>
                  </a:moveTo>
                  <a:lnTo>
                    <a:pt x="59" y="88"/>
                  </a:lnTo>
                  <a:lnTo>
                    <a:pt x="51" y="78"/>
                  </a:lnTo>
                  <a:lnTo>
                    <a:pt x="46" y="67"/>
                  </a:lnTo>
                  <a:lnTo>
                    <a:pt x="35" y="43"/>
                  </a:lnTo>
                  <a:lnTo>
                    <a:pt x="27" y="29"/>
                  </a:lnTo>
                  <a:lnTo>
                    <a:pt x="19" y="16"/>
                  </a:lnTo>
                  <a:lnTo>
                    <a:pt x="11" y="8"/>
                  </a:lnTo>
                  <a:lnTo>
                    <a:pt x="0" y="0"/>
                  </a:lnTo>
                </a:path>
              </a:pathLst>
            </a:custGeom>
            <a:noFill/>
            <a:ln w="2070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5" name="Freeform 40"/>
            <p:cNvSpPr>
              <a:spLocks/>
            </p:cNvSpPr>
            <p:nvPr/>
          </p:nvSpPr>
          <p:spPr bwMode="auto">
            <a:xfrm>
              <a:off x="3495" y="1814"/>
              <a:ext cx="134" cy="155"/>
            </a:xfrm>
            <a:custGeom>
              <a:avLst/>
              <a:gdLst>
                <a:gd name="T0" fmla="*/ 59 w 59"/>
                <a:gd name="T1" fmla="*/ 0 h 86"/>
                <a:gd name="T2" fmla="*/ 59 w 59"/>
                <a:gd name="T3" fmla="*/ 0 h 86"/>
                <a:gd name="T4" fmla="*/ 49 w 59"/>
                <a:gd name="T5" fmla="*/ 5 h 86"/>
                <a:gd name="T6" fmla="*/ 38 w 59"/>
                <a:gd name="T7" fmla="*/ 13 h 86"/>
                <a:gd name="T8" fmla="*/ 30 w 59"/>
                <a:gd name="T9" fmla="*/ 24 h 86"/>
                <a:gd name="T10" fmla="*/ 22 w 59"/>
                <a:gd name="T11" fmla="*/ 38 h 86"/>
                <a:gd name="T12" fmla="*/ 11 w 59"/>
                <a:gd name="T13" fmla="*/ 67 h 86"/>
                <a:gd name="T14" fmla="*/ 0 w 59"/>
                <a:gd name="T15" fmla="*/ 86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86"/>
                <a:gd name="T26" fmla="*/ 59 w 59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86">
                  <a:moveTo>
                    <a:pt x="59" y="0"/>
                  </a:moveTo>
                  <a:lnTo>
                    <a:pt x="59" y="0"/>
                  </a:lnTo>
                  <a:lnTo>
                    <a:pt x="49" y="5"/>
                  </a:lnTo>
                  <a:lnTo>
                    <a:pt x="38" y="13"/>
                  </a:lnTo>
                  <a:lnTo>
                    <a:pt x="30" y="24"/>
                  </a:lnTo>
                  <a:lnTo>
                    <a:pt x="22" y="38"/>
                  </a:lnTo>
                  <a:lnTo>
                    <a:pt x="11" y="67"/>
                  </a:lnTo>
                  <a:lnTo>
                    <a:pt x="0" y="86"/>
                  </a:lnTo>
                </a:path>
              </a:pathLst>
            </a:custGeom>
            <a:noFill/>
            <a:ln w="2070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6" name="Freeform 41"/>
            <p:cNvSpPr>
              <a:spLocks/>
            </p:cNvSpPr>
            <p:nvPr/>
          </p:nvSpPr>
          <p:spPr bwMode="auto">
            <a:xfrm>
              <a:off x="3618" y="1774"/>
              <a:ext cx="104" cy="88"/>
            </a:xfrm>
            <a:custGeom>
              <a:avLst/>
              <a:gdLst>
                <a:gd name="T0" fmla="*/ 14 w 46"/>
                <a:gd name="T1" fmla="*/ 46 h 49"/>
                <a:gd name="T2" fmla="*/ 14 w 46"/>
                <a:gd name="T3" fmla="*/ 46 h 49"/>
                <a:gd name="T4" fmla="*/ 14 w 46"/>
                <a:gd name="T5" fmla="*/ 41 h 49"/>
                <a:gd name="T6" fmla="*/ 11 w 46"/>
                <a:gd name="T7" fmla="*/ 35 h 49"/>
                <a:gd name="T8" fmla="*/ 5 w 46"/>
                <a:gd name="T9" fmla="*/ 25 h 49"/>
                <a:gd name="T10" fmla="*/ 0 w 46"/>
                <a:gd name="T11" fmla="*/ 19 h 49"/>
                <a:gd name="T12" fmla="*/ 0 w 46"/>
                <a:gd name="T13" fmla="*/ 17 h 49"/>
                <a:gd name="T14" fmla="*/ 3 w 46"/>
                <a:gd name="T15" fmla="*/ 14 h 49"/>
                <a:gd name="T16" fmla="*/ 3 w 46"/>
                <a:gd name="T17" fmla="*/ 14 h 49"/>
                <a:gd name="T18" fmla="*/ 14 w 46"/>
                <a:gd name="T19" fmla="*/ 6 h 49"/>
                <a:gd name="T20" fmla="*/ 19 w 46"/>
                <a:gd name="T21" fmla="*/ 3 h 49"/>
                <a:gd name="T22" fmla="*/ 24 w 46"/>
                <a:gd name="T23" fmla="*/ 0 h 49"/>
                <a:gd name="T24" fmla="*/ 24 w 46"/>
                <a:gd name="T25" fmla="*/ 0 h 49"/>
                <a:gd name="T26" fmla="*/ 30 w 46"/>
                <a:gd name="T27" fmla="*/ 3 h 49"/>
                <a:gd name="T28" fmla="*/ 35 w 46"/>
                <a:gd name="T29" fmla="*/ 6 h 49"/>
                <a:gd name="T30" fmla="*/ 46 w 46"/>
                <a:gd name="T31" fmla="*/ 17 h 49"/>
                <a:gd name="T32" fmla="*/ 46 w 46"/>
                <a:gd name="T33" fmla="*/ 17 h 49"/>
                <a:gd name="T34" fmla="*/ 46 w 46"/>
                <a:gd name="T35" fmla="*/ 22 h 49"/>
                <a:gd name="T36" fmla="*/ 46 w 46"/>
                <a:gd name="T37" fmla="*/ 25 h 49"/>
                <a:gd name="T38" fmla="*/ 40 w 46"/>
                <a:gd name="T39" fmla="*/ 30 h 49"/>
                <a:gd name="T40" fmla="*/ 35 w 46"/>
                <a:gd name="T41" fmla="*/ 38 h 49"/>
                <a:gd name="T42" fmla="*/ 32 w 46"/>
                <a:gd name="T43" fmla="*/ 43 h 49"/>
                <a:gd name="T44" fmla="*/ 32 w 46"/>
                <a:gd name="T45" fmla="*/ 49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49"/>
                <a:gd name="T71" fmla="*/ 46 w 46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49">
                  <a:moveTo>
                    <a:pt x="14" y="46"/>
                  </a:moveTo>
                  <a:lnTo>
                    <a:pt x="14" y="46"/>
                  </a:lnTo>
                  <a:lnTo>
                    <a:pt x="14" y="41"/>
                  </a:lnTo>
                  <a:lnTo>
                    <a:pt x="11" y="35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46" y="17"/>
                  </a:lnTo>
                  <a:lnTo>
                    <a:pt x="46" y="22"/>
                  </a:lnTo>
                  <a:lnTo>
                    <a:pt x="46" y="25"/>
                  </a:lnTo>
                  <a:lnTo>
                    <a:pt x="40" y="30"/>
                  </a:lnTo>
                  <a:lnTo>
                    <a:pt x="35" y="38"/>
                  </a:lnTo>
                  <a:lnTo>
                    <a:pt x="32" y="43"/>
                  </a:lnTo>
                  <a:lnTo>
                    <a:pt x="32" y="49"/>
                  </a:lnTo>
                </a:path>
              </a:pathLst>
            </a:custGeom>
            <a:noFill/>
            <a:ln w="2070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7" name="Freeform 42"/>
            <p:cNvSpPr>
              <a:spLocks/>
            </p:cNvSpPr>
            <p:nvPr/>
          </p:nvSpPr>
          <p:spPr bwMode="auto">
            <a:xfrm>
              <a:off x="3531" y="1954"/>
              <a:ext cx="80" cy="9"/>
            </a:xfrm>
            <a:custGeom>
              <a:avLst/>
              <a:gdLst>
                <a:gd name="T0" fmla="*/ 0 w 35"/>
                <a:gd name="T1" fmla="*/ 5 h 5"/>
                <a:gd name="T2" fmla="*/ 0 w 35"/>
                <a:gd name="T3" fmla="*/ 5 h 5"/>
                <a:gd name="T4" fmla="*/ 3 w 35"/>
                <a:gd name="T5" fmla="*/ 3 h 5"/>
                <a:gd name="T6" fmla="*/ 8 w 35"/>
                <a:gd name="T7" fmla="*/ 0 h 5"/>
                <a:gd name="T8" fmla="*/ 14 w 35"/>
                <a:gd name="T9" fmla="*/ 0 h 5"/>
                <a:gd name="T10" fmla="*/ 14 w 35"/>
                <a:gd name="T11" fmla="*/ 0 h 5"/>
                <a:gd name="T12" fmla="*/ 22 w 35"/>
                <a:gd name="T13" fmla="*/ 0 h 5"/>
                <a:gd name="T14" fmla="*/ 30 w 35"/>
                <a:gd name="T15" fmla="*/ 3 h 5"/>
                <a:gd name="T16" fmla="*/ 35 w 35"/>
                <a:gd name="T17" fmla="*/ 5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5"/>
                <a:gd name="T29" fmla="*/ 35 w 35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5">
                  <a:moveTo>
                    <a:pt x="0" y="5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30" y="3"/>
                  </a:lnTo>
                  <a:lnTo>
                    <a:pt x="35" y="5"/>
                  </a:lnTo>
                </a:path>
              </a:pathLst>
            </a:custGeom>
            <a:noFill/>
            <a:ln w="2070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8" name="Freeform 43"/>
            <p:cNvSpPr>
              <a:spLocks/>
            </p:cNvSpPr>
            <p:nvPr/>
          </p:nvSpPr>
          <p:spPr bwMode="auto">
            <a:xfrm>
              <a:off x="3734" y="1949"/>
              <a:ext cx="79" cy="14"/>
            </a:xfrm>
            <a:custGeom>
              <a:avLst/>
              <a:gdLst>
                <a:gd name="T0" fmla="*/ 0 w 35"/>
                <a:gd name="T1" fmla="*/ 8 h 8"/>
                <a:gd name="T2" fmla="*/ 0 w 35"/>
                <a:gd name="T3" fmla="*/ 8 h 8"/>
                <a:gd name="T4" fmla="*/ 6 w 35"/>
                <a:gd name="T5" fmla="*/ 6 h 8"/>
                <a:gd name="T6" fmla="*/ 8 w 35"/>
                <a:gd name="T7" fmla="*/ 3 h 8"/>
                <a:gd name="T8" fmla="*/ 14 w 35"/>
                <a:gd name="T9" fmla="*/ 0 h 8"/>
                <a:gd name="T10" fmla="*/ 14 w 35"/>
                <a:gd name="T11" fmla="*/ 0 h 8"/>
                <a:gd name="T12" fmla="*/ 24 w 35"/>
                <a:gd name="T13" fmla="*/ 3 h 8"/>
                <a:gd name="T14" fmla="*/ 30 w 35"/>
                <a:gd name="T15" fmla="*/ 6 h 8"/>
                <a:gd name="T16" fmla="*/ 35 w 35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8"/>
                <a:gd name="T29" fmla="*/ 35 w 3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8">
                  <a:moveTo>
                    <a:pt x="0" y="8"/>
                  </a:moveTo>
                  <a:lnTo>
                    <a:pt x="0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0" y="6"/>
                  </a:lnTo>
                  <a:lnTo>
                    <a:pt x="35" y="8"/>
                  </a:lnTo>
                </a:path>
              </a:pathLst>
            </a:custGeom>
            <a:noFill/>
            <a:ln w="2070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857250" y="2039938"/>
            <a:ext cx="3500438" cy="3735387"/>
            <a:chOff x="540" y="1245"/>
            <a:chExt cx="2205" cy="2353"/>
          </a:xfrm>
        </p:grpSpPr>
        <p:sp>
          <p:nvSpPr>
            <p:cNvPr id="10261" name="Line 2052"/>
            <p:cNvSpPr>
              <a:spLocks noChangeShapeType="1"/>
            </p:cNvSpPr>
            <p:nvPr/>
          </p:nvSpPr>
          <p:spPr bwMode="auto">
            <a:xfrm>
              <a:off x="1268" y="1427"/>
              <a:ext cx="5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540" y="1818"/>
              <a:ext cx="586" cy="903"/>
              <a:chOff x="1428" y="1714"/>
              <a:chExt cx="586" cy="903"/>
            </a:xfrm>
          </p:grpSpPr>
          <p:sp>
            <p:nvSpPr>
              <p:cNvPr id="10272" name="Text Box 2059"/>
              <p:cNvSpPr txBox="1">
                <a:spLocks noChangeArrowheads="1"/>
              </p:cNvSpPr>
              <p:nvPr/>
            </p:nvSpPr>
            <p:spPr bwMode="auto">
              <a:xfrm>
                <a:off x="1428" y="1714"/>
                <a:ext cx="586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800" dirty="0">
                    <a:solidFill>
                      <a:srgbClr val="6AFC71"/>
                    </a:solidFill>
                  </a:rPr>
                  <a:t>T</a:t>
                </a:r>
              </a:p>
            </p:txBody>
          </p:sp>
          <p:sp>
            <p:nvSpPr>
              <p:cNvPr id="10273" name="Text Box 2060"/>
              <p:cNvSpPr txBox="1">
                <a:spLocks noChangeArrowheads="1"/>
              </p:cNvSpPr>
              <p:nvPr/>
            </p:nvSpPr>
            <p:spPr bwMode="auto">
              <a:xfrm>
                <a:off x="1602" y="1831"/>
                <a:ext cx="410" cy="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600" dirty="0">
                    <a:solidFill>
                      <a:srgbClr val="CC66FF"/>
                    </a:solidFill>
                  </a:rPr>
                  <a:t>k</a:t>
                </a:r>
              </a:p>
            </p:txBody>
          </p:sp>
        </p:grpSp>
        <p:grpSp>
          <p:nvGrpSpPr>
            <p:cNvPr id="8" name="Group 2061"/>
            <p:cNvGrpSpPr>
              <a:grpSpLocks/>
            </p:cNvGrpSpPr>
            <p:nvPr/>
          </p:nvGrpSpPr>
          <p:grpSpPr bwMode="auto">
            <a:xfrm>
              <a:off x="546" y="2695"/>
              <a:ext cx="586" cy="903"/>
              <a:chOff x="1056" y="2270"/>
              <a:chExt cx="894" cy="1278"/>
            </a:xfrm>
          </p:grpSpPr>
          <p:sp>
            <p:nvSpPr>
              <p:cNvPr id="10270" name="Text Box 2062"/>
              <p:cNvSpPr txBox="1">
                <a:spLocks noChangeArrowheads="1"/>
              </p:cNvSpPr>
              <p:nvPr/>
            </p:nvSpPr>
            <p:spPr bwMode="auto">
              <a:xfrm>
                <a:off x="1056" y="2270"/>
                <a:ext cx="894" cy="1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800" dirty="0">
                    <a:solidFill>
                      <a:srgbClr val="FF6699"/>
                    </a:solidFill>
                  </a:rPr>
                  <a:t>L</a:t>
                </a:r>
              </a:p>
            </p:txBody>
          </p:sp>
          <p:sp>
            <p:nvSpPr>
              <p:cNvPr id="10271" name="Text Box 2063"/>
              <p:cNvSpPr txBox="1">
                <a:spLocks noChangeArrowheads="1"/>
              </p:cNvSpPr>
              <p:nvPr/>
            </p:nvSpPr>
            <p:spPr bwMode="auto">
              <a:xfrm>
                <a:off x="1202" y="2323"/>
                <a:ext cx="626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600" dirty="0">
                    <a:solidFill>
                      <a:srgbClr val="00FFFF"/>
                    </a:solidFill>
                  </a:rPr>
                  <a:t>h</a:t>
                </a: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1984" y="1245"/>
              <a:ext cx="761" cy="2084"/>
              <a:chOff x="2538" y="1405"/>
              <a:chExt cx="761" cy="2084"/>
            </a:xfrm>
          </p:grpSpPr>
          <p:sp>
            <p:nvSpPr>
              <p:cNvPr id="10267" name="Text Box 2064"/>
              <p:cNvSpPr txBox="1">
                <a:spLocks noChangeArrowheads="1"/>
              </p:cNvSpPr>
              <p:nvPr/>
            </p:nvSpPr>
            <p:spPr bwMode="auto">
              <a:xfrm>
                <a:off x="2539" y="1405"/>
                <a:ext cx="54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Left</a:t>
                </a:r>
              </a:p>
            </p:txBody>
          </p:sp>
          <p:sp>
            <p:nvSpPr>
              <p:cNvPr id="10268" name="Text Box 2065"/>
              <p:cNvSpPr txBox="1">
                <a:spLocks noChangeArrowheads="1"/>
              </p:cNvSpPr>
              <p:nvPr/>
            </p:nvSpPr>
            <p:spPr bwMode="auto">
              <a:xfrm>
                <a:off x="2538" y="2271"/>
                <a:ext cx="69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Right</a:t>
                </a:r>
              </a:p>
            </p:txBody>
          </p:sp>
          <p:sp>
            <p:nvSpPr>
              <p:cNvPr id="10269" name="Text Box 2066"/>
              <p:cNvSpPr txBox="1">
                <a:spLocks noChangeArrowheads="1"/>
              </p:cNvSpPr>
              <p:nvPr/>
            </p:nvSpPr>
            <p:spPr bwMode="auto">
              <a:xfrm>
                <a:off x="2543" y="3124"/>
                <a:ext cx="75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Down</a:t>
                </a:r>
              </a:p>
            </p:txBody>
          </p:sp>
        </p:grpSp>
        <p:sp>
          <p:nvSpPr>
            <p:cNvPr id="10276" name="Line 2052"/>
            <p:cNvSpPr>
              <a:spLocks noChangeShapeType="1"/>
            </p:cNvSpPr>
            <p:nvPr/>
          </p:nvSpPr>
          <p:spPr bwMode="auto">
            <a:xfrm>
              <a:off x="1266" y="2288"/>
              <a:ext cx="5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7" name="Line 2052"/>
            <p:cNvSpPr>
              <a:spLocks noChangeShapeType="1"/>
            </p:cNvSpPr>
            <p:nvPr/>
          </p:nvSpPr>
          <p:spPr bwMode="auto">
            <a:xfrm>
              <a:off x="1268" y="3147"/>
              <a:ext cx="5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1"/>
          <p:cNvGrpSpPr>
            <a:grpSpLocks/>
          </p:cNvGrpSpPr>
          <p:nvPr/>
        </p:nvGrpSpPr>
        <p:grpSpPr bwMode="auto">
          <a:xfrm>
            <a:off x="952500" y="1508125"/>
            <a:ext cx="7202488" cy="4162425"/>
            <a:chOff x="771" y="1501"/>
            <a:chExt cx="4537" cy="2622"/>
          </a:xfrm>
        </p:grpSpPr>
        <p:sp>
          <p:nvSpPr>
            <p:cNvPr id="14340" name="Line 2052"/>
            <p:cNvSpPr>
              <a:spLocks noChangeShapeType="1"/>
            </p:cNvSpPr>
            <p:nvPr/>
          </p:nvSpPr>
          <p:spPr bwMode="auto">
            <a:xfrm>
              <a:off x="1359" y="1952"/>
              <a:ext cx="78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1" name="Line 2053"/>
            <p:cNvSpPr>
              <a:spLocks noChangeShapeType="1"/>
            </p:cNvSpPr>
            <p:nvPr/>
          </p:nvSpPr>
          <p:spPr bwMode="auto">
            <a:xfrm>
              <a:off x="1359" y="2818"/>
              <a:ext cx="78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2" name="Line 2054"/>
            <p:cNvSpPr>
              <a:spLocks noChangeShapeType="1"/>
            </p:cNvSpPr>
            <p:nvPr/>
          </p:nvSpPr>
          <p:spPr bwMode="auto">
            <a:xfrm>
              <a:off x="1359" y="3671"/>
              <a:ext cx="783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2055"/>
            <p:cNvGrpSpPr>
              <a:grpSpLocks/>
            </p:cNvGrpSpPr>
            <p:nvPr/>
          </p:nvGrpSpPr>
          <p:grpSpPr bwMode="auto">
            <a:xfrm>
              <a:off x="771" y="1501"/>
              <a:ext cx="586" cy="903"/>
              <a:chOff x="1020" y="568"/>
              <a:chExt cx="894" cy="1278"/>
            </a:xfrm>
          </p:grpSpPr>
          <p:sp>
            <p:nvSpPr>
              <p:cNvPr id="14356" name="Text Box 2056"/>
              <p:cNvSpPr txBox="1">
                <a:spLocks noChangeArrowheads="1"/>
              </p:cNvSpPr>
              <p:nvPr/>
            </p:nvSpPr>
            <p:spPr bwMode="auto">
              <a:xfrm>
                <a:off x="1020" y="568"/>
                <a:ext cx="894" cy="1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800" dirty="0"/>
                  <a:t>T</a:t>
                </a:r>
              </a:p>
            </p:txBody>
          </p:sp>
          <p:sp>
            <p:nvSpPr>
              <p:cNvPr id="14357" name="Text Box 2057"/>
              <p:cNvSpPr txBox="1">
                <a:spLocks noChangeArrowheads="1"/>
              </p:cNvSpPr>
              <p:nvPr/>
            </p:nvSpPr>
            <p:spPr bwMode="auto">
              <a:xfrm>
                <a:off x="1156" y="643"/>
                <a:ext cx="625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600" dirty="0">
                    <a:solidFill>
                      <a:srgbClr val="FF3399"/>
                    </a:solidFill>
                  </a:rPr>
                  <a:t>p</a:t>
                </a:r>
              </a:p>
            </p:txBody>
          </p:sp>
        </p:grpSp>
        <p:grpSp>
          <p:nvGrpSpPr>
            <p:cNvPr id="4" name="Group 2058"/>
            <p:cNvGrpSpPr>
              <a:grpSpLocks/>
            </p:cNvGrpSpPr>
            <p:nvPr/>
          </p:nvGrpSpPr>
          <p:grpSpPr bwMode="auto">
            <a:xfrm>
              <a:off x="771" y="2367"/>
              <a:ext cx="508" cy="903"/>
              <a:chOff x="1074" y="1366"/>
              <a:chExt cx="775" cy="1278"/>
            </a:xfrm>
          </p:grpSpPr>
          <p:sp>
            <p:nvSpPr>
              <p:cNvPr id="14354" name="Text Box 2059"/>
              <p:cNvSpPr txBox="1">
                <a:spLocks noChangeArrowheads="1"/>
              </p:cNvSpPr>
              <p:nvPr/>
            </p:nvSpPr>
            <p:spPr bwMode="auto">
              <a:xfrm>
                <a:off x="1074" y="1366"/>
                <a:ext cx="775" cy="1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800" dirty="0">
                    <a:solidFill>
                      <a:srgbClr val="6AFC71"/>
                    </a:solidFill>
                  </a:rPr>
                  <a:t>S</a:t>
                </a:r>
              </a:p>
            </p:txBody>
          </p:sp>
          <p:sp>
            <p:nvSpPr>
              <p:cNvPr id="14355" name="Text Box 2060"/>
              <p:cNvSpPr txBox="1">
                <a:spLocks noChangeArrowheads="1"/>
              </p:cNvSpPr>
              <p:nvPr/>
            </p:nvSpPr>
            <p:spPr bwMode="auto">
              <a:xfrm>
                <a:off x="1147" y="1481"/>
                <a:ext cx="626" cy="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600" dirty="0">
                    <a:solidFill>
                      <a:srgbClr val="CC66FF"/>
                    </a:solidFill>
                  </a:rPr>
                  <a:t>h</a:t>
                </a:r>
              </a:p>
            </p:txBody>
          </p:sp>
        </p:grpSp>
        <p:grpSp>
          <p:nvGrpSpPr>
            <p:cNvPr id="5" name="Group 2061"/>
            <p:cNvGrpSpPr>
              <a:grpSpLocks/>
            </p:cNvGrpSpPr>
            <p:nvPr/>
          </p:nvGrpSpPr>
          <p:grpSpPr bwMode="auto">
            <a:xfrm>
              <a:off x="771" y="3220"/>
              <a:ext cx="586" cy="903"/>
              <a:chOff x="1056" y="2270"/>
              <a:chExt cx="894" cy="1278"/>
            </a:xfrm>
          </p:grpSpPr>
          <p:sp>
            <p:nvSpPr>
              <p:cNvPr id="14352" name="Text Box 2062"/>
              <p:cNvSpPr txBox="1">
                <a:spLocks noChangeArrowheads="1"/>
              </p:cNvSpPr>
              <p:nvPr/>
            </p:nvSpPr>
            <p:spPr bwMode="auto">
              <a:xfrm>
                <a:off x="1056" y="2270"/>
                <a:ext cx="894" cy="1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800" dirty="0">
                    <a:solidFill>
                      <a:srgbClr val="FF6699"/>
                    </a:solidFill>
                  </a:rPr>
                  <a:t>L</a:t>
                </a:r>
              </a:p>
            </p:txBody>
          </p:sp>
          <p:sp>
            <p:nvSpPr>
              <p:cNvPr id="14353" name="Text Box 2063"/>
              <p:cNvSpPr txBox="1">
                <a:spLocks noChangeArrowheads="1"/>
              </p:cNvSpPr>
              <p:nvPr/>
            </p:nvSpPr>
            <p:spPr bwMode="auto">
              <a:xfrm>
                <a:off x="1202" y="2323"/>
                <a:ext cx="626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600" dirty="0">
                    <a:solidFill>
                      <a:srgbClr val="00FFFF"/>
                    </a:solidFill>
                  </a:rPr>
                  <a:t>h</a:t>
                </a:r>
              </a:p>
            </p:txBody>
          </p:sp>
        </p:grpSp>
        <p:sp>
          <p:nvSpPr>
            <p:cNvPr id="14346" name="Text Box 2064"/>
            <p:cNvSpPr txBox="1">
              <a:spLocks noChangeArrowheads="1"/>
            </p:cNvSpPr>
            <p:nvPr/>
          </p:nvSpPr>
          <p:spPr bwMode="auto">
            <a:xfrm>
              <a:off x="2842" y="1770"/>
              <a:ext cx="5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TAP</a:t>
              </a:r>
            </a:p>
          </p:txBody>
        </p:sp>
        <p:sp>
          <p:nvSpPr>
            <p:cNvPr id="14347" name="Text Box 2065"/>
            <p:cNvSpPr txBox="1">
              <a:spLocks noChangeArrowheads="1"/>
            </p:cNvSpPr>
            <p:nvPr/>
          </p:nvSpPr>
          <p:spPr bwMode="auto">
            <a:xfrm>
              <a:off x="2241" y="2636"/>
              <a:ext cx="17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SHORT HOLD</a:t>
              </a:r>
            </a:p>
          </p:txBody>
        </p:sp>
        <p:sp>
          <p:nvSpPr>
            <p:cNvPr id="14348" name="Text Box 2066"/>
            <p:cNvSpPr txBox="1">
              <a:spLocks noChangeArrowheads="1"/>
            </p:cNvSpPr>
            <p:nvPr/>
          </p:nvSpPr>
          <p:spPr bwMode="auto">
            <a:xfrm>
              <a:off x="2312" y="3489"/>
              <a:ext cx="161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LONG HOLD</a:t>
              </a:r>
            </a:p>
          </p:txBody>
        </p:sp>
        <p:sp>
          <p:nvSpPr>
            <p:cNvPr id="14349" name="Text Box 2067"/>
            <p:cNvSpPr txBox="1">
              <a:spLocks noChangeArrowheads="1"/>
            </p:cNvSpPr>
            <p:nvPr/>
          </p:nvSpPr>
          <p:spPr bwMode="auto">
            <a:xfrm>
              <a:off x="4252" y="1666"/>
              <a:ext cx="10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</a:rPr>
                <a:t>8 Touches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&lt;</a:t>
              </a:r>
              <a:r>
                <a:rPr lang="en-US" sz="2400" b="0" dirty="0">
                  <a:solidFill>
                    <a:schemeClr val="bg1"/>
                  </a:solidFill>
                </a:rPr>
                <a:t> 2 seconds</a:t>
              </a:r>
            </a:p>
          </p:txBody>
        </p:sp>
        <p:sp>
          <p:nvSpPr>
            <p:cNvPr id="14350" name="Text Box 2068"/>
            <p:cNvSpPr txBox="1">
              <a:spLocks noChangeArrowheads="1"/>
            </p:cNvSpPr>
            <p:nvPr/>
          </p:nvSpPr>
          <p:spPr bwMode="auto">
            <a:xfrm>
              <a:off x="4262" y="2626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</a:rPr>
                <a:t>2-4 seconds</a:t>
              </a:r>
            </a:p>
          </p:txBody>
        </p:sp>
        <p:sp>
          <p:nvSpPr>
            <p:cNvPr id="14351" name="Text Box 2069"/>
            <p:cNvSpPr txBox="1">
              <a:spLocks noChangeArrowheads="1"/>
            </p:cNvSpPr>
            <p:nvPr/>
          </p:nvSpPr>
          <p:spPr bwMode="auto">
            <a:xfrm>
              <a:off x="4252" y="3542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&gt;</a:t>
              </a:r>
              <a:r>
                <a:rPr lang="en-US" sz="2400" b="0" dirty="0">
                  <a:solidFill>
                    <a:schemeClr val="bg1"/>
                  </a:solidFill>
                </a:rPr>
                <a:t> 4 Seconds</a:t>
              </a:r>
            </a:p>
          </p:txBody>
        </p:sp>
      </p:grpSp>
      <p:sp>
        <p:nvSpPr>
          <p:cNvPr id="14339" name="Text Box 21"/>
          <p:cNvSpPr txBox="1">
            <a:spLocks noChangeArrowheads="1"/>
          </p:cNvSpPr>
          <p:nvPr/>
        </p:nvSpPr>
        <p:spPr bwMode="auto">
          <a:xfrm>
            <a:off x="304800" y="290513"/>
            <a:ext cx="8394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0" dirty="0" smtClean="0">
                <a:solidFill>
                  <a:srgbClr val="FFFF00"/>
                </a:solidFill>
                <a:latin typeface="Arial" pitchFamily="34" charset="0"/>
              </a:rPr>
              <a:t>Arbitrary associations</a:t>
            </a:r>
          </a:p>
          <a:p>
            <a:pPr algn="ctr">
              <a:spcBef>
                <a:spcPts val="0"/>
              </a:spcBef>
            </a:pPr>
            <a:r>
              <a:rPr lang="en-US" sz="3200" b="0" dirty="0" err="1" smtClean="0">
                <a:solidFill>
                  <a:srgbClr val="FFFF00"/>
                </a:solidFill>
                <a:latin typeface="Arial" pitchFamily="34" charset="0"/>
              </a:rPr>
              <a:t>Nonspatial</a:t>
            </a:r>
            <a:r>
              <a:rPr lang="en-US" sz="3200" b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0" dirty="0">
                <a:solidFill>
                  <a:srgbClr val="FFFF00"/>
                </a:solidFill>
                <a:latin typeface="Arial" pitchFamily="34" charset="0"/>
              </a:rPr>
              <a:t>responses (</a:t>
            </a:r>
            <a:r>
              <a:rPr lang="en-US" sz="3200" b="0" dirty="0" err="1">
                <a:solidFill>
                  <a:srgbClr val="FFFF00"/>
                </a:solidFill>
                <a:latin typeface="Arial" pitchFamily="34" charset="0"/>
              </a:rPr>
              <a:t>touchscreen</a:t>
            </a:r>
            <a:r>
              <a:rPr lang="en-US" sz="3200" b="0" dirty="0">
                <a:solidFill>
                  <a:srgbClr val="FFFF00"/>
                </a:solidFill>
                <a:latin typeface="Arial" pitchFamily="34" charset="0"/>
              </a:rPr>
              <a:t> task)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 descr="BNS.Brasted473.Fig5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1536700"/>
            <a:ext cx="6743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2250" y="203200"/>
            <a:ext cx="7302500" cy="1116013"/>
          </a:xfrm>
          <a:noFill/>
        </p:spPr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  <a:cs typeface="Arial" charset="0"/>
              </a:rPr>
              <a:t>Fast associative learning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867400" y="6288088"/>
            <a:ext cx="274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Brasted et al. 2005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8200" y="4330700"/>
            <a:ext cx="2743200" cy="113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2900" y="4165600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0525" y="166370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1019" y="2616200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Fx</a:t>
            </a:r>
            <a:r>
              <a:rPr lang="en-US" dirty="0" smtClean="0"/>
              <a:t> or H</a:t>
            </a:r>
          </a:p>
          <a:p>
            <a:r>
              <a:rPr lang="en-US" dirty="0" smtClean="0"/>
              <a:t>lesions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Kirk-Spock-james-t-kirk-8158020-720-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3383280"/>
            <a:ext cx="3898900" cy="311912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267200" y="3314700"/>
            <a:ext cx="4724400" cy="3238500"/>
          </a:xfrm>
        </p:spPr>
        <p:txBody>
          <a:bodyPr/>
          <a:lstStyle/>
          <a:p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Prime Directive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Similarity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without reference to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the LCA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is similarity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without meaning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(we will come back to this)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977900" y="101149"/>
            <a:ext cx="70993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That</a:t>
            </a: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is romantic, and in 1733 man’s place in the biological world was a mystery.</a:t>
            </a:r>
            <a:endParaRPr kumimoji="0" lang="en-US" sz="12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i="1" dirty="0" smtClean="0"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But now we now know how we fit in</a:t>
            </a:r>
            <a:r>
              <a:rPr kumimoji="0" lang="en-US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i="1" dirty="0" smtClean="0"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For each species that enters a psychology lab, we have descended from a “last common ancestor”– the LCA</a:t>
            </a:r>
            <a:endParaRPr kumimoji="0" lang="en-US" sz="14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i="1" dirty="0" smtClean="0"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ea typeface="Times New Roman" pitchFamily="18" charset="0"/>
              </a:rPr>
              <a:t>Which leads to:</a:t>
            </a:r>
            <a:endParaRPr kumimoji="0" lang="en-US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temp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950" y="685800"/>
            <a:ext cx="5862638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6527800" cy="1116013"/>
          </a:xfrm>
          <a:noFill/>
        </p:spPr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  <a:cs typeface="Arial" charset="0"/>
              </a:rPr>
              <a:t>One-trial learning</a:t>
            </a:r>
            <a:endParaRPr lang="en-GB" sz="4000" dirty="0" smtClean="0">
              <a:latin typeface="Arial" charset="0"/>
              <a:cs typeface="Arial" charset="0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6394450" y="6457950"/>
            <a:ext cx="274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Brasted et al. 2005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64000" y="4178300"/>
            <a:ext cx="5061618" cy="1169551"/>
            <a:chOff x="4064000" y="4178300"/>
            <a:chExt cx="5061618" cy="1169551"/>
          </a:xfrm>
        </p:grpSpPr>
        <p:sp>
          <p:nvSpPr>
            <p:cNvPr id="8" name="Oval 7"/>
            <p:cNvSpPr/>
            <p:nvPr/>
          </p:nvSpPr>
          <p:spPr>
            <a:xfrm>
              <a:off x="4064000" y="4216400"/>
              <a:ext cx="2374900" cy="635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03774" y="4178300"/>
              <a:ext cx="2521844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Fx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lesions block 1-trial</a:t>
              </a:r>
            </a:p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learning. The loss of this</a:t>
              </a:r>
              <a:br>
                <a:rPr lang="en-US" sz="1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fast, event-capture memory</a:t>
              </a:r>
              <a:br>
                <a:rPr lang="en-US" sz="1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probably slows the overall</a:t>
              </a:r>
              <a:br>
                <a:rPr lang="en-US" sz="14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learning rate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656511" y="2567215"/>
            <a:ext cx="3314700" cy="322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28600" y="3962400"/>
            <a:ext cx="2974381" cy="2246769"/>
            <a:chOff x="228600" y="3962400"/>
            <a:chExt cx="2974381" cy="2246769"/>
          </a:xfrm>
        </p:grpSpPr>
        <p:grpSp>
          <p:nvGrpSpPr>
            <p:cNvPr id="10" name="Group 9"/>
            <p:cNvGrpSpPr/>
            <p:nvPr/>
          </p:nvGrpSpPr>
          <p:grpSpPr>
            <a:xfrm>
              <a:off x="2476500" y="4419600"/>
              <a:ext cx="726481" cy="1358900"/>
              <a:chOff x="2476500" y="4419600"/>
              <a:chExt cx="726481" cy="13589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946400" y="4737100"/>
                <a:ext cx="190500" cy="1041400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476500" y="4419600"/>
                <a:ext cx="7264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>
                    <a:latin typeface="Arial" pitchFamily="34" charset="0"/>
                    <a:cs typeface="Arial" pitchFamily="34" charset="0"/>
                  </a:rPr>
                  <a:t>PFv+o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28600" y="3962400"/>
              <a:ext cx="14351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PFv+o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lesions: abolish 1-trial learning </a:t>
              </a:r>
            </a:p>
            <a:p>
              <a:endParaRPr lang="en-US" sz="14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But w/o prior errors or intervening trials, </a:t>
              </a:r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Fx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lesions do not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g 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0" y="1814513"/>
            <a:ext cx="4238625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057400" y="5562600"/>
            <a:ext cx="649288" cy="5762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2" name="Group 284"/>
          <p:cNvGrpSpPr>
            <a:grpSpLocks/>
          </p:cNvGrpSpPr>
          <p:nvPr/>
        </p:nvGrpSpPr>
        <p:grpSpPr bwMode="auto">
          <a:xfrm>
            <a:off x="6248400" y="457200"/>
            <a:ext cx="2317750" cy="1397000"/>
            <a:chOff x="4063" y="1787"/>
            <a:chExt cx="1581" cy="980"/>
          </a:xfrm>
        </p:grpSpPr>
        <p:pic>
          <p:nvPicPr>
            <p:cNvPr id="37895" name="Picture 283" descr="Picture 1 reac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3" y="1949"/>
              <a:ext cx="747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282" descr="television copy"/>
            <p:cNvPicPr>
              <a:picLocks noChangeAspect="1" noChangeArrowheads="1"/>
            </p:cNvPicPr>
            <p:nvPr/>
          </p:nvPicPr>
          <p:blipFill>
            <a:blip r:embed="rId5" cstate="print"/>
            <a:srcRect l="10800"/>
            <a:stretch>
              <a:fillRect/>
            </a:stretch>
          </p:blipFill>
          <p:spPr bwMode="auto">
            <a:xfrm>
              <a:off x="4796" y="1787"/>
              <a:ext cx="848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3" name="Rectangle 3"/>
          <p:cNvSpPr>
            <a:spLocks noGrp="1" noChangeArrowheads="1"/>
          </p:cNvSpPr>
          <p:nvPr>
            <p:ph type="title"/>
          </p:nvPr>
        </p:nvSpPr>
        <p:spPr>
          <a:xfrm>
            <a:off x="222250" y="203200"/>
            <a:ext cx="7302500" cy="1116013"/>
          </a:xfrm>
          <a:noFill/>
        </p:spPr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  <a:cs typeface="Arial" charset="0"/>
              </a:rPr>
              <a:t>Object-in-place scenes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867400" y="6288088"/>
            <a:ext cx="274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Courtesy M. Baxter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2057400" y="5562600"/>
            <a:ext cx="649288" cy="5762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5" name="Group 284"/>
          <p:cNvGrpSpPr>
            <a:grpSpLocks/>
          </p:cNvGrpSpPr>
          <p:nvPr/>
        </p:nvGrpSpPr>
        <p:grpSpPr bwMode="auto">
          <a:xfrm>
            <a:off x="6248400" y="457200"/>
            <a:ext cx="2317750" cy="1397000"/>
            <a:chOff x="4063" y="1787"/>
            <a:chExt cx="1581" cy="980"/>
          </a:xfrm>
        </p:grpSpPr>
        <p:pic>
          <p:nvPicPr>
            <p:cNvPr id="38922" name="Picture 283" descr="Picture 1 rea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3" y="1949"/>
              <a:ext cx="747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3" name="Picture 282" descr="television copy"/>
            <p:cNvPicPr>
              <a:picLocks noChangeAspect="1" noChangeArrowheads="1"/>
            </p:cNvPicPr>
            <p:nvPr/>
          </p:nvPicPr>
          <p:blipFill>
            <a:blip r:embed="rId4" cstate="print"/>
            <a:srcRect l="10800"/>
            <a:stretch>
              <a:fillRect/>
            </a:stretch>
          </p:blipFill>
          <p:spPr bwMode="auto">
            <a:xfrm>
              <a:off x="4796" y="1787"/>
              <a:ext cx="848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6" name="Picture 8" descr="mcmack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827213"/>
            <a:ext cx="6399213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87313" y="6140450"/>
            <a:ext cx="522922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Adapted from Aggleton et al. (2000) </a:t>
            </a:r>
            <a:r>
              <a:rPr lang="en-GB" sz="1800" i="1"/>
              <a:t>Brain</a:t>
            </a:r>
            <a:r>
              <a:rPr lang="en-GB" sz="1800"/>
              <a:t> and</a:t>
            </a:r>
          </a:p>
          <a:p>
            <a:r>
              <a:rPr lang="en-GB" sz="1800"/>
              <a:t>Gaffan (2002) </a:t>
            </a:r>
            <a:r>
              <a:rPr lang="en-US" sz="1800" i="1"/>
              <a:t>Philos Trans R Soc Lond B Biol Sci</a:t>
            </a:r>
            <a:endParaRPr lang="en-GB" sz="1800" i="1"/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3155950" y="21590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monkeys</a:t>
            </a:r>
            <a:endParaRPr lang="en-US" sz="1200"/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6400800" y="2159000"/>
            <a:ext cx="114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humans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2250" y="203200"/>
            <a:ext cx="73025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Object-in-place scenes</a:t>
            </a:r>
          </a:p>
        </p:txBody>
      </p:sp>
      <p:sp>
        <p:nvSpPr>
          <p:cNvPr id="38921" name="Text Box 3"/>
          <p:cNvSpPr txBox="1">
            <a:spLocks noChangeArrowheads="1"/>
          </p:cNvSpPr>
          <p:nvPr/>
        </p:nvSpPr>
        <p:spPr bwMode="auto">
          <a:xfrm>
            <a:off x="5867400" y="6288088"/>
            <a:ext cx="274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Courtesy M. Baxter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00025"/>
            <a:ext cx="7772400" cy="8445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Hippocampus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28662"/>
            <a:ext cx="7772400" cy="4884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Hippocampus essential for spatial memory in naturalistic conditions, fast associative learning &amp; object-in-place scenes task, but why?: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Navigation/spatial?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Large scale?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Episodic?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Explicit recollection?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Fast learning?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Arbitrary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visuomotor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associations, objects-in-place scene tasks benefit from fast, event-capture memory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Not just spatial: Fornix essential for both spatial and </a:t>
            </a:r>
            <a:r>
              <a:rPr lang="en-US" sz="2400" i="1" dirty="0" smtClean="0">
                <a:solidFill>
                  <a:schemeClr val="bg1"/>
                </a:solidFill>
                <a:latin typeface="Arial" charset="0"/>
              </a:rPr>
              <a:t>nonspatial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visuomotor mappings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00025"/>
            <a:ext cx="7772400" cy="8445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Hippocampus: episodic vs. semantic memory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46100" y="1277978"/>
            <a:ext cx="787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Children with early hippocampal damage: initially reported to have impairments in episodic memory, with sparing of semantic memory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Vargha-Khadem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al 1997; 2001).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More recent studies showed that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these lesions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impair the acquisition of semantic memories (Gardiner et al 2008;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Holdstock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al</a:t>
            </a:r>
            <a:r>
              <a:rPr lang="en-US" sz="2000" dirty="0">
                <a:solidFill>
                  <a:schemeClr val="accent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2002;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al, 2003).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Holdstock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al (2002): hippocampus crucial in the </a:t>
            </a:r>
            <a:r>
              <a:rPr kumimoji="0" lang="en-US" sz="2000" b="0" i="1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rapid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acquisition of semantic information, just as in rapid acquisition of episodic memory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Kapur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1994).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Thus, the distinction between the hippocampal cortex and other cortical areas could relate to rapid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versus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slow learning (McClelland, McNaughton, &amp; O'Reilly, 1995) rather than to episodic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versus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semantic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memory.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00025"/>
            <a:ext cx="7772400" cy="8445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So what, after all, have monkeys and humans inherited from their LCA?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08000" y="1413906"/>
            <a:ext cx="787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hippocampus-dependent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fast learning mechanism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hippocampus is, of course, a part of the cerebral cortex; other parts of the cortex, including PRh, subserve slow learning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This fast learning system is important for episodic memory (event capture), but not only that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sz="2000" baseline="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And the hippocampus does what it has been </a:t>
            </a:r>
            <a:r>
              <a:rPr lang="en-US" sz="20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doing since being inherited from the LCA of the amniotes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50px-Proterogyrinus_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9795" y="4303605"/>
            <a:ext cx="1514505" cy="2160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1016000"/>
            <a:ext cx="75438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is the state of the field in measuring this “construct”?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there significant limitations in comparing the “construct” across species?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</a:pPr>
            <a:endParaRPr lang="en-US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Animals models are problematic because the constructs (declarative memory, cognitive memory, episodic memory) depend on consciousness, by whatever label used for it.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Are the known neural substrates relevant to neural circuits recruited by this “construct” in humans?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Yes, but similarity without reference to the LCA is similarity without meaning.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Ideas about how a treatment strategy (pharmacological, cognitive/behavioral) could target this construct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focus on ‘fast’ learning,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as opposed to dogmatic ‘tests’ of declarative memory in animals is one way forward.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77863" y="200025"/>
            <a:ext cx="7772400" cy="8445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Discussion points: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6"/>
          <p:cNvGrpSpPr>
            <a:grpSpLocks/>
          </p:cNvGrpSpPr>
          <p:nvPr/>
        </p:nvGrpSpPr>
        <p:grpSpPr bwMode="auto">
          <a:xfrm>
            <a:off x="1066800" y="939800"/>
            <a:ext cx="7340600" cy="5626100"/>
            <a:chOff x="812800" y="800100"/>
            <a:chExt cx="7696200" cy="5867400"/>
          </a:xfrm>
        </p:grpSpPr>
        <p:sp>
          <p:nvSpPr>
            <p:cNvPr id="5" name="Rectangle 4"/>
            <p:cNvSpPr/>
            <p:nvPr/>
          </p:nvSpPr>
          <p:spPr>
            <a:xfrm>
              <a:off x="812800" y="800100"/>
              <a:ext cx="7696200" cy="5867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870" name="Picture 3" descr="Fig4.Eichenbaum.t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88713" y="927100"/>
              <a:ext cx="7310483" cy="563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7863" y="200025"/>
            <a:ext cx="7772400" cy="8445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latin typeface="Arial" charset="0"/>
                <a:ea typeface="+mj-ea"/>
                <a:cs typeface="+mj-cs"/>
              </a:rPr>
              <a:t>Hippocampus for recollection, not familiarity</a:t>
            </a:r>
            <a:endParaRPr lang="en-US" sz="2800" kern="0" dirty="0">
              <a:latin typeface="Arial" charset="0"/>
              <a:ea typeface="+mj-ea"/>
              <a:cs typeface="+mj-cs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867400" y="6288088"/>
            <a:ext cx="274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Courtesy H. Eichenbaum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Let’s look at an example highly relevant to episodic memory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35"/>
          <p:cNvSpPr>
            <a:spLocks noChangeAspect="1"/>
          </p:cNvSpPr>
          <p:nvPr/>
        </p:nvSpPr>
        <p:spPr bwMode="auto">
          <a:xfrm>
            <a:off x="6748601" y="4061803"/>
            <a:ext cx="1118204" cy="366720"/>
          </a:xfrm>
          <a:custGeom>
            <a:avLst/>
            <a:gdLst/>
            <a:ahLst/>
            <a:cxnLst>
              <a:cxn ang="0">
                <a:pos x="662" y="0"/>
              </a:cxn>
              <a:cxn ang="0">
                <a:pos x="0" y="0"/>
              </a:cxn>
              <a:cxn ang="0">
                <a:pos x="0" y="344"/>
              </a:cxn>
              <a:cxn ang="0">
                <a:pos x="662" y="344"/>
              </a:cxn>
            </a:cxnLst>
            <a:rect l="0" t="0" r="r" b="b"/>
            <a:pathLst>
              <a:path w="662" h="344">
                <a:moveTo>
                  <a:pt x="662" y="0"/>
                </a:moveTo>
                <a:lnTo>
                  <a:pt x="0" y="0"/>
                </a:lnTo>
                <a:lnTo>
                  <a:pt x="0" y="344"/>
                </a:lnTo>
                <a:lnTo>
                  <a:pt x="662" y="3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/>
          </a:p>
        </p:txBody>
      </p:sp>
      <p:sp>
        <p:nvSpPr>
          <p:cNvPr id="4" name="Freeform 36"/>
          <p:cNvSpPr>
            <a:spLocks noChangeAspect="1"/>
          </p:cNvSpPr>
          <p:nvPr/>
        </p:nvSpPr>
        <p:spPr bwMode="auto">
          <a:xfrm>
            <a:off x="6253083" y="5231556"/>
            <a:ext cx="1618107" cy="626366"/>
          </a:xfrm>
          <a:custGeom>
            <a:avLst/>
            <a:gdLst/>
            <a:ahLst/>
            <a:cxnLst>
              <a:cxn ang="0">
                <a:pos x="523" y="585"/>
              </a:cxn>
              <a:cxn ang="0">
                <a:pos x="0" y="585"/>
              </a:cxn>
              <a:cxn ang="0">
                <a:pos x="0" y="0"/>
              </a:cxn>
              <a:cxn ang="0">
                <a:pos x="1896" y="0"/>
              </a:cxn>
            </a:cxnLst>
            <a:rect l="0" t="0" r="r" b="b"/>
            <a:pathLst>
              <a:path w="1896" h="585">
                <a:moveTo>
                  <a:pt x="523" y="585"/>
                </a:moveTo>
                <a:lnTo>
                  <a:pt x="0" y="585"/>
                </a:lnTo>
                <a:lnTo>
                  <a:pt x="0" y="0"/>
                </a:lnTo>
                <a:lnTo>
                  <a:pt x="189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/>
          </a:p>
        </p:txBody>
      </p:sp>
      <p:sp>
        <p:nvSpPr>
          <p:cNvPr id="5" name="Freeform 37"/>
          <p:cNvSpPr>
            <a:spLocks noChangeAspect="1"/>
          </p:cNvSpPr>
          <p:nvPr/>
        </p:nvSpPr>
        <p:spPr bwMode="auto">
          <a:xfrm>
            <a:off x="5998746" y="4894282"/>
            <a:ext cx="1857095" cy="663841"/>
          </a:xfrm>
          <a:custGeom>
            <a:avLst/>
            <a:gdLst/>
            <a:ahLst/>
            <a:cxnLst>
              <a:cxn ang="0">
                <a:pos x="293" y="620"/>
              </a:cxn>
              <a:cxn ang="0">
                <a:pos x="0" y="620"/>
              </a:cxn>
              <a:cxn ang="0">
                <a:pos x="0" y="0"/>
              </a:cxn>
              <a:cxn ang="0">
                <a:pos x="2180" y="0"/>
              </a:cxn>
            </a:cxnLst>
            <a:rect l="0" t="0" r="r" b="b"/>
            <a:pathLst>
              <a:path w="2180" h="620">
                <a:moveTo>
                  <a:pt x="293" y="620"/>
                </a:moveTo>
                <a:cubicBezTo>
                  <a:pt x="195" y="620"/>
                  <a:pt x="98" y="620"/>
                  <a:pt x="0" y="620"/>
                </a:cubicBezTo>
                <a:lnTo>
                  <a:pt x="0" y="0"/>
                </a:lnTo>
                <a:lnTo>
                  <a:pt x="21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/>
          </a:p>
        </p:txBody>
      </p:sp>
      <p:sp>
        <p:nvSpPr>
          <p:cNvPr id="6" name="Line 38"/>
          <p:cNvSpPr>
            <a:spLocks noChangeAspect="1" noChangeShapeType="1"/>
          </p:cNvSpPr>
          <p:nvPr/>
        </p:nvSpPr>
        <p:spPr bwMode="auto">
          <a:xfrm flipH="1">
            <a:off x="4210060" y="4050313"/>
            <a:ext cx="7240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/>
          </a:p>
        </p:txBody>
      </p:sp>
      <p:sp>
        <p:nvSpPr>
          <p:cNvPr id="7" name="Text Box 39"/>
          <p:cNvSpPr txBox="1">
            <a:spLocks noChangeAspect="1" noChangeArrowheads="1"/>
          </p:cNvSpPr>
          <p:nvPr/>
        </p:nvSpPr>
        <p:spPr bwMode="auto">
          <a:xfrm>
            <a:off x="3835400" y="3644225"/>
            <a:ext cx="112081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r>
              <a:rPr lang="en-US" sz="1800" i="1" dirty="0">
                <a:latin typeface="Arial" charset="0"/>
              </a:rPr>
              <a:t>amniotes</a:t>
            </a:r>
          </a:p>
        </p:txBody>
      </p:sp>
      <p:sp>
        <p:nvSpPr>
          <p:cNvPr id="8" name="Text Box 40"/>
          <p:cNvSpPr txBox="1">
            <a:spLocks noChangeAspect="1" noChangeArrowheads="1"/>
          </p:cNvSpPr>
          <p:nvPr/>
        </p:nvSpPr>
        <p:spPr bwMode="auto">
          <a:xfrm>
            <a:off x="6655686" y="5681255"/>
            <a:ext cx="127469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r>
              <a:rPr lang="en-US" sz="1800" dirty="0">
                <a:latin typeface="Arial" charset="0"/>
              </a:rPr>
              <a:t>dinosaurs*</a:t>
            </a:r>
          </a:p>
        </p:txBody>
      </p:sp>
      <p:sp>
        <p:nvSpPr>
          <p:cNvPr id="9" name="Text Box 41"/>
          <p:cNvSpPr txBox="1">
            <a:spLocks noChangeAspect="1" noChangeArrowheads="1"/>
          </p:cNvSpPr>
          <p:nvPr/>
        </p:nvSpPr>
        <p:spPr bwMode="auto">
          <a:xfrm>
            <a:off x="7398460" y="5301152"/>
            <a:ext cx="68479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algn="r"/>
            <a:r>
              <a:rPr lang="en-US" sz="1800" dirty="0">
                <a:latin typeface="Arial" charset="0"/>
              </a:rPr>
              <a:t>birds</a:t>
            </a:r>
          </a:p>
        </p:txBody>
      </p:sp>
      <p:sp>
        <p:nvSpPr>
          <p:cNvPr id="10" name="Text Box 42"/>
          <p:cNvSpPr txBox="1">
            <a:spLocks noChangeAspect="1" noChangeArrowheads="1"/>
          </p:cNvSpPr>
          <p:nvPr/>
        </p:nvSpPr>
        <p:spPr bwMode="auto">
          <a:xfrm>
            <a:off x="7398460" y="4886251"/>
            <a:ext cx="1106382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r>
              <a:rPr lang="en-US" sz="1600" dirty="0">
                <a:latin typeface="Arial" charset="0"/>
              </a:rPr>
              <a:t>crocodiles</a:t>
            </a:r>
          </a:p>
        </p:txBody>
      </p:sp>
      <p:sp>
        <p:nvSpPr>
          <p:cNvPr id="11" name="Text Box 43"/>
          <p:cNvSpPr txBox="1">
            <a:spLocks noChangeAspect="1" noChangeArrowheads="1"/>
          </p:cNvSpPr>
          <p:nvPr/>
        </p:nvSpPr>
        <p:spPr bwMode="auto">
          <a:xfrm>
            <a:off x="7398460" y="4530240"/>
            <a:ext cx="1677051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r>
              <a:rPr lang="en-US" sz="1600" dirty="0">
                <a:latin typeface="Arial" charset="0"/>
              </a:rPr>
              <a:t>snakes &amp; lizards</a:t>
            </a:r>
          </a:p>
        </p:txBody>
      </p:sp>
      <p:sp>
        <p:nvSpPr>
          <p:cNvPr id="12" name="Freeform 44"/>
          <p:cNvSpPr>
            <a:spLocks noChangeAspect="1"/>
          </p:cNvSpPr>
          <p:nvPr/>
        </p:nvSpPr>
        <p:spPr bwMode="auto">
          <a:xfrm>
            <a:off x="4939740" y="2776949"/>
            <a:ext cx="2891984" cy="1935312"/>
          </a:xfrm>
          <a:custGeom>
            <a:avLst/>
            <a:gdLst/>
            <a:ahLst/>
            <a:cxnLst>
              <a:cxn ang="0">
                <a:pos x="0" y="1432"/>
              </a:cxn>
              <a:cxn ang="0">
                <a:pos x="0" y="446"/>
              </a:cxn>
              <a:cxn ang="0">
                <a:pos x="1350" y="446"/>
              </a:cxn>
              <a:cxn ang="0">
                <a:pos x="1350" y="252"/>
              </a:cxn>
              <a:cxn ang="0">
                <a:pos x="1710" y="252"/>
              </a:cxn>
              <a:cxn ang="0">
                <a:pos x="1710" y="0"/>
              </a:cxn>
              <a:cxn ang="0">
                <a:pos x="2210" y="0"/>
              </a:cxn>
            </a:cxnLst>
            <a:rect l="0" t="0" r="r" b="b"/>
            <a:pathLst>
              <a:path w="2210" h="1432">
                <a:moveTo>
                  <a:pt x="0" y="1432"/>
                </a:moveTo>
                <a:lnTo>
                  <a:pt x="0" y="446"/>
                </a:lnTo>
                <a:lnTo>
                  <a:pt x="1350" y="446"/>
                </a:lnTo>
                <a:lnTo>
                  <a:pt x="1350" y="252"/>
                </a:lnTo>
                <a:lnTo>
                  <a:pt x="1710" y="252"/>
                </a:lnTo>
                <a:lnTo>
                  <a:pt x="1710" y="0"/>
                </a:lnTo>
                <a:lnTo>
                  <a:pt x="22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/>
          </a:p>
        </p:txBody>
      </p:sp>
      <p:sp>
        <p:nvSpPr>
          <p:cNvPr id="13" name="Freeform 45"/>
          <p:cNvSpPr>
            <a:spLocks noChangeAspect="1"/>
          </p:cNvSpPr>
          <p:nvPr/>
        </p:nvSpPr>
        <p:spPr bwMode="auto">
          <a:xfrm>
            <a:off x="7175702" y="3116901"/>
            <a:ext cx="666537" cy="32656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1"/>
              </a:cxn>
              <a:cxn ang="0">
                <a:pos x="379" y="181"/>
              </a:cxn>
            </a:cxnLst>
            <a:rect l="0" t="0" r="r" b="b"/>
            <a:pathLst>
              <a:path w="379" h="181">
                <a:moveTo>
                  <a:pt x="0" y="0"/>
                </a:moveTo>
                <a:lnTo>
                  <a:pt x="0" y="181"/>
                </a:lnTo>
                <a:lnTo>
                  <a:pt x="379" y="18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/>
          </a:p>
        </p:txBody>
      </p:sp>
      <p:sp>
        <p:nvSpPr>
          <p:cNvPr id="14" name="Freeform 46"/>
          <p:cNvSpPr>
            <a:spLocks noChangeAspect="1"/>
          </p:cNvSpPr>
          <p:nvPr/>
        </p:nvSpPr>
        <p:spPr bwMode="auto">
          <a:xfrm>
            <a:off x="6707370" y="3381901"/>
            <a:ext cx="1153285" cy="3399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7"/>
              </a:cxn>
              <a:cxn ang="0">
                <a:pos x="653" y="267"/>
              </a:cxn>
            </a:cxnLst>
            <a:rect l="0" t="0" r="r" b="b"/>
            <a:pathLst>
              <a:path w="653" h="267">
                <a:moveTo>
                  <a:pt x="0" y="0"/>
                </a:moveTo>
                <a:lnTo>
                  <a:pt x="0" y="267"/>
                </a:lnTo>
                <a:lnTo>
                  <a:pt x="653" y="26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/>
          </a:p>
        </p:txBody>
      </p:sp>
      <p:sp>
        <p:nvSpPr>
          <p:cNvPr id="15" name="Text Box 47"/>
          <p:cNvSpPr txBox="1">
            <a:spLocks noChangeAspect="1" noChangeArrowheads="1"/>
          </p:cNvSpPr>
          <p:nvPr/>
        </p:nvSpPr>
        <p:spPr bwMode="auto">
          <a:xfrm>
            <a:off x="7398460" y="4067156"/>
            <a:ext cx="744103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r>
              <a:rPr lang="en-US" sz="1600" dirty="0">
                <a:latin typeface="Arial" charset="0"/>
              </a:rPr>
              <a:t>turtles</a:t>
            </a:r>
          </a:p>
        </p:txBody>
      </p:sp>
      <p:sp>
        <p:nvSpPr>
          <p:cNvPr id="16" name="Text Box 48"/>
          <p:cNvSpPr txBox="1">
            <a:spLocks noChangeAspect="1" noChangeArrowheads="1"/>
          </p:cNvSpPr>
          <p:nvPr/>
        </p:nvSpPr>
        <p:spPr bwMode="auto">
          <a:xfrm>
            <a:off x="7398460" y="3395286"/>
            <a:ext cx="1325994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r>
              <a:rPr lang="en-US" sz="1600" dirty="0" err="1">
                <a:latin typeface="Arial" charset="0"/>
              </a:rPr>
              <a:t>monotremes</a:t>
            </a:r>
            <a:endParaRPr lang="en-US" sz="1600" dirty="0">
              <a:latin typeface="Arial" charset="0"/>
            </a:endParaRPr>
          </a:p>
        </p:txBody>
      </p:sp>
      <p:sp>
        <p:nvSpPr>
          <p:cNvPr id="17" name="Text Box 49"/>
          <p:cNvSpPr txBox="1">
            <a:spLocks noChangeAspect="1" noChangeArrowheads="1"/>
          </p:cNvSpPr>
          <p:nvPr/>
        </p:nvSpPr>
        <p:spPr bwMode="auto">
          <a:xfrm>
            <a:off x="7398460" y="3065416"/>
            <a:ext cx="1175312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r>
              <a:rPr lang="en-US" sz="1600" dirty="0">
                <a:latin typeface="Arial" charset="0"/>
              </a:rPr>
              <a:t>marsupials</a:t>
            </a:r>
          </a:p>
        </p:txBody>
      </p:sp>
      <p:sp>
        <p:nvSpPr>
          <p:cNvPr id="18" name="Text Box 50"/>
          <p:cNvSpPr txBox="1">
            <a:spLocks noChangeAspect="1" noChangeArrowheads="1"/>
          </p:cNvSpPr>
          <p:nvPr/>
        </p:nvSpPr>
        <p:spPr bwMode="auto">
          <a:xfrm>
            <a:off x="7398460" y="2382838"/>
            <a:ext cx="122340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r>
              <a:rPr lang="en-US" sz="1800" dirty="0" err="1">
                <a:latin typeface="Arial" charset="0"/>
              </a:rPr>
              <a:t>placentals</a:t>
            </a:r>
            <a:endParaRPr lang="en-US" sz="1800" dirty="0">
              <a:latin typeface="Arial" charset="0"/>
            </a:endParaRPr>
          </a:p>
        </p:txBody>
      </p:sp>
      <p:sp>
        <p:nvSpPr>
          <p:cNvPr id="19" name="Freeform 51"/>
          <p:cNvSpPr>
            <a:spLocks noChangeAspect="1"/>
          </p:cNvSpPr>
          <p:nvPr/>
        </p:nvSpPr>
        <p:spPr bwMode="auto">
          <a:xfrm>
            <a:off x="5082257" y="4233117"/>
            <a:ext cx="914296" cy="950257"/>
          </a:xfrm>
          <a:custGeom>
            <a:avLst/>
            <a:gdLst/>
            <a:ahLst/>
            <a:cxnLst>
              <a:cxn ang="0">
                <a:pos x="620" y="886"/>
              </a:cxn>
              <a:cxn ang="0">
                <a:pos x="0" y="886"/>
              </a:cxn>
              <a:cxn ang="0">
                <a:pos x="0" y="0"/>
              </a:cxn>
              <a:cxn ang="0">
                <a:pos x="337" y="0"/>
              </a:cxn>
            </a:cxnLst>
            <a:rect l="0" t="0" r="r" b="b"/>
            <a:pathLst>
              <a:path w="620" h="886">
                <a:moveTo>
                  <a:pt x="620" y="886"/>
                </a:moveTo>
                <a:lnTo>
                  <a:pt x="0" y="886"/>
                </a:lnTo>
                <a:lnTo>
                  <a:pt x="0" y="0"/>
                </a:lnTo>
                <a:lnTo>
                  <a:pt x="33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20" name="Line 52"/>
          <p:cNvSpPr>
            <a:spLocks noChangeAspect="1" noChangeShapeType="1"/>
          </p:cNvSpPr>
          <p:nvPr/>
        </p:nvSpPr>
        <p:spPr bwMode="auto">
          <a:xfrm>
            <a:off x="5343171" y="4233117"/>
            <a:ext cx="14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21" name="Freeform 53"/>
          <p:cNvSpPr>
            <a:spLocks noChangeAspect="1"/>
          </p:cNvSpPr>
          <p:nvPr/>
        </p:nvSpPr>
        <p:spPr bwMode="auto">
          <a:xfrm>
            <a:off x="6699081" y="5654487"/>
            <a:ext cx="1109434" cy="369395"/>
          </a:xfrm>
          <a:custGeom>
            <a:avLst/>
            <a:gdLst/>
            <a:ahLst/>
            <a:cxnLst>
              <a:cxn ang="0">
                <a:pos x="627" y="0"/>
              </a:cxn>
              <a:cxn ang="0">
                <a:pos x="0" y="0"/>
              </a:cxn>
              <a:cxn ang="0">
                <a:pos x="0" y="206"/>
              </a:cxn>
              <a:cxn ang="0">
                <a:pos x="481" y="206"/>
              </a:cxn>
            </a:cxnLst>
            <a:rect l="0" t="0" r="r" b="b"/>
            <a:pathLst>
              <a:path w="627" h="206">
                <a:moveTo>
                  <a:pt x="627" y="0"/>
                </a:moveTo>
                <a:lnTo>
                  <a:pt x="0" y="0"/>
                </a:lnTo>
                <a:lnTo>
                  <a:pt x="0" y="206"/>
                </a:lnTo>
                <a:lnTo>
                  <a:pt x="481" y="20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22" name="Freeform 54"/>
          <p:cNvSpPr>
            <a:spLocks noChangeAspect="1"/>
          </p:cNvSpPr>
          <p:nvPr/>
        </p:nvSpPr>
        <p:spPr bwMode="auto">
          <a:xfrm>
            <a:off x="4207426" y="4048420"/>
            <a:ext cx="3573869" cy="24438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08"/>
              </a:cxn>
              <a:cxn ang="0">
                <a:pos x="2158" y="1608"/>
              </a:cxn>
            </a:cxnLst>
            <a:rect l="0" t="0" r="r" b="b"/>
            <a:pathLst>
              <a:path w="2158" h="1608">
                <a:moveTo>
                  <a:pt x="0" y="0"/>
                </a:moveTo>
                <a:lnTo>
                  <a:pt x="0" y="1608"/>
                </a:lnTo>
                <a:lnTo>
                  <a:pt x="2158" y="16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23" name="Text Box 55"/>
          <p:cNvSpPr txBox="1">
            <a:spLocks noChangeAspect="1" noChangeArrowheads="1"/>
          </p:cNvSpPr>
          <p:nvPr/>
        </p:nvSpPr>
        <p:spPr bwMode="auto">
          <a:xfrm>
            <a:off x="6244372" y="6180444"/>
            <a:ext cx="169789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algn="r"/>
            <a:r>
              <a:rPr lang="en-US" sz="1800" dirty="0" err="1" smtClean="0">
                <a:latin typeface="Arial" charset="0"/>
              </a:rPr>
              <a:t>lissamphibians</a:t>
            </a:r>
            <a:endParaRPr lang="en-US" sz="1800" dirty="0">
              <a:latin typeface="Arial" charset="0"/>
            </a:endParaRPr>
          </a:p>
        </p:txBody>
      </p:sp>
      <p:sp>
        <p:nvSpPr>
          <p:cNvPr id="24" name="Rectangle 56"/>
          <p:cNvSpPr>
            <a:spLocks noChangeAspect="1" noChangeArrowheads="1"/>
          </p:cNvSpPr>
          <p:nvPr/>
        </p:nvSpPr>
        <p:spPr bwMode="auto">
          <a:xfrm>
            <a:off x="4847653" y="2945587"/>
            <a:ext cx="1102857" cy="313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/>
            <a:r>
              <a:rPr lang="en-US" sz="1800" i="1">
                <a:latin typeface="Arial" charset="0"/>
              </a:rPr>
              <a:t>mammals</a:t>
            </a:r>
          </a:p>
        </p:txBody>
      </p:sp>
      <p:sp>
        <p:nvSpPr>
          <p:cNvPr id="25" name="Line 60"/>
          <p:cNvSpPr>
            <a:spLocks noChangeAspect="1" noChangeShapeType="1"/>
          </p:cNvSpPr>
          <p:nvPr/>
        </p:nvSpPr>
        <p:spPr bwMode="auto">
          <a:xfrm rot="16200000">
            <a:off x="5777803" y="3388593"/>
            <a:ext cx="24894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26" name="Line 63"/>
          <p:cNvSpPr>
            <a:spLocks noChangeAspect="1" noChangeShapeType="1"/>
          </p:cNvSpPr>
          <p:nvPr/>
        </p:nvSpPr>
        <p:spPr bwMode="auto">
          <a:xfrm>
            <a:off x="4939740" y="4712261"/>
            <a:ext cx="1425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3784600" y="5334000"/>
            <a:ext cx="419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150px-Proterogyrinus_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895" y="1536022"/>
            <a:ext cx="3000405" cy="4280578"/>
          </a:xfrm>
          <a:prstGeom prst="rect">
            <a:avLst/>
          </a:prstGeom>
        </p:spPr>
      </p:pic>
      <p:sp>
        <p:nvSpPr>
          <p:cNvPr id="29" name="Text Box 39"/>
          <p:cNvSpPr txBox="1">
            <a:spLocks noChangeAspect="1" noChangeArrowheads="1"/>
          </p:cNvSpPr>
          <p:nvPr/>
        </p:nvSpPr>
        <p:spPr bwMode="auto">
          <a:xfrm>
            <a:off x="368300" y="5892125"/>
            <a:ext cx="3403486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r>
              <a:rPr lang="en-US" sz="1800" i="1" dirty="0" smtClean="0">
                <a:latin typeface="Arial" charset="0"/>
              </a:rPr>
              <a:t>Depiction of a primitive </a:t>
            </a:r>
            <a:r>
              <a:rPr lang="en-US" sz="1800" i="1" dirty="0" err="1" smtClean="0">
                <a:latin typeface="Arial" charset="0"/>
              </a:rPr>
              <a:t>amniote</a:t>
            </a:r>
            <a:endParaRPr lang="en-US" sz="1800" i="1" dirty="0" smtClean="0">
              <a:latin typeface="Arial" charset="0"/>
            </a:endParaRPr>
          </a:p>
          <a:p>
            <a:r>
              <a:rPr lang="en-US" sz="1800" i="1" dirty="0" smtClean="0">
                <a:latin typeface="Arial" charset="0"/>
              </a:rPr>
              <a:t>(the LCA of primates &amp; birds)</a:t>
            </a:r>
            <a:endParaRPr lang="en-US" sz="1800" i="1" dirty="0"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810000" y="1459825"/>
            <a:ext cx="5134729" cy="2566075"/>
            <a:chOff x="3810000" y="1459825"/>
            <a:chExt cx="5134729" cy="2566075"/>
          </a:xfrm>
        </p:grpSpPr>
        <p:sp>
          <p:nvSpPr>
            <p:cNvPr id="30" name="Text Box 39"/>
            <p:cNvSpPr txBox="1">
              <a:spLocks noChangeAspect="1" noChangeArrowheads="1"/>
            </p:cNvSpPr>
            <p:nvPr/>
          </p:nvSpPr>
          <p:spPr bwMode="auto">
            <a:xfrm>
              <a:off x="3810000" y="1459825"/>
              <a:ext cx="5134729" cy="92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800" i="1" dirty="0" smtClean="0">
                  <a:latin typeface="Arial" charset="0"/>
                </a:rPr>
                <a:t>The cladogram below shows that the</a:t>
              </a:r>
            </a:p>
            <a:p>
              <a:r>
                <a:rPr lang="en-US" sz="1800" i="1" dirty="0" smtClean="0">
                  <a:latin typeface="Arial" charset="0"/>
                </a:rPr>
                <a:t> amniotes leading to mammals and those</a:t>
              </a:r>
            </a:p>
            <a:p>
              <a:r>
                <a:rPr lang="en-US" sz="1800" i="1" dirty="0" smtClean="0">
                  <a:latin typeface="Arial" charset="0"/>
                </a:rPr>
                <a:t>leading to birds diverged early in </a:t>
              </a:r>
              <a:r>
                <a:rPr lang="en-US" sz="1800" i="1" dirty="0" err="1" smtClean="0">
                  <a:latin typeface="Arial" charset="0"/>
                </a:rPr>
                <a:t>amniote</a:t>
              </a:r>
              <a:r>
                <a:rPr lang="en-US" sz="1800" i="1" dirty="0" smtClean="0">
                  <a:latin typeface="Arial" charset="0"/>
                </a:rPr>
                <a:t> history</a:t>
              </a:r>
              <a:endParaRPr lang="en-US" sz="1800" i="1" dirty="0">
                <a:latin typeface="Arial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>
              <a:off x="4953000" y="3784600"/>
              <a:ext cx="292100" cy="1905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158301" y="3464868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rgbClr val="FF0000"/>
                  </a:solidFill>
                  <a:latin typeface="Arial" charset="0"/>
                </a:rPr>
                <a:t>LCA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Similarities between human and scrub jay “episodic” or “episodic-like” memory are very superficial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784600" y="2382838"/>
            <a:ext cx="5290911" cy="4166934"/>
            <a:chOff x="3784600" y="2382838"/>
            <a:chExt cx="5290911" cy="4166934"/>
          </a:xfrm>
        </p:grpSpPr>
        <p:sp>
          <p:nvSpPr>
            <p:cNvPr id="3" name="Freeform 35"/>
            <p:cNvSpPr>
              <a:spLocks noChangeAspect="1"/>
            </p:cNvSpPr>
            <p:nvPr/>
          </p:nvSpPr>
          <p:spPr bwMode="auto">
            <a:xfrm>
              <a:off x="6748601" y="4061803"/>
              <a:ext cx="1118204" cy="366720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0" y="0"/>
                </a:cxn>
                <a:cxn ang="0">
                  <a:pos x="0" y="344"/>
                </a:cxn>
                <a:cxn ang="0">
                  <a:pos x="662" y="344"/>
                </a:cxn>
              </a:cxnLst>
              <a:rect l="0" t="0" r="r" b="b"/>
              <a:pathLst>
                <a:path w="662" h="344">
                  <a:moveTo>
                    <a:pt x="662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662" y="3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" name="Freeform 36"/>
            <p:cNvSpPr>
              <a:spLocks noChangeAspect="1"/>
            </p:cNvSpPr>
            <p:nvPr/>
          </p:nvSpPr>
          <p:spPr bwMode="auto">
            <a:xfrm>
              <a:off x="6253083" y="5231556"/>
              <a:ext cx="1618107" cy="626366"/>
            </a:xfrm>
            <a:custGeom>
              <a:avLst/>
              <a:gdLst/>
              <a:ahLst/>
              <a:cxnLst>
                <a:cxn ang="0">
                  <a:pos x="523" y="585"/>
                </a:cxn>
                <a:cxn ang="0">
                  <a:pos x="0" y="585"/>
                </a:cxn>
                <a:cxn ang="0">
                  <a:pos x="0" y="0"/>
                </a:cxn>
                <a:cxn ang="0">
                  <a:pos x="1896" y="0"/>
                </a:cxn>
              </a:cxnLst>
              <a:rect l="0" t="0" r="r" b="b"/>
              <a:pathLst>
                <a:path w="1896" h="585">
                  <a:moveTo>
                    <a:pt x="523" y="585"/>
                  </a:moveTo>
                  <a:lnTo>
                    <a:pt x="0" y="585"/>
                  </a:lnTo>
                  <a:lnTo>
                    <a:pt x="0" y="0"/>
                  </a:lnTo>
                  <a:lnTo>
                    <a:pt x="18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" name="Freeform 37"/>
            <p:cNvSpPr>
              <a:spLocks noChangeAspect="1"/>
            </p:cNvSpPr>
            <p:nvPr/>
          </p:nvSpPr>
          <p:spPr bwMode="auto">
            <a:xfrm>
              <a:off x="5998746" y="4894282"/>
              <a:ext cx="1857095" cy="663841"/>
            </a:xfrm>
            <a:custGeom>
              <a:avLst/>
              <a:gdLst/>
              <a:ahLst/>
              <a:cxnLst>
                <a:cxn ang="0">
                  <a:pos x="293" y="620"/>
                </a:cxn>
                <a:cxn ang="0">
                  <a:pos x="0" y="620"/>
                </a:cxn>
                <a:cxn ang="0">
                  <a:pos x="0" y="0"/>
                </a:cxn>
                <a:cxn ang="0">
                  <a:pos x="2180" y="0"/>
                </a:cxn>
              </a:cxnLst>
              <a:rect l="0" t="0" r="r" b="b"/>
              <a:pathLst>
                <a:path w="2180" h="620">
                  <a:moveTo>
                    <a:pt x="293" y="620"/>
                  </a:moveTo>
                  <a:cubicBezTo>
                    <a:pt x="195" y="620"/>
                    <a:pt x="98" y="620"/>
                    <a:pt x="0" y="620"/>
                  </a:cubicBezTo>
                  <a:lnTo>
                    <a:pt x="0" y="0"/>
                  </a:lnTo>
                  <a:lnTo>
                    <a:pt x="218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Line 38"/>
            <p:cNvSpPr>
              <a:spLocks noChangeAspect="1" noChangeShapeType="1"/>
            </p:cNvSpPr>
            <p:nvPr/>
          </p:nvSpPr>
          <p:spPr bwMode="auto">
            <a:xfrm flipH="1">
              <a:off x="4216196" y="4056449"/>
              <a:ext cx="714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Text Box 39"/>
            <p:cNvSpPr txBox="1">
              <a:spLocks noChangeAspect="1" noChangeArrowheads="1"/>
            </p:cNvSpPr>
            <p:nvPr/>
          </p:nvSpPr>
          <p:spPr bwMode="auto">
            <a:xfrm>
              <a:off x="3835400" y="3644225"/>
              <a:ext cx="112081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800" i="1" dirty="0">
                  <a:latin typeface="Arial" charset="0"/>
                </a:rPr>
                <a:t>amniotes</a:t>
              </a:r>
            </a:p>
          </p:txBody>
        </p:sp>
        <p:sp>
          <p:nvSpPr>
            <p:cNvPr id="8" name="Text Box 40"/>
            <p:cNvSpPr txBox="1">
              <a:spLocks noChangeAspect="1" noChangeArrowheads="1"/>
            </p:cNvSpPr>
            <p:nvPr/>
          </p:nvSpPr>
          <p:spPr bwMode="auto">
            <a:xfrm>
              <a:off x="6655686" y="5681255"/>
              <a:ext cx="1274698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800">
                  <a:latin typeface="Arial" charset="0"/>
                </a:rPr>
                <a:t>dinosaurs*</a:t>
              </a:r>
            </a:p>
          </p:txBody>
        </p:sp>
        <p:sp>
          <p:nvSpPr>
            <p:cNvPr id="9" name="Text Box 41"/>
            <p:cNvSpPr txBox="1">
              <a:spLocks noChangeAspect="1" noChangeArrowheads="1"/>
            </p:cNvSpPr>
            <p:nvPr/>
          </p:nvSpPr>
          <p:spPr bwMode="auto">
            <a:xfrm>
              <a:off x="7398460" y="5301152"/>
              <a:ext cx="684793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pPr algn="r"/>
              <a:r>
                <a:rPr lang="en-US" sz="1800">
                  <a:latin typeface="Arial" charset="0"/>
                </a:rPr>
                <a:t>birds</a:t>
              </a:r>
            </a:p>
          </p:txBody>
        </p:sp>
        <p:sp>
          <p:nvSpPr>
            <p:cNvPr id="10" name="Text Box 42"/>
            <p:cNvSpPr txBox="1">
              <a:spLocks noChangeAspect="1" noChangeArrowheads="1"/>
            </p:cNvSpPr>
            <p:nvPr/>
          </p:nvSpPr>
          <p:spPr bwMode="auto">
            <a:xfrm>
              <a:off x="7398460" y="4886251"/>
              <a:ext cx="1106382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>
                  <a:latin typeface="Arial" charset="0"/>
                </a:rPr>
                <a:t>crocodiles</a:t>
              </a:r>
            </a:p>
          </p:txBody>
        </p:sp>
        <p:sp>
          <p:nvSpPr>
            <p:cNvPr id="11" name="Text Box 43"/>
            <p:cNvSpPr txBox="1">
              <a:spLocks noChangeAspect="1" noChangeArrowheads="1"/>
            </p:cNvSpPr>
            <p:nvPr/>
          </p:nvSpPr>
          <p:spPr bwMode="auto">
            <a:xfrm>
              <a:off x="7398460" y="4530240"/>
              <a:ext cx="1677051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>
                  <a:latin typeface="Arial" charset="0"/>
                </a:rPr>
                <a:t>snakes &amp; lizards</a:t>
              </a:r>
            </a:p>
          </p:txBody>
        </p:sp>
        <p:sp>
          <p:nvSpPr>
            <p:cNvPr id="12" name="Freeform 44"/>
            <p:cNvSpPr>
              <a:spLocks noChangeAspect="1"/>
            </p:cNvSpPr>
            <p:nvPr/>
          </p:nvSpPr>
          <p:spPr bwMode="auto">
            <a:xfrm>
              <a:off x="4939740" y="2776949"/>
              <a:ext cx="2891984" cy="1935312"/>
            </a:xfrm>
            <a:custGeom>
              <a:avLst/>
              <a:gdLst/>
              <a:ahLst/>
              <a:cxnLst>
                <a:cxn ang="0">
                  <a:pos x="0" y="1432"/>
                </a:cxn>
                <a:cxn ang="0">
                  <a:pos x="0" y="446"/>
                </a:cxn>
                <a:cxn ang="0">
                  <a:pos x="1350" y="446"/>
                </a:cxn>
                <a:cxn ang="0">
                  <a:pos x="1350" y="252"/>
                </a:cxn>
                <a:cxn ang="0">
                  <a:pos x="1710" y="252"/>
                </a:cxn>
                <a:cxn ang="0">
                  <a:pos x="1710" y="0"/>
                </a:cxn>
                <a:cxn ang="0">
                  <a:pos x="2210" y="0"/>
                </a:cxn>
              </a:cxnLst>
              <a:rect l="0" t="0" r="r" b="b"/>
              <a:pathLst>
                <a:path w="2210" h="1432">
                  <a:moveTo>
                    <a:pt x="0" y="1432"/>
                  </a:moveTo>
                  <a:lnTo>
                    <a:pt x="0" y="446"/>
                  </a:lnTo>
                  <a:lnTo>
                    <a:pt x="1350" y="446"/>
                  </a:lnTo>
                  <a:lnTo>
                    <a:pt x="1350" y="252"/>
                  </a:lnTo>
                  <a:lnTo>
                    <a:pt x="1710" y="252"/>
                  </a:lnTo>
                  <a:lnTo>
                    <a:pt x="1710" y="0"/>
                  </a:lnTo>
                  <a:lnTo>
                    <a:pt x="221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45"/>
            <p:cNvSpPr>
              <a:spLocks noChangeAspect="1"/>
            </p:cNvSpPr>
            <p:nvPr/>
          </p:nvSpPr>
          <p:spPr bwMode="auto">
            <a:xfrm>
              <a:off x="7191042" y="3116901"/>
              <a:ext cx="666537" cy="326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1"/>
                </a:cxn>
                <a:cxn ang="0">
                  <a:pos x="379" y="181"/>
                </a:cxn>
              </a:cxnLst>
              <a:rect l="0" t="0" r="r" b="b"/>
              <a:pathLst>
                <a:path w="379" h="181">
                  <a:moveTo>
                    <a:pt x="0" y="0"/>
                  </a:moveTo>
                  <a:lnTo>
                    <a:pt x="0" y="181"/>
                  </a:lnTo>
                  <a:lnTo>
                    <a:pt x="379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46"/>
            <p:cNvSpPr>
              <a:spLocks noChangeAspect="1"/>
            </p:cNvSpPr>
            <p:nvPr/>
          </p:nvSpPr>
          <p:spPr bwMode="auto">
            <a:xfrm>
              <a:off x="6719642" y="3381901"/>
              <a:ext cx="1153285" cy="3399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7"/>
                </a:cxn>
                <a:cxn ang="0">
                  <a:pos x="653" y="267"/>
                </a:cxn>
              </a:cxnLst>
              <a:rect l="0" t="0" r="r" b="b"/>
              <a:pathLst>
                <a:path w="653" h="267">
                  <a:moveTo>
                    <a:pt x="0" y="0"/>
                  </a:moveTo>
                  <a:lnTo>
                    <a:pt x="0" y="267"/>
                  </a:lnTo>
                  <a:lnTo>
                    <a:pt x="653" y="26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5" name="Text Box 47"/>
            <p:cNvSpPr txBox="1">
              <a:spLocks noChangeAspect="1" noChangeArrowheads="1"/>
            </p:cNvSpPr>
            <p:nvPr/>
          </p:nvSpPr>
          <p:spPr bwMode="auto">
            <a:xfrm>
              <a:off x="7398460" y="4067156"/>
              <a:ext cx="744103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>
                  <a:latin typeface="Arial" charset="0"/>
                </a:rPr>
                <a:t>turtles</a:t>
              </a:r>
            </a:p>
          </p:txBody>
        </p:sp>
        <p:sp>
          <p:nvSpPr>
            <p:cNvPr id="16" name="Text Box 48"/>
            <p:cNvSpPr txBox="1">
              <a:spLocks noChangeAspect="1" noChangeArrowheads="1"/>
            </p:cNvSpPr>
            <p:nvPr/>
          </p:nvSpPr>
          <p:spPr bwMode="auto">
            <a:xfrm>
              <a:off x="7398460" y="3395286"/>
              <a:ext cx="1325994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 dirty="0" err="1">
                  <a:latin typeface="Arial" charset="0"/>
                </a:rPr>
                <a:t>monotremes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7" name="Text Box 49"/>
            <p:cNvSpPr txBox="1">
              <a:spLocks noChangeAspect="1" noChangeArrowheads="1"/>
            </p:cNvSpPr>
            <p:nvPr/>
          </p:nvSpPr>
          <p:spPr bwMode="auto">
            <a:xfrm>
              <a:off x="7398460" y="3065416"/>
              <a:ext cx="1175312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marsupials</a:t>
              </a:r>
            </a:p>
          </p:txBody>
        </p:sp>
        <p:sp>
          <p:nvSpPr>
            <p:cNvPr id="18" name="Text Box 50"/>
            <p:cNvSpPr txBox="1">
              <a:spLocks noChangeAspect="1" noChangeArrowheads="1"/>
            </p:cNvSpPr>
            <p:nvPr/>
          </p:nvSpPr>
          <p:spPr bwMode="auto">
            <a:xfrm>
              <a:off x="7398460" y="2382838"/>
              <a:ext cx="1223402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800" dirty="0" err="1">
                  <a:latin typeface="Arial" charset="0"/>
                </a:rPr>
                <a:t>placentals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19" name="Freeform 51"/>
            <p:cNvSpPr>
              <a:spLocks noChangeAspect="1"/>
            </p:cNvSpPr>
            <p:nvPr/>
          </p:nvSpPr>
          <p:spPr bwMode="auto">
            <a:xfrm>
              <a:off x="5082257" y="4233117"/>
              <a:ext cx="914296" cy="950257"/>
            </a:xfrm>
            <a:custGeom>
              <a:avLst/>
              <a:gdLst/>
              <a:ahLst/>
              <a:cxnLst>
                <a:cxn ang="0">
                  <a:pos x="620" y="886"/>
                </a:cxn>
                <a:cxn ang="0">
                  <a:pos x="0" y="886"/>
                </a:cxn>
                <a:cxn ang="0">
                  <a:pos x="0" y="0"/>
                </a:cxn>
                <a:cxn ang="0">
                  <a:pos x="337" y="0"/>
                </a:cxn>
              </a:cxnLst>
              <a:rect l="0" t="0" r="r" b="b"/>
              <a:pathLst>
                <a:path w="620" h="886">
                  <a:moveTo>
                    <a:pt x="620" y="886"/>
                  </a:moveTo>
                  <a:lnTo>
                    <a:pt x="0" y="886"/>
                  </a:lnTo>
                  <a:lnTo>
                    <a:pt x="0" y="0"/>
                  </a:lnTo>
                  <a:lnTo>
                    <a:pt x="33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Line 52"/>
            <p:cNvSpPr>
              <a:spLocks noChangeAspect="1" noChangeShapeType="1"/>
            </p:cNvSpPr>
            <p:nvPr/>
          </p:nvSpPr>
          <p:spPr bwMode="auto">
            <a:xfrm>
              <a:off x="5343171" y="4233117"/>
              <a:ext cx="14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53"/>
            <p:cNvSpPr>
              <a:spLocks noChangeAspect="1"/>
            </p:cNvSpPr>
            <p:nvPr/>
          </p:nvSpPr>
          <p:spPr bwMode="auto">
            <a:xfrm>
              <a:off x="6662265" y="5654487"/>
              <a:ext cx="1109434" cy="369395"/>
            </a:xfrm>
            <a:custGeom>
              <a:avLst/>
              <a:gdLst/>
              <a:ahLst/>
              <a:cxnLst>
                <a:cxn ang="0">
                  <a:pos x="627" y="0"/>
                </a:cxn>
                <a:cxn ang="0">
                  <a:pos x="0" y="0"/>
                </a:cxn>
                <a:cxn ang="0">
                  <a:pos x="0" y="206"/>
                </a:cxn>
                <a:cxn ang="0">
                  <a:pos x="481" y="206"/>
                </a:cxn>
              </a:cxnLst>
              <a:rect l="0" t="0" r="r" b="b"/>
              <a:pathLst>
                <a:path w="627" h="206">
                  <a:moveTo>
                    <a:pt x="627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481" y="2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54"/>
            <p:cNvSpPr>
              <a:spLocks noChangeAspect="1"/>
            </p:cNvSpPr>
            <p:nvPr/>
          </p:nvSpPr>
          <p:spPr bwMode="auto">
            <a:xfrm>
              <a:off x="4207426" y="4048420"/>
              <a:ext cx="3573869" cy="24438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8"/>
                </a:cxn>
                <a:cxn ang="0">
                  <a:pos x="2158" y="1608"/>
                </a:cxn>
              </a:cxnLst>
              <a:rect l="0" t="0" r="r" b="b"/>
              <a:pathLst>
                <a:path w="2158" h="1608">
                  <a:moveTo>
                    <a:pt x="0" y="0"/>
                  </a:moveTo>
                  <a:lnTo>
                    <a:pt x="0" y="1608"/>
                  </a:lnTo>
                  <a:lnTo>
                    <a:pt x="2158" y="16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Text Box 55"/>
            <p:cNvSpPr txBox="1">
              <a:spLocks noChangeAspect="1" noChangeArrowheads="1"/>
            </p:cNvSpPr>
            <p:nvPr/>
          </p:nvSpPr>
          <p:spPr bwMode="auto">
            <a:xfrm>
              <a:off x="6244372" y="6180444"/>
              <a:ext cx="1697891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pPr algn="r"/>
              <a:r>
                <a:rPr lang="en-US" sz="1800" dirty="0" err="1" smtClean="0">
                  <a:latin typeface="Arial" charset="0"/>
                </a:rPr>
                <a:t>lissamphibians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24" name="Rectangle 56"/>
            <p:cNvSpPr>
              <a:spLocks noChangeAspect="1" noChangeArrowheads="1"/>
            </p:cNvSpPr>
            <p:nvPr/>
          </p:nvSpPr>
          <p:spPr bwMode="auto">
            <a:xfrm>
              <a:off x="4847653" y="2945587"/>
              <a:ext cx="1102857" cy="3131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/>
              <a:r>
                <a:rPr lang="en-US" sz="1800" i="1" dirty="0">
                  <a:latin typeface="Arial" charset="0"/>
                </a:rPr>
                <a:t>mammals</a:t>
              </a:r>
            </a:p>
          </p:txBody>
        </p:sp>
        <p:sp>
          <p:nvSpPr>
            <p:cNvPr id="25" name="Line 60"/>
            <p:cNvSpPr>
              <a:spLocks noChangeAspect="1" noChangeShapeType="1"/>
            </p:cNvSpPr>
            <p:nvPr/>
          </p:nvSpPr>
          <p:spPr bwMode="auto">
            <a:xfrm rot="16200000">
              <a:off x="5777803" y="3388593"/>
              <a:ext cx="24894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" name="Line 63"/>
            <p:cNvSpPr>
              <a:spLocks noChangeAspect="1" noChangeShapeType="1"/>
            </p:cNvSpPr>
            <p:nvPr/>
          </p:nvSpPr>
          <p:spPr bwMode="auto">
            <a:xfrm>
              <a:off x="4939740" y="4712261"/>
              <a:ext cx="142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>
              <a:off x="3784600" y="5334000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673600" y="2105968"/>
            <a:ext cx="4614407" cy="3802797"/>
            <a:chOff x="4724400" y="2105968"/>
            <a:chExt cx="4614407" cy="3802797"/>
          </a:xfrm>
        </p:grpSpPr>
        <p:grpSp>
          <p:nvGrpSpPr>
            <p:cNvPr id="34" name="Group 33"/>
            <p:cNvGrpSpPr/>
            <p:nvPr/>
          </p:nvGrpSpPr>
          <p:grpSpPr>
            <a:xfrm>
              <a:off x="6140496" y="2105968"/>
              <a:ext cx="3198311" cy="3802797"/>
              <a:chOff x="6140496" y="2105968"/>
              <a:chExt cx="3198311" cy="380279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140496" y="5077768"/>
                <a:ext cx="20217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 smtClean="0">
                    <a:latin typeface="Arial" charset="0"/>
                  </a:rPr>
                  <a:t>Scrub jays</a:t>
                </a:r>
              </a:p>
              <a:p>
                <a:r>
                  <a:rPr lang="en-US" sz="1600" i="1" dirty="0" smtClean="0">
                    <a:latin typeface="Arial" charset="0"/>
                  </a:rPr>
                  <a:t>(what, where, when </a:t>
                </a:r>
              </a:p>
              <a:p>
                <a:r>
                  <a:rPr lang="en-US" sz="1600" i="1" dirty="0" smtClean="0">
                    <a:latin typeface="Arial" charset="0"/>
                  </a:rPr>
                  <a:t>conjunctions)</a:t>
                </a:r>
                <a:endParaRPr lang="en-US" sz="1600" i="1" dirty="0"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40496" y="2105968"/>
                <a:ext cx="319831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 smtClean="0">
                    <a:latin typeface="Arial" charset="0"/>
                  </a:rPr>
                  <a:t>Humans</a:t>
                </a:r>
              </a:p>
              <a:p>
                <a:r>
                  <a:rPr lang="en-US" sz="1600" i="1" dirty="0" smtClean="0">
                    <a:latin typeface="Arial" charset="0"/>
                  </a:rPr>
                  <a:t>(conscious episodic memory,</a:t>
                </a:r>
              </a:p>
              <a:p>
                <a:r>
                  <a:rPr lang="en-US" sz="1600" i="1" dirty="0" smtClean="0">
                    <a:latin typeface="Arial" charset="0"/>
                  </a:rPr>
                  <a:t>mental time travel, self-reflection,</a:t>
                </a:r>
              </a:p>
              <a:p>
                <a:r>
                  <a:rPr lang="en-US" sz="1600" i="1" dirty="0" smtClean="0">
                    <a:latin typeface="Arial" charset="0"/>
                  </a:rPr>
                  <a:t>embedding oneself in events)</a:t>
                </a:r>
                <a:endParaRPr lang="en-US" sz="1600" i="1" dirty="0">
                  <a:latin typeface="Arial" charset="0"/>
                </a:endParaRP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rot="10800000" flipV="1">
              <a:off x="5270499" y="2521466"/>
              <a:ext cx="781096" cy="58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 flipV="1">
              <a:off x="4724400" y="5442466"/>
              <a:ext cx="1327196" cy="185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1286534" y="1514455"/>
            <a:ext cx="151996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LCA: </a:t>
            </a:r>
          </a:p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~320 </a:t>
            </a:r>
          </a:p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million </a:t>
            </a:r>
          </a:p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years </a:t>
            </a:r>
          </a:p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ago</a:t>
            </a:r>
            <a:endParaRPr 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1498600" y="3835400"/>
            <a:ext cx="292100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375 -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If the LCA had conscious event memory and MTT, there should be evidence for such advanced cognition in its other descendants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575300" y="1714500"/>
            <a:ext cx="3086100" cy="4698999"/>
            <a:chOff x="520700" y="1790700"/>
            <a:chExt cx="3086100" cy="4698999"/>
          </a:xfrm>
        </p:grpSpPr>
        <p:pic>
          <p:nvPicPr>
            <p:cNvPr id="32" name="Picture 31" descr="150px-Proterogyrinus_D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095" y="4020988"/>
              <a:ext cx="1730405" cy="2468711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520700" y="1790700"/>
              <a:ext cx="30861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Putting these ideas in a comparative context does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not disprove anything, but ask yourself: does it really pass the ‘smell test’?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1800" y="1963738"/>
            <a:ext cx="5290911" cy="4166934"/>
            <a:chOff x="3784600" y="2382838"/>
            <a:chExt cx="5290911" cy="4166934"/>
          </a:xfrm>
        </p:grpSpPr>
        <p:sp>
          <p:nvSpPr>
            <p:cNvPr id="3" name="Freeform 35"/>
            <p:cNvSpPr>
              <a:spLocks noChangeAspect="1"/>
            </p:cNvSpPr>
            <p:nvPr/>
          </p:nvSpPr>
          <p:spPr bwMode="auto">
            <a:xfrm>
              <a:off x="6748601" y="4061803"/>
              <a:ext cx="1118204" cy="366720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0" y="0"/>
                </a:cxn>
                <a:cxn ang="0">
                  <a:pos x="0" y="344"/>
                </a:cxn>
                <a:cxn ang="0">
                  <a:pos x="662" y="344"/>
                </a:cxn>
              </a:cxnLst>
              <a:rect l="0" t="0" r="r" b="b"/>
              <a:pathLst>
                <a:path w="662" h="344">
                  <a:moveTo>
                    <a:pt x="662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662" y="3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" name="Freeform 36"/>
            <p:cNvSpPr>
              <a:spLocks noChangeAspect="1"/>
            </p:cNvSpPr>
            <p:nvPr/>
          </p:nvSpPr>
          <p:spPr bwMode="auto">
            <a:xfrm>
              <a:off x="6253083" y="5231556"/>
              <a:ext cx="1618107" cy="626366"/>
            </a:xfrm>
            <a:custGeom>
              <a:avLst/>
              <a:gdLst/>
              <a:ahLst/>
              <a:cxnLst>
                <a:cxn ang="0">
                  <a:pos x="523" y="585"/>
                </a:cxn>
                <a:cxn ang="0">
                  <a:pos x="0" y="585"/>
                </a:cxn>
                <a:cxn ang="0">
                  <a:pos x="0" y="0"/>
                </a:cxn>
                <a:cxn ang="0">
                  <a:pos x="1896" y="0"/>
                </a:cxn>
              </a:cxnLst>
              <a:rect l="0" t="0" r="r" b="b"/>
              <a:pathLst>
                <a:path w="1896" h="585">
                  <a:moveTo>
                    <a:pt x="523" y="585"/>
                  </a:moveTo>
                  <a:lnTo>
                    <a:pt x="0" y="585"/>
                  </a:lnTo>
                  <a:lnTo>
                    <a:pt x="0" y="0"/>
                  </a:lnTo>
                  <a:lnTo>
                    <a:pt x="18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" name="Freeform 37"/>
            <p:cNvSpPr>
              <a:spLocks noChangeAspect="1"/>
            </p:cNvSpPr>
            <p:nvPr/>
          </p:nvSpPr>
          <p:spPr bwMode="auto">
            <a:xfrm>
              <a:off x="5998746" y="4894282"/>
              <a:ext cx="1857095" cy="663841"/>
            </a:xfrm>
            <a:custGeom>
              <a:avLst/>
              <a:gdLst/>
              <a:ahLst/>
              <a:cxnLst>
                <a:cxn ang="0">
                  <a:pos x="293" y="620"/>
                </a:cxn>
                <a:cxn ang="0">
                  <a:pos x="0" y="620"/>
                </a:cxn>
                <a:cxn ang="0">
                  <a:pos x="0" y="0"/>
                </a:cxn>
                <a:cxn ang="0">
                  <a:pos x="2180" y="0"/>
                </a:cxn>
              </a:cxnLst>
              <a:rect l="0" t="0" r="r" b="b"/>
              <a:pathLst>
                <a:path w="2180" h="620">
                  <a:moveTo>
                    <a:pt x="293" y="620"/>
                  </a:moveTo>
                  <a:cubicBezTo>
                    <a:pt x="195" y="620"/>
                    <a:pt x="98" y="620"/>
                    <a:pt x="0" y="620"/>
                  </a:cubicBezTo>
                  <a:lnTo>
                    <a:pt x="0" y="0"/>
                  </a:lnTo>
                  <a:lnTo>
                    <a:pt x="218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Line 38"/>
            <p:cNvSpPr>
              <a:spLocks noChangeAspect="1" noChangeShapeType="1"/>
            </p:cNvSpPr>
            <p:nvPr/>
          </p:nvSpPr>
          <p:spPr bwMode="auto">
            <a:xfrm flipH="1">
              <a:off x="4210060" y="4050313"/>
              <a:ext cx="7240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Text Box 39"/>
            <p:cNvSpPr txBox="1">
              <a:spLocks noChangeAspect="1" noChangeArrowheads="1"/>
            </p:cNvSpPr>
            <p:nvPr/>
          </p:nvSpPr>
          <p:spPr bwMode="auto">
            <a:xfrm>
              <a:off x="3835400" y="3644225"/>
              <a:ext cx="112081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800" i="1" dirty="0">
                  <a:latin typeface="Arial" charset="0"/>
                </a:rPr>
                <a:t>amniotes</a:t>
              </a:r>
            </a:p>
          </p:txBody>
        </p:sp>
        <p:sp>
          <p:nvSpPr>
            <p:cNvPr id="8" name="Text Box 40"/>
            <p:cNvSpPr txBox="1">
              <a:spLocks noChangeAspect="1" noChangeArrowheads="1"/>
            </p:cNvSpPr>
            <p:nvPr/>
          </p:nvSpPr>
          <p:spPr bwMode="auto">
            <a:xfrm>
              <a:off x="6655686" y="5681255"/>
              <a:ext cx="1274698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800">
                  <a:latin typeface="Arial" charset="0"/>
                </a:rPr>
                <a:t>dinosaurs*</a:t>
              </a:r>
            </a:p>
          </p:txBody>
        </p:sp>
        <p:sp>
          <p:nvSpPr>
            <p:cNvPr id="9" name="Text Box 41"/>
            <p:cNvSpPr txBox="1">
              <a:spLocks noChangeAspect="1" noChangeArrowheads="1"/>
            </p:cNvSpPr>
            <p:nvPr/>
          </p:nvSpPr>
          <p:spPr bwMode="auto">
            <a:xfrm>
              <a:off x="7398460" y="5301152"/>
              <a:ext cx="684793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pPr algn="r"/>
              <a:r>
                <a:rPr lang="en-US" sz="1800">
                  <a:latin typeface="Arial" charset="0"/>
                </a:rPr>
                <a:t>birds</a:t>
              </a:r>
            </a:p>
          </p:txBody>
        </p:sp>
        <p:sp>
          <p:nvSpPr>
            <p:cNvPr id="10" name="Text Box 42"/>
            <p:cNvSpPr txBox="1">
              <a:spLocks noChangeAspect="1" noChangeArrowheads="1"/>
            </p:cNvSpPr>
            <p:nvPr/>
          </p:nvSpPr>
          <p:spPr bwMode="auto">
            <a:xfrm>
              <a:off x="7398460" y="4886251"/>
              <a:ext cx="1106382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>
                  <a:latin typeface="Arial" charset="0"/>
                </a:rPr>
                <a:t>crocodiles</a:t>
              </a:r>
            </a:p>
          </p:txBody>
        </p:sp>
        <p:sp>
          <p:nvSpPr>
            <p:cNvPr id="11" name="Text Box 43"/>
            <p:cNvSpPr txBox="1">
              <a:spLocks noChangeAspect="1" noChangeArrowheads="1"/>
            </p:cNvSpPr>
            <p:nvPr/>
          </p:nvSpPr>
          <p:spPr bwMode="auto">
            <a:xfrm>
              <a:off x="7398460" y="4530240"/>
              <a:ext cx="1677051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>
                  <a:latin typeface="Arial" charset="0"/>
                </a:rPr>
                <a:t>snakes &amp; lizards</a:t>
              </a:r>
            </a:p>
          </p:txBody>
        </p:sp>
        <p:sp>
          <p:nvSpPr>
            <p:cNvPr id="12" name="Freeform 44"/>
            <p:cNvSpPr>
              <a:spLocks noChangeAspect="1"/>
            </p:cNvSpPr>
            <p:nvPr/>
          </p:nvSpPr>
          <p:spPr bwMode="auto">
            <a:xfrm>
              <a:off x="4939740" y="2776949"/>
              <a:ext cx="2891984" cy="1935312"/>
            </a:xfrm>
            <a:custGeom>
              <a:avLst/>
              <a:gdLst/>
              <a:ahLst/>
              <a:cxnLst>
                <a:cxn ang="0">
                  <a:pos x="0" y="1432"/>
                </a:cxn>
                <a:cxn ang="0">
                  <a:pos x="0" y="446"/>
                </a:cxn>
                <a:cxn ang="0">
                  <a:pos x="1350" y="446"/>
                </a:cxn>
                <a:cxn ang="0">
                  <a:pos x="1350" y="252"/>
                </a:cxn>
                <a:cxn ang="0">
                  <a:pos x="1710" y="252"/>
                </a:cxn>
                <a:cxn ang="0">
                  <a:pos x="1710" y="0"/>
                </a:cxn>
                <a:cxn ang="0">
                  <a:pos x="2210" y="0"/>
                </a:cxn>
              </a:cxnLst>
              <a:rect l="0" t="0" r="r" b="b"/>
              <a:pathLst>
                <a:path w="2210" h="1432">
                  <a:moveTo>
                    <a:pt x="0" y="1432"/>
                  </a:moveTo>
                  <a:lnTo>
                    <a:pt x="0" y="446"/>
                  </a:lnTo>
                  <a:lnTo>
                    <a:pt x="1350" y="446"/>
                  </a:lnTo>
                  <a:lnTo>
                    <a:pt x="1350" y="252"/>
                  </a:lnTo>
                  <a:lnTo>
                    <a:pt x="1710" y="252"/>
                  </a:lnTo>
                  <a:lnTo>
                    <a:pt x="1710" y="0"/>
                  </a:lnTo>
                  <a:lnTo>
                    <a:pt x="221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45"/>
            <p:cNvSpPr>
              <a:spLocks noChangeAspect="1"/>
            </p:cNvSpPr>
            <p:nvPr/>
          </p:nvSpPr>
          <p:spPr bwMode="auto">
            <a:xfrm>
              <a:off x="7175702" y="3116901"/>
              <a:ext cx="666537" cy="326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1"/>
                </a:cxn>
                <a:cxn ang="0">
                  <a:pos x="379" y="181"/>
                </a:cxn>
              </a:cxnLst>
              <a:rect l="0" t="0" r="r" b="b"/>
              <a:pathLst>
                <a:path w="379" h="181">
                  <a:moveTo>
                    <a:pt x="0" y="0"/>
                  </a:moveTo>
                  <a:lnTo>
                    <a:pt x="0" y="181"/>
                  </a:lnTo>
                  <a:lnTo>
                    <a:pt x="379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46"/>
            <p:cNvSpPr>
              <a:spLocks noChangeAspect="1"/>
            </p:cNvSpPr>
            <p:nvPr/>
          </p:nvSpPr>
          <p:spPr bwMode="auto">
            <a:xfrm>
              <a:off x="6707370" y="3381901"/>
              <a:ext cx="1153285" cy="3399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7"/>
                </a:cxn>
                <a:cxn ang="0">
                  <a:pos x="653" y="267"/>
                </a:cxn>
              </a:cxnLst>
              <a:rect l="0" t="0" r="r" b="b"/>
              <a:pathLst>
                <a:path w="653" h="267">
                  <a:moveTo>
                    <a:pt x="0" y="0"/>
                  </a:moveTo>
                  <a:lnTo>
                    <a:pt x="0" y="267"/>
                  </a:lnTo>
                  <a:lnTo>
                    <a:pt x="653" y="26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5" name="Text Box 47"/>
            <p:cNvSpPr txBox="1">
              <a:spLocks noChangeAspect="1" noChangeArrowheads="1"/>
            </p:cNvSpPr>
            <p:nvPr/>
          </p:nvSpPr>
          <p:spPr bwMode="auto">
            <a:xfrm>
              <a:off x="7398460" y="4067156"/>
              <a:ext cx="744103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>
                  <a:latin typeface="Arial" charset="0"/>
                </a:rPr>
                <a:t>turtles</a:t>
              </a:r>
            </a:p>
          </p:txBody>
        </p:sp>
        <p:sp>
          <p:nvSpPr>
            <p:cNvPr id="16" name="Text Box 48"/>
            <p:cNvSpPr txBox="1">
              <a:spLocks noChangeAspect="1" noChangeArrowheads="1"/>
            </p:cNvSpPr>
            <p:nvPr/>
          </p:nvSpPr>
          <p:spPr bwMode="auto">
            <a:xfrm>
              <a:off x="7398460" y="3395286"/>
              <a:ext cx="1325994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 dirty="0" err="1">
                  <a:latin typeface="Arial" charset="0"/>
                </a:rPr>
                <a:t>monotremes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7" name="Text Box 49"/>
            <p:cNvSpPr txBox="1">
              <a:spLocks noChangeAspect="1" noChangeArrowheads="1"/>
            </p:cNvSpPr>
            <p:nvPr/>
          </p:nvSpPr>
          <p:spPr bwMode="auto">
            <a:xfrm>
              <a:off x="7398460" y="3065416"/>
              <a:ext cx="1175312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marsupials</a:t>
              </a:r>
            </a:p>
          </p:txBody>
        </p:sp>
        <p:sp>
          <p:nvSpPr>
            <p:cNvPr id="18" name="Text Box 50"/>
            <p:cNvSpPr txBox="1">
              <a:spLocks noChangeAspect="1" noChangeArrowheads="1"/>
            </p:cNvSpPr>
            <p:nvPr/>
          </p:nvSpPr>
          <p:spPr bwMode="auto">
            <a:xfrm>
              <a:off x="7398460" y="2382838"/>
              <a:ext cx="1223402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800" dirty="0" err="1">
                  <a:latin typeface="Arial" charset="0"/>
                </a:rPr>
                <a:t>placentals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19" name="Freeform 51"/>
            <p:cNvSpPr>
              <a:spLocks noChangeAspect="1"/>
            </p:cNvSpPr>
            <p:nvPr/>
          </p:nvSpPr>
          <p:spPr bwMode="auto">
            <a:xfrm>
              <a:off x="5082257" y="4233117"/>
              <a:ext cx="914296" cy="950257"/>
            </a:xfrm>
            <a:custGeom>
              <a:avLst/>
              <a:gdLst/>
              <a:ahLst/>
              <a:cxnLst>
                <a:cxn ang="0">
                  <a:pos x="620" y="886"/>
                </a:cxn>
                <a:cxn ang="0">
                  <a:pos x="0" y="886"/>
                </a:cxn>
                <a:cxn ang="0">
                  <a:pos x="0" y="0"/>
                </a:cxn>
                <a:cxn ang="0">
                  <a:pos x="337" y="0"/>
                </a:cxn>
              </a:cxnLst>
              <a:rect l="0" t="0" r="r" b="b"/>
              <a:pathLst>
                <a:path w="620" h="886">
                  <a:moveTo>
                    <a:pt x="620" y="886"/>
                  </a:moveTo>
                  <a:lnTo>
                    <a:pt x="0" y="886"/>
                  </a:lnTo>
                  <a:lnTo>
                    <a:pt x="0" y="0"/>
                  </a:lnTo>
                  <a:lnTo>
                    <a:pt x="33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Line 52"/>
            <p:cNvSpPr>
              <a:spLocks noChangeAspect="1" noChangeShapeType="1"/>
            </p:cNvSpPr>
            <p:nvPr/>
          </p:nvSpPr>
          <p:spPr bwMode="auto">
            <a:xfrm>
              <a:off x="5343171" y="4233117"/>
              <a:ext cx="14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53"/>
            <p:cNvSpPr>
              <a:spLocks noChangeAspect="1"/>
            </p:cNvSpPr>
            <p:nvPr/>
          </p:nvSpPr>
          <p:spPr bwMode="auto">
            <a:xfrm>
              <a:off x="6699081" y="5654487"/>
              <a:ext cx="1109434" cy="369395"/>
            </a:xfrm>
            <a:custGeom>
              <a:avLst/>
              <a:gdLst/>
              <a:ahLst/>
              <a:cxnLst>
                <a:cxn ang="0">
                  <a:pos x="627" y="0"/>
                </a:cxn>
                <a:cxn ang="0">
                  <a:pos x="0" y="0"/>
                </a:cxn>
                <a:cxn ang="0">
                  <a:pos x="0" y="206"/>
                </a:cxn>
                <a:cxn ang="0">
                  <a:pos x="481" y="206"/>
                </a:cxn>
              </a:cxnLst>
              <a:rect l="0" t="0" r="r" b="b"/>
              <a:pathLst>
                <a:path w="627" h="206">
                  <a:moveTo>
                    <a:pt x="627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481" y="2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54"/>
            <p:cNvSpPr>
              <a:spLocks noChangeAspect="1"/>
            </p:cNvSpPr>
            <p:nvPr/>
          </p:nvSpPr>
          <p:spPr bwMode="auto">
            <a:xfrm>
              <a:off x="4207426" y="4048420"/>
              <a:ext cx="3573869" cy="24438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8"/>
                </a:cxn>
                <a:cxn ang="0">
                  <a:pos x="2158" y="1608"/>
                </a:cxn>
              </a:cxnLst>
              <a:rect l="0" t="0" r="r" b="b"/>
              <a:pathLst>
                <a:path w="2158" h="1608">
                  <a:moveTo>
                    <a:pt x="0" y="0"/>
                  </a:moveTo>
                  <a:lnTo>
                    <a:pt x="0" y="1608"/>
                  </a:lnTo>
                  <a:lnTo>
                    <a:pt x="2158" y="16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Text Box 55"/>
            <p:cNvSpPr txBox="1">
              <a:spLocks noChangeAspect="1" noChangeArrowheads="1"/>
            </p:cNvSpPr>
            <p:nvPr/>
          </p:nvSpPr>
          <p:spPr bwMode="auto">
            <a:xfrm>
              <a:off x="6244372" y="6180444"/>
              <a:ext cx="1697891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5" tIns="45718" rIns="91435" bIns="45718">
              <a:spAutoFit/>
            </a:bodyPr>
            <a:lstStyle/>
            <a:p>
              <a:pPr algn="r"/>
              <a:r>
                <a:rPr lang="en-US" sz="1800" dirty="0" err="1" smtClean="0">
                  <a:latin typeface="Arial" charset="0"/>
                </a:rPr>
                <a:t>lissamphibians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24" name="Rectangle 56"/>
            <p:cNvSpPr>
              <a:spLocks noChangeAspect="1" noChangeArrowheads="1"/>
            </p:cNvSpPr>
            <p:nvPr/>
          </p:nvSpPr>
          <p:spPr bwMode="auto">
            <a:xfrm>
              <a:off x="4847653" y="2945587"/>
              <a:ext cx="1102857" cy="3131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/>
              <a:r>
                <a:rPr lang="en-US" sz="1800" i="1">
                  <a:latin typeface="Arial" charset="0"/>
                </a:rPr>
                <a:t>mammals</a:t>
              </a:r>
            </a:p>
          </p:txBody>
        </p:sp>
        <p:sp>
          <p:nvSpPr>
            <p:cNvPr id="25" name="Line 60"/>
            <p:cNvSpPr>
              <a:spLocks noChangeAspect="1" noChangeShapeType="1"/>
            </p:cNvSpPr>
            <p:nvPr/>
          </p:nvSpPr>
          <p:spPr bwMode="auto">
            <a:xfrm rot="16200000">
              <a:off x="5777803" y="3388593"/>
              <a:ext cx="24894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" name="Line 63"/>
            <p:cNvSpPr>
              <a:spLocks noChangeAspect="1" noChangeShapeType="1"/>
            </p:cNvSpPr>
            <p:nvPr/>
          </p:nvSpPr>
          <p:spPr bwMode="auto">
            <a:xfrm>
              <a:off x="4939740" y="4712261"/>
              <a:ext cx="142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>
              <a:off x="3784600" y="5334000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4940300" y="3797300"/>
              <a:ext cx="292100" cy="1905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/>
          <p:cNvSpPr txBox="1">
            <a:spLocks/>
          </p:cNvSpPr>
          <p:nvPr/>
        </p:nvSpPr>
        <p:spPr bwMode="auto">
          <a:xfrm>
            <a:off x="5715000" y="3225800"/>
            <a:ext cx="276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Scrub jays and humans show similarities, but these are likely due to parallel and independent evolution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Otherwise,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one has to</a:t>
            </a:r>
            <a:b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believe that the LCA, a</a:t>
            </a:r>
            <a:b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fairly primitive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amniote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that lived about 320 million years ago, had the same advanced cognitive capacities that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characterize human episodic memory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747295" y="410101"/>
            <a:ext cx="7735579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Anything can be homologous: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noProof="0" dirty="0" smtClean="0">
              <a:latin typeface="Arial" charset="0"/>
              <a:ea typeface="+mj-ea"/>
              <a:cs typeface="+mj-cs"/>
            </a:endParaRPr>
          </a:p>
          <a:p>
            <a:pPr lvl="4" eaLnBrk="0" hangingPunct="0">
              <a:buFont typeface="Arial" pitchFamily="34" charset="0"/>
              <a:buChar char="•"/>
            </a:pPr>
            <a:r>
              <a:rPr lang="en-US" sz="2000" kern="0" dirty="0" smtClean="0">
                <a:latin typeface="Arial" charset="0"/>
                <a:ea typeface="+mj-ea"/>
                <a:cs typeface="+mj-cs"/>
              </a:rPr>
              <a:t>Structures</a:t>
            </a:r>
          </a:p>
          <a:p>
            <a:pPr lvl="4" eaLnBrk="0" hangingPunct="0">
              <a:buFont typeface="Arial" pitchFamily="34" charset="0"/>
              <a:buChar char="•"/>
            </a:pPr>
            <a:r>
              <a:rPr lang="en-US" sz="2000" kern="0" dirty="0" smtClean="0">
                <a:latin typeface="Arial" charset="0"/>
                <a:ea typeface="+mj-ea"/>
                <a:cs typeface="+mj-cs"/>
              </a:rPr>
              <a:t>Behaviors</a:t>
            </a:r>
          </a:p>
          <a:p>
            <a:pPr lvl="4" eaLnBrk="0" hangingPunct="0">
              <a:buFont typeface="Arial" pitchFamily="34" charset="0"/>
              <a:buChar char="•"/>
            </a:pPr>
            <a:r>
              <a:rPr lang="en-US" sz="2000" kern="0" dirty="0" smtClean="0">
                <a:latin typeface="Arial" charset="0"/>
                <a:ea typeface="+mj-ea"/>
                <a:cs typeface="+mj-cs"/>
              </a:rPr>
              <a:t>Physiological processes</a:t>
            </a:r>
          </a:p>
          <a:p>
            <a:pPr lvl="4" eaLnBrk="0" hangingPunct="0">
              <a:buFont typeface="Arial" pitchFamily="34" charset="0"/>
              <a:buChar char="•"/>
            </a:pPr>
            <a:r>
              <a:rPr lang="en-US" sz="2000" kern="0" dirty="0" smtClean="0">
                <a:latin typeface="Arial" charset="0"/>
                <a:ea typeface="+mj-ea"/>
                <a:cs typeface="+mj-cs"/>
              </a:rPr>
              <a:t>Metabolic pathways</a:t>
            </a:r>
          </a:p>
          <a:p>
            <a:pPr lvl="4" eaLnBrk="0" hangingPunct="0">
              <a:buFont typeface="Arial" pitchFamily="34" charset="0"/>
              <a:buChar char="•"/>
            </a:pPr>
            <a:r>
              <a:rPr lang="en-US" sz="2000" kern="0" dirty="0" smtClean="0">
                <a:latin typeface="Arial" charset="0"/>
                <a:ea typeface="+mj-ea"/>
                <a:cs typeface="+mj-cs"/>
              </a:rPr>
              <a:t>Genetic sequences</a:t>
            </a:r>
          </a:p>
          <a:p>
            <a:pPr lvl="4" eaLnBrk="0" hangingPunct="0">
              <a:buFont typeface="Arial" pitchFamily="34" charset="0"/>
              <a:buChar char="•"/>
            </a:pPr>
            <a:r>
              <a:rPr lang="en-US" sz="2000" i="1" kern="0" dirty="0" smtClean="0">
                <a:latin typeface="Arial" charset="0"/>
                <a:ea typeface="+mj-ea"/>
                <a:cs typeface="+mj-cs"/>
              </a:rPr>
              <a:t>et cetera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 charset="0"/>
                <a:ea typeface="+mj-ea"/>
                <a:cs typeface="+mj-cs"/>
              </a:rPr>
              <a:t>Provided that they have been inherited from the LCA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 charset="0"/>
                <a:ea typeface="+mj-ea"/>
                <a:cs typeface="+mj-cs"/>
              </a:rPr>
              <a:t>If not, then any similarities are </a:t>
            </a:r>
            <a:r>
              <a:rPr lang="en-US" kern="0" dirty="0" err="1" smtClean="0">
                <a:latin typeface="Arial" charset="0"/>
                <a:ea typeface="+mj-ea"/>
                <a:cs typeface="+mj-cs"/>
              </a:rPr>
              <a:t>homoplaseous</a:t>
            </a:r>
            <a:r>
              <a:rPr lang="en-US" kern="0" dirty="0" smtClean="0">
                <a:latin typeface="Arial" charset="0"/>
                <a:ea typeface="+mj-ea"/>
                <a:cs typeface="+mj-cs"/>
              </a:rPr>
              <a:t/>
            </a:r>
            <a:br>
              <a:rPr lang="en-US" kern="0" dirty="0" smtClean="0">
                <a:latin typeface="Arial" charset="0"/>
                <a:ea typeface="+mj-ea"/>
                <a:cs typeface="+mj-cs"/>
              </a:rPr>
            </a:br>
            <a:r>
              <a:rPr lang="en-US" kern="0" dirty="0" smtClean="0">
                <a:latin typeface="Arial" charset="0"/>
                <a:ea typeface="+mj-ea"/>
                <a:cs typeface="+mj-cs"/>
              </a:rPr>
              <a:t>and all bets are off about mechanisms &amp; “circuits”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 charset="0"/>
                <a:ea typeface="+mj-ea"/>
                <a:cs typeface="+mj-cs"/>
              </a:rPr>
              <a:t>Similarity is not enough: similarity without reference 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 charset="0"/>
                <a:ea typeface="+mj-ea"/>
                <a:cs typeface="+mj-cs"/>
              </a:rPr>
              <a:t>the LCA is similarity without meaning</a:t>
            </a:r>
            <a:br>
              <a:rPr lang="en-US" kern="0" dirty="0" smtClean="0">
                <a:latin typeface="Arial" charset="0"/>
                <a:ea typeface="+mj-ea"/>
                <a:cs typeface="+mj-cs"/>
              </a:rPr>
            </a:br>
            <a:endParaRPr lang="en-US" kern="0" dirty="0" smtClean="0"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257300" y="977900"/>
            <a:ext cx="6667500" cy="5668308"/>
            <a:chOff x="1066800" y="685800"/>
            <a:chExt cx="6845300" cy="5960408"/>
          </a:xfrm>
        </p:grpSpPr>
        <p:grpSp>
          <p:nvGrpSpPr>
            <p:cNvPr id="30" name="Group 22"/>
            <p:cNvGrpSpPr>
              <a:grpSpLocks/>
            </p:cNvGrpSpPr>
            <p:nvPr/>
          </p:nvGrpSpPr>
          <p:grpSpPr bwMode="auto">
            <a:xfrm>
              <a:off x="1066800" y="685800"/>
              <a:ext cx="6845300" cy="5702300"/>
              <a:chOff x="480" y="88"/>
              <a:chExt cx="4784" cy="4142"/>
            </a:xfrm>
          </p:grpSpPr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480" y="3864"/>
                <a:ext cx="4782" cy="3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" name="Picture 2" descr="evol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3" y="88"/>
                <a:ext cx="4781" cy="4005"/>
              </a:xfrm>
              <a:prstGeom prst="rect">
                <a:avLst/>
              </a:prstGeom>
              <a:noFill/>
            </p:spPr>
          </p:pic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 rot="-1054307">
                <a:off x="2694" y="2848"/>
                <a:ext cx="103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0" i="1"/>
                  <a:t>platyrrhine anthropoids</a:t>
                </a:r>
              </a:p>
            </p:txBody>
          </p:sp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 rot="-579877">
                <a:off x="2873" y="3282"/>
                <a:ext cx="10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0" i="1"/>
                  <a:t>catarrhine anthropoids</a:t>
                </a:r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 rot="-770266">
                <a:off x="2559" y="3153"/>
                <a:ext cx="5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0" i="1"/>
                  <a:t>anthropoids</a:t>
                </a:r>
              </a:p>
            </p:txBody>
          </p:sp>
          <p:sp>
            <p:nvSpPr>
              <p:cNvPr id="38" name="Text Box 13"/>
              <p:cNvSpPr txBox="1">
                <a:spLocks noChangeArrowheads="1"/>
              </p:cNvSpPr>
              <p:nvPr/>
            </p:nvSpPr>
            <p:spPr bwMode="auto">
              <a:xfrm rot="-579877">
                <a:off x="3702" y="3382"/>
                <a:ext cx="5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0" i="1"/>
                  <a:t>hominoids</a:t>
                </a:r>
              </a:p>
            </p:txBody>
          </p:sp>
        </p:grpSp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4413250" y="5502275"/>
              <a:ext cx="19050" cy="4619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>
              <a:off x="6256338" y="5807075"/>
              <a:ext cx="19050" cy="261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5407421" y="6122988"/>
              <a:ext cx="12394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b="0" dirty="0">
                  <a:latin typeface="Arial" charset="0"/>
                </a:rPr>
                <a:t>chimps &amp;</a:t>
              </a:r>
            </a:p>
            <a:p>
              <a:pPr algn="r"/>
              <a:r>
                <a:rPr lang="en-US" sz="1400" b="0" dirty="0" err="1">
                  <a:latin typeface="Arial" charset="0"/>
                </a:rPr>
                <a:t>bonobos</a:t>
              </a:r>
              <a:r>
                <a:rPr lang="en-US" sz="1400" b="0" dirty="0">
                  <a:latin typeface="Arial" charset="0"/>
                </a:rPr>
                <a:t> split</a:t>
              </a:r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6683375" y="4400550"/>
              <a:ext cx="1209675" cy="4762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auto">
            <a:xfrm>
              <a:off x="6823075" y="5238750"/>
              <a:ext cx="752475" cy="4000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5200" y="255655"/>
            <a:ext cx="7000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Monkeys, in contrast to scrub jays, diverged from us “only” ~30 million years ago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15913"/>
            <a:ext cx="8534400" cy="1169987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So what can monkeys tell us about our “constructs” when we can’t study the LCA?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Construct 1: Episodic memory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Construct 2: Recognition memory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8959</TotalTime>
  <Words>1915</Words>
  <Application>Microsoft Office PowerPoint</Application>
  <PresentationFormat>On-screen Show (4:3)</PresentationFormat>
  <Paragraphs>409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Animal models of episodic memory in comparative perspective</vt:lpstr>
      <vt:lpstr>Slide 2</vt:lpstr>
      <vt:lpstr>The Prime Directive: Similarity  without reference to  the LCA is similarity  without meaning  (we will come back to this)</vt:lpstr>
      <vt:lpstr>Let’s look at an example highly relevant to episodic memory</vt:lpstr>
      <vt:lpstr>Similarities between human and scrub jay “episodic” or “episodic-like” memory are very superficial</vt:lpstr>
      <vt:lpstr>If the LCA had conscious event memory and MTT, there should be evidence for such advanced cognition in its other descendants</vt:lpstr>
      <vt:lpstr>Slide 7</vt:lpstr>
      <vt:lpstr>Monkeys, in contrast to scrub jays, diverged from us “only” ~30 million years ago</vt:lpstr>
      <vt:lpstr>So what can monkeys tell us about our “constructs” when we can’t study the LCA?</vt:lpstr>
      <vt:lpstr>So what can monkeys tell us about memory when we can’t study the LCA?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Fast associative learning</vt:lpstr>
      <vt:lpstr>One-trial learning</vt:lpstr>
      <vt:lpstr>Object-in-place scenes</vt:lpstr>
      <vt:lpstr>Slide 32</vt:lpstr>
      <vt:lpstr>Hippocampus</vt:lpstr>
      <vt:lpstr>Hippocampus: episodic vs. semantic memory</vt:lpstr>
      <vt:lpstr>So what, after all, have monkeys and humans inherited from their LCA?</vt:lpstr>
      <vt:lpstr>Slide 36</vt:lpstr>
      <vt:lpstr>Slide 37</vt:lpstr>
      <vt:lpstr>Slide 38</vt:lpstr>
    </vt:vector>
  </TitlesOfParts>
  <Company>Laboratory of Neuropsychology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Murray, Ph.D.</dc:creator>
  <cp:lastModifiedBy>murraye</cp:lastModifiedBy>
  <cp:revision>731</cp:revision>
  <dcterms:created xsi:type="dcterms:W3CDTF">2001-03-18T20:09:45Z</dcterms:created>
  <dcterms:modified xsi:type="dcterms:W3CDTF">2010-04-29T15:27:04Z</dcterms:modified>
</cp:coreProperties>
</file>