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Override17.xml" ContentType="application/vnd.openxmlformats-officedocument.themeOverride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theme/themeOverride20.xml" ContentType="application/vnd.openxmlformats-officedocument.themeOverride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Override6.xml" ContentType="application/vnd.openxmlformats-officedocument.themeOverr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theme/themeOverride18.xml" ContentType="application/vnd.openxmlformats-officedocument.themeOverr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theme/themeOverride19.xml" ContentType="application/vnd.openxmlformats-officedocument.themeOverr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theme/themeOverride22.xml" ContentType="application/vnd.openxmlformats-officedocument.themeOverr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theme/themeOverride16.xml" ContentType="application/vnd.openxmlformats-officedocument.themeOverr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Override9.xml" ContentType="application/vnd.openxmlformats-officedocument.themeOverride+xml"/>
  <Override PartName="/ppt/theme/themeOverride23.xml" ContentType="application/vnd.openxmlformats-officedocument.themeOverrid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Override5.xml" ContentType="application/vnd.openxmlformats-officedocument.themeOverr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theme/themeOverride13.xml" ContentType="application/vnd.openxmlformats-officedocument.themeOverride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723" r:id="rId7"/>
    <p:sldMasterId id="2147483735" r:id="rId8"/>
    <p:sldMasterId id="2147483747" r:id="rId9"/>
    <p:sldMasterId id="2147483759" r:id="rId10"/>
    <p:sldMasterId id="2147483761" r:id="rId11"/>
  </p:sldMasterIdLst>
  <p:notesMasterIdLst>
    <p:notesMasterId r:id="rId76"/>
  </p:notesMasterIdLst>
  <p:sldIdLst>
    <p:sldId id="257" r:id="rId12"/>
    <p:sldId id="258" r:id="rId13"/>
    <p:sldId id="268" r:id="rId14"/>
    <p:sldId id="270" r:id="rId15"/>
    <p:sldId id="259" r:id="rId16"/>
    <p:sldId id="307" r:id="rId17"/>
    <p:sldId id="312" r:id="rId18"/>
    <p:sldId id="308" r:id="rId19"/>
    <p:sldId id="260" r:id="rId20"/>
    <p:sldId id="269" r:id="rId21"/>
    <p:sldId id="314" r:id="rId22"/>
    <p:sldId id="322" r:id="rId23"/>
    <p:sldId id="316" r:id="rId24"/>
    <p:sldId id="319" r:id="rId25"/>
    <p:sldId id="315" r:id="rId26"/>
    <p:sldId id="317" r:id="rId27"/>
    <p:sldId id="318" r:id="rId28"/>
    <p:sldId id="309" r:id="rId29"/>
    <p:sldId id="324" r:id="rId30"/>
    <p:sldId id="310" r:id="rId31"/>
    <p:sldId id="311" r:id="rId32"/>
    <p:sldId id="313" r:id="rId33"/>
    <p:sldId id="261" r:id="rId34"/>
    <p:sldId id="262" r:id="rId35"/>
    <p:sldId id="263" r:id="rId36"/>
    <p:sldId id="264" r:id="rId37"/>
    <p:sldId id="265" r:id="rId38"/>
    <p:sldId id="266" r:id="rId39"/>
    <p:sldId id="275" r:id="rId40"/>
    <p:sldId id="276" r:id="rId41"/>
    <p:sldId id="277" r:id="rId42"/>
    <p:sldId id="278" r:id="rId43"/>
    <p:sldId id="279" r:id="rId44"/>
    <p:sldId id="280" r:id="rId45"/>
    <p:sldId id="284" r:id="rId46"/>
    <p:sldId id="285" r:id="rId47"/>
    <p:sldId id="286" r:id="rId48"/>
    <p:sldId id="281" r:id="rId49"/>
    <p:sldId id="282" r:id="rId50"/>
    <p:sldId id="320" r:id="rId51"/>
    <p:sldId id="321" r:id="rId52"/>
    <p:sldId id="287" r:id="rId53"/>
    <p:sldId id="289" r:id="rId54"/>
    <p:sldId id="288" r:id="rId55"/>
    <p:sldId id="291" r:id="rId56"/>
    <p:sldId id="292" r:id="rId57"/>
    <p:sldId id="323" r:id="rId58"/>
    <p:sldId id="290" r:id="rId59"/>
    <p:sldId id="293" r:id="rId60"/>
    <p:sldId id="294" r:id="rId61"/>
    <p:sldId id="302" r:id="rId62"/>
    <p:sldId id="271" r:id="rId63"/>
    <p:sldId id="295" r:id="rId64"/>
    <p:sldId id="298" r:id="rId65"/>
    <p:sldId id="304" r:id="rId66"/>
    <p:sldId id="303" r:id="rId67"/>
    <p:sldId id="297" r:id="rId68"/>
    <p:sldId id="296" r:id="rId69"/>
    <p:sldId id="299" r:id="rId70"/>
    <p:sldId id="300" r:id="rId71"/>
    <p:sldId id="305" r:id="rId72"/>
    <p:sldId id="301" r:id="rId73"/>
    <p:sldId id="273" r:id="rId74"/>
    <p:sldId id="274" r:id="rId7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 baseline="-250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 baseline="-250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 baseline="-250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 baseline="-250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 baseline="-250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 baseline="-250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 baseline="-250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 baseline="-250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 baseline="-250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76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slide" Target="slides/slide63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emf"/><Relationship Id="rId1" Type="http://schemas.openxmlformats.org/officeDocument/2006/relationships/image" Target="../media/image35.emf"/><Relationship Id="rId4" Type="http://schemas.openxmlformats.org/officeDocument/2006/relationships/image" Target="../media/image3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baseline="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baseline="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baseline="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baseline="0"/>
            </a:lvl1pPr>
          </a:lstStyle>
          <a:p>
            <a:fld id="{1339FCCF-99A4-4363-BE96-3A719AB7E6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CA2486-7BE9-4E90-BCFC-B836E6E2163C}" type="slidenum">
              <a:rPr lang="en-US"/>
              <a:pPr/>
              <a:t>1</a:t>
            </a:fld>
            <a:endParaRPr lang="en-US"/>
          </a:p>
        </p:txBody>
      </p:sp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defRPr/>
            </a:pPr>
            <a:fld id="{27D5B8D9-4D82-42E3-8EE6-CF73E7F40EE4}" type="slidenum">
              <a:rPr lang="en-US" sz="1200" b="0" baseline="0">
                <a:latin typeface="Times New Roman" pitchFamily="18" charset="0"/>
              </a:rPr>
              <a:pPr algn="r" eaLnBrk="0" hangingPunct="0">
                <a:defRPr/>
              </a:pPr>
              <a:t>1</a:t>
            </a:fld>
            <a:endParaRPr lang="en-US" sz="1200" b="0" baseline="0">
              <a:latin typeface="Times New Roman" pitchFamily="18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defRPr/>
            </a:pPr>
            <a:fld id="{1E476CE6-32AE-44B9-8AA3-C105A7DDEE99}" type="slidenum">
              <a:rPr lang="en-US" sz="1200" b="0" baseline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pPr algn="r" eaLnBrk="0" hangingPunct="0">
                <a:defRPr/>
              </a:pPr>
              <a:t>19</a:t>
            </a:fld>
            <a:endParaRPr lang="en-US" sz="1200" b="0" baseline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28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8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3AF3FA-638D-417C-84E4-F9D69DA7B7F5}" type="slidenum">
              <a:rPr lang="en-US"/>
              <a:pPr/>
              <a:t>29</a:t>
            </a:fld>
            <a:endParaRPr lang="en-US"/>
          </a:p>
        </p:txBody>
      </p:sp>
      <p:sp>
        <p:nvSpPr>
          <p:cNvPr id="1505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defRPr/>
            </a:pPr>
            <a:fld id="{3C598566-4C85-42DE-8F07-670344243972}" type="slidenum">
              <a:rPr lang="en-US" sz="1200" b="0" baseline="0">
                <a:latin typeface="Times New Roman" pitchFamily="18" charset="0"/>
              </a:rPr>
              <a:pPr algn="r" eaLnBrk="0" hangingPunct="0">
                <a:defRPr/>
              </a:pPr>
              <a:t>29</a:t>
            </a:fld>
            <a:endParaRPr lang="en-US" sz="1200" b="0" baseline="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79C428-4812-40B3-AB6D-5C9C00893263}" type="slidenum">
              <a:rPr lang="en-US"/>
              <a:pPr/>
              <a:t>31</a:t>
            </a:fld>
            <a:endParaRPr lang="en-US"/>
          </a:p>
        </p:txBody>
      </p:sp>
      <p:sp>
        <p:nvSpPr>
          <p:cNvPr id="1515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defRPr/>
            </a:pPr>
            <a:fld id="{B73D664A-7D07-4E82-99D5-7D9B34DCECD5}" type="slidenum">
              <a:rPr lang="en-US" sz="1200" b="0" baseline="0">
                <a:latin typeface="Times New Roman" pitchFamily="18" charset="0"/>
              </a:rPr>
              <a:pPr algn="r" eaLnBrk="0" hangingPunct="0">
                <a:defRPr/>
              </a:pPr>
              <a:t>31</a:t>
            </a:fld>
            <a:endParaRPr lang="en-US" sz="1200" b="0" baseline="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EDB0EE-0050-4B9B-AE94-B8A5222C5FA5}" type="slidenum">
              <a:rPr lang="en-US"/>
              <a:pPr/>
              <a:t>34</a:t>
            </a:fld>
            <a:endParaRPr lang="en-US"/>
          </a:p>
        </p:txBody>
      </p:sp>
      <p:sp>
        <p:nvSpPr>
          <p:cNvPr id="1525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defRPr/>
            </a:pPr>
            <a:fld id="{8E9CF75B-B169-4A8A-B950-B441B6B84BDE}" type="slidenum">
              <a:rPr lang="en-US" sz="1200" b="0" baseline="0">
                <a:latin typeface="Times New Roman" pitchFamily="18" charset="0"/>
              </a:rPr>
              <a:pPr algn="r" eaLnBrk="0" hangingPunct="0">
                <a:defRPr/>
              </a:pPr>
              <a:t>34</a:t>
            </a:fld>
            <a:endParaRPr lang="en-US" sz="1200" b="0" baseline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EDB0EE-0050-4B9B-AE94-B8A5222C5FA5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25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defRPr/>
            </a:pPr>
            <a:fld id="{8E9CF75B-B169-4A8A-B950-B441B6B84BDE}" type="slidenum">
              <a:rPr lang="en-US" sz="1200" b="0" baseline="0">
                <a:solidFill>
                  <a:prstClr val="black"/>
                </a:solidFill>
                <a:latin typeface="Times New Roman" pitchFamily="18" charset="0"/>
              </a:rPr>
              <a:pPr algn="r" eaLnBrk="0" hangingPunct="0">
                <a:defRPr/>
              </a:pPr>
              <a:t>40</a:t>
            </a:fld>
            <a:endParaRPr lang="en-US" sz="1200" b="0" baseline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D4CC9C-5952-4394-9EDA-A5DF5CDB5CD9}" type="slidenum">
              <a:rPr lang="en-US"/>
              <a:pPr/>
              <a:t>42</a:t>
            </a:fld>
            <a:endParaRPr lang="en-US"/>
          </a:p>
        </p:txBody>
      </p:sp>
      <p:sp>
        <p:nvSpPr>
          <p:cNvPr id="1525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defRPr/>
            </a:pPr>
            <a:fld id="{B533D843-7B1A-43A2-BCA8-B1E48ED41276}" type="slidenum">
              <a:rPr lang="en-US" sz="1200" b="0" baseline="0">
                <a:latin typeface="Times New Roman" pitchFamily="18" charset="0"/>
              </a:rPr>
              <a:pPr algn="r" eaLnBrk="0" hangingPunct="0">
                <a:defRPr/>
              </a:pPr>
              <a:t>42</a:t>
            </a:fld>
            <a:endParaRPr lang="en-US" sz="1200" b="0" baseline="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45CD77-2178-43F0-931D-D2EC4EF9ED85}" type="slidenum">
              <a:rPr lang="en-US"/>
              <a:pPr/>
              <a:t>44</a:t>
            </a:fld>
            <a:endParaRPr lang="en-US"/>
          </a:p>
        </p:txBody>
      </p:sp>
      <p:sp>
        <p:nvSpPr>
          <p:cNvPr id="153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defRPr/>
            </a:pPr>
            <a:fld id="{94ED4878-3517-4AA1-BB4B-6E3A3236EE94}" type="slidenum">
              <a:rPr lang="en-US" sz="1200" b="0" baseline="0">
                <a:latin typeface="Times New Roman" pitchFamily="18" charset="0"/>
              </a:rPr>
              <a:pPr algn="r" eaLnBrk="0" hangingPunct="0">
                <a:defRPr/>
              </a:pPr>
              <a:t>44</a:t>
            </a:fld>
            <a:endParaRPr lang="en-US" sz="1200" b="0" baseline="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D8BDDA-1015-41CE-85B5-3B7CC3C1CCB7}" type="slidenum">
              <a:rPr lang="en-US"/>
              <a:pPr/>
              <a:t>48</a:t>
            </a:fld>
            <a:endParaRPr lang="en-US"/>
          </a:p>
        </p:txBody>
      </p:sp>
      <p:sp>
        <p:nvSpPr>
          <p:cNvPr id="1320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defRPr/>
            </a:pPr>
            <a:fld id="{500302C8-5855-436D-99D1-3E7C521F1DD1}" type="slidenum">
              <a:rPr lang="en-US" sz="1200" b="0" baseline="0">
                <a:latin typeface="Times New Roman" pitchFamily="18" charset="0"/>
              </a:rPr>
              <a:pPr algn="r" eaLnBrk="0" hangingPunct="0">
                <a:defRPr/>
              </a:pPr>
              <a:t>48</a:t>
            </a:fld>
            <a:endParaRPr lang="en-US" sz="1200" b="0" baseline="0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8839FF-D1FA-40EC-AEC8-71A1939BABC2}" type="slidenum">
              <a:rPr lang="en-US"/>
              <a:pPr/>
              <a:t>51</a:t>
            </a:fld>
            <a:endParaRPr lang="en-US"/>
          </a:p>
        </p:txBody>
      </p:sp>
      <p:sp>
        <p:nvSpPr>
          <p:cNvPr id="1525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defRPr/>
            </a:pPr>
            <a:fld id="{63614D3D-B556-4D7D-A84C-E1E44A003F7A}" type="slidenum">
              <a:rPr lang="en-US" sz="1200" b="0" baseline="0">
                <a:latin typeface="Times New Roman" pitchFamily="18" charset="0"/>
              </a:rPr>
              <a:pPr algn="r" eaLnBrk="0" hangingPunct="0">
                <a:defRPr/>
              </a:pPr>
              <a:t>51</a:t>
            </a:fld>
            <a:endParaRPr lang="en-US" sz="1200" b="0" baseline="0"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F9ECC1-D88A-4430-88D8-F1777609C562}" type="slidenum">
              <a:rPr lang="en-US"/>
              <a:pPr/>
              <a:t>62</a:t>
            </a:fld>
            <a:endParaRPr lang="en-US"/>
          </a:p>
        </p:txBody>
      </p:sp>
      <p:sp>
        <p:nvSpPr>
          <p:cNvPr id="1617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defRPr/>
            </a:pPr>
            <a:fld id="{83D05E6E-ECDA-423F-BDF7-DB10858A582C}" type="slidenum">
              <a:rPr lang="en-US" sz="1200" b="0" baseline="0">
                <a:latin typeface="Times New Roman" pitchFamily="18" charset="0"/>
              </a:rPr>
              <a:pPr algn="r" eaLnBrk="0" hangingPunct="0">
                <a:defRPr/>
              </a:pPr>
              <a:t>62</a:t>
            </a:fld>
            <a:endParaRPr lang="en-US" sz="1200" b="0" baseline="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01C03E-CF19-4834-B6C6-C5228273C3D3}" type="slidenum">
              <a:rPr lang="en-US"/>
              <a:pPr/>
              <a:t>7</a:t>
            </a:fld>
            <a:endParaRPr lang="en-US"/>
          </a:p>
        </p:txBody>
      </p:sp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defRPr/>
            </a:pPr>
            <a:fld id="{94E6ECEB-BB17-49A1-84D0-DC45489EDB4D}" type="slidenum">
              <a:rPr lang="en-US" sz="1200" b="0" baseline="0">
                <a:latin typeface="Times New Roman" pitchFamily="18" charset="0"/>
              </a:rPr>
              <a:pPr algn="r" eaLnBrk="0" hangingPunct="0">
                <a:defRPr/>
              </a:pPr>
              <a:t>7</a:t>
            </a:fld>
            <a:endParaRPr lang="en-US" sz="1200" b="0" baseline="0">
              <a:latin typeface="Times New Roman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9B959E-CC80-4C0D-BCCF-914C2619A33F}" type="slidenum">
              <a:rPr lang="en-US"/>
              <a:pPr/>
              <a:t>8</a:t>
            </a:fld>
            <a:endParaRPr lang="en-US"/>
          </a:p>
        </p:txBody>
      </p:sp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defRPr/>
            </a:pPr>
            <a:fld id="{1171001F-48A2-404A-98E8-F526551FCC84}" type="slidenum">
              <a:rPr lang="en-US" sz="1200" b="0" baseline="0">
                <a:latin typeface="Times New Roman" pitchFamily="18" charset="0"/>
              </a:rPr>
              <a:pPr algn="r" eaLnBrk="0" hangingPunct="0">
                <a:defRPr/>
              </a:pPr>
              <a:t>8</a:t>
            </a:fld>
            <a:endParaRPr lang="en-US" sz="1200" b="0" baseline="0">
              <a:latin typeface="Times New Roman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46DEAD-8A6D-4F75-9B45-67E5B9F596B4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61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defRPr/>
            </a:pPr>
            <a:fld id="{29D3F569-0202-4384-884F-B88B18409CE4}" type="slidenum">
              <a:rPr lang="en-US" sz="1200" b="0" baseline="0">
                <a:solidFill>
                  <a:prstClr val="black"/>
                </a:solidFill>
                <a:latin typeface="Times New Roman" pitchFamily="18" charset="0"/>
              </a:rPr>
              <a:pPr algn="r" eaLnBrk="0" hangingPunct="0">
                <a:defRPr/>
              </a:pPr>
              <a:t>12</a:t>
            </a:fld>
            <a:endParaRPr lang="en-US" sz="1200" b="0" baseline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046F9-246B-422C-8963-3933453356AE}" type="slidenum">
              <a:rPr lang="en-US"/>
              <a:pPr/>
              <a:t>13</a:t>
            </a:fld>
            <a:endParaRPr lang="en-US"/>
          </a:p>
        </p:txBody>
      </p:sp>
      <p:sp>
        <p:nvSpPr>
          <p:cNvPr id="1423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defRPr/>
            </a:pPr>
            <a:fld id="{D718E22E-DD65-4AEE-9029-145E5C07D12E}" type="slidenum">
              <a:rPr lang="en-US" sz="1200" b="0" baseline="0">
                <a:latin typeface="Times New Roman" pitchFamily="18" charset="0"/>
              </a:rPr>
              <a:pPr algn="r" eaLnBrk="0" hangingPunct="0">
                <a:defRPr/>
              </a:pPr>
              <a:t>13</a:t>
            </a:fld>
            <a:endParaRPr lang="en-US" sz="1200" b="0" baseline="0"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CD6D90-E456-4A54-867E-4AFC9AE44673}" type="slidenum">
              <a:rPr lang="en-US"/>
              <a:pPr/>
              <a:t>14</a:t>
            </a:fld>
            <a:endParaRPr lang="en-US"/>
          </a:p>
        </p:txBody>
      </p:sp>
      <p:sp>
        <p:nvSpPr>
          <p:cNvPr id="1402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defRPr/>
            </a:pPr>
            <a:fld id="{A72D7A60-712F-4D5B-9BDF-D194FEF2A935}" type="slidenum">
              <a:rPr lang="en-US" sz="1200" b="0" baseline="0">
                <a:latin typeface="Times New Roman" pitchFamily="18" charset="0"/>
              </a:rPr>
              <a:pPr algn="r" eaLnBrk="0" hangingPunct="0">
                <a:defRPr/>
              </a:pPr>
              <a:t>14</a:t>
            </a:fld>
            <a:endParaRPr lang="en-US" sz="1200" b="0" baseline="0">
              <a:latin typeface="Times New Roman" pitchFamily="18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682337-3975-45CD-B2C7-C3D5F07A87DD}" type="slidenum">
              <a:rPr lang="en-US"/>
              <a:pPr/>
              <a:t>15</a:t>
            </a:fld>
            <a:endParaRPr lang="en-US"/>
          </a:p>
        </p:txBody>
      </p:sp>
      <p:sp>
        <p:nvSpPr>
          <p:cNvPr id="1320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defRPr/>
            </a:pPr>
            <a:fld id="{EF0F227A-1F19-4D4E-BDAB-7C9FB2BE6295}" type="slidenum">
              <a:rPr lang="en-US" sz="1200" b="0" baseline="0">
                <a:latin typeface="Times New Roman" pitchFamily="18" charset="0"/>
              </a:rPr>
              <a:pPr algn="r" eaLnBrk="0" hangingPunct="0">
                <a:defRPr/>
              </a:pPr>
              <a:t>15</a:t>
            </a:fld>
            <a:endParaRPr lang="en-US" sz="1200" b="0" baseline="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76C653-F665-48E4-A878-C3889CA994AA}" type="slidenum">
              <a:rPr lang="en-US"/>
              <a:pPr/>
              <a:t>17</a:t>
            </a:fld>
            <a:endParaRPr lang="en-US"/>
          </a:p>
        </p:txBody>
      </p:sp>
      <p:sp>
        <p:nvSpPr>
          <p:cNvPr id="1331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defRPr/>
            </a:pPr>
            <a:fld id="{5C8B9BAA-1BB7-429A-8816-A5CB947D16B7}" type="slidenum">
              <a:rPr lang="en-US" sz="1200" b="0" baseline="0">
                <a:latin typeface="Times New Roman" pitchFamily="18" charset="0"/>
              </a:rPr>
              <a:pPr algn="r" eaLnBrk="0" hangingPunct="0">
                <a:defRPr/>
              </a:pPr>
              <a:t>17</a:t>
            </a:fld>
            <a:endParaRPr lang="en-US" sz="1200" b="0" baseline="0">
              <a:latin typeface="Times New Roman" pitchFamily="18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4F8A6B-F3A6-4B4D-9C09-46A05A27F863}" type="slidenum">
              <a:rPr lang="en-US"/>
              <a:pPr/>
              <a:t>18</a:t>
            </a:fld>
            <a:endParaRPr lang="en-US"/>
          </a:p>
        </p:txBody>
      </p:sp>
      <p:sp>
        <p:nvSpPr>
          <p:cNvPr id="1464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defRPr/>
            </a:pPr>
            <a:fld id="{BCAD636A-7EDD-40AF-B553-F1396CC74116}" type="slidenum">
              <a:rPr lang="en-US" sz="1200" b="0" baseline="0">
                <a:latin typeface="Times New Roman" pitchFamily="18" charset="0"/>
              </a:rPr>
              <a:pPr algn="r" eaLnBrk="0" hangingPunct="0">
                <a:defRPr/>
              </a:pPr>
              <a:t>18</a:t>
            </a:fld>
            <a:endParaRPr lang="en-US" sz="1200" b="0" baseline="0">
              <a:latin typeface="Times New Roman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BD0EF3-2328-4195-AB78-028F2294A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715A73-D075-4FDB-B811-8FD54C086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715A73-D075-4FDB-B811-8FD54C0863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8685DC-E993-4444-8128-FEA7A25BF7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 para editar título</a:t>
            </a:r>
          </a:p>
        </p:txBody>
      </p:sp>
      <p:sp>
        <p:nvSpPr>
          <p:cNvPr id="36045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337-A2DA-4791-AB94-5AF0BAB4BF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1E30C2-DA55-41F5-9016-F41388E2AC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AC6AC1-90F2-4733-931D-4FB1DD8ADD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EAEB72-1C80-4762-BFDF-9F7CD9D069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8467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4" y="2286000"/>
            <a:ext cx="3818467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E6CFDF-A35A-4FA6-A061-8FAFFF7A79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83AD0B-9C2B-4B30-AD0E-F61C4AF6EC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F462DD-E030-40B8-8680-C8D04A6EFE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7853CC-84A0-4974-96F0-3263D870DC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8685DC-E993-4444-8128-FEA7A25BF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51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52E240-B2BE-4A02-8468-12E51FF99F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1757DF-89C4-46E3-AE2C-C3D6A9A6A5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326D1D-E5CB-4BF6-AC4E-444A0E2AD0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93834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4E74AA-C2FA-4B7B-91ED-DEC9D3550C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26D20-E5A9-434E-B887-7CFB4BCBB8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6C2C3-711F-4986-9C46-13DB61AE43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7B236-AE10-4772-AD9D-6797F54FF4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2ED35-0A1F-4CAC-A315-5FEF5118B2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DAB75-E682-4979-9B79-E2560FC16A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5E0E4-4595-4CEE-93BA-379C9287E4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284A5-49E3-4BA1-B6AE-69C4ECB98A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C539B-AF74-4E4E-B22C-C0C55207E0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293309-04CB-4520-B8B1-DC4F88F63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E4294-A038-4749-9376-9221291ED9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3363E-5680-4BF3-8BFC-CC99F00307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FE121-10B7-472E-A828-F5F1773814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AC8B92D-23B5-4EB9-A573-6C1FD4339C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4934AE3-7C1D-4A07-9E45-B205FDE724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0A0FF-AB92-45C8-9CC8-80466047A8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5D7A3-979C-45B4-A0AD-389676019B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6819F-7E3B-4612-B53C-3D2F4DA35C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55AAD-AF6E-4EAE-92E4-54B31E50FF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FF8C9-18DB-4E2B-86B2-61FDF2D8E9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66BE1D-B633-45D6-9F81-BCE33A7BA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D3085-0C4E-4A86-80DA-BCF4CE9D7F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6874E-D002-4161-B180-031D3D450E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BCB23-4E43-4A4A-87B6-65806CCC25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EA55F-3D88-4F17-895D-B57C218816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9EAC2-D359-40A3-9493-3B0CA80ADD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3AFB9-E4CD-437E-AD4A-337A1BC517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A97AA-E2A9-4C96-8FC5-EAD70067B8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9F79A-75CE-48C8-B4CA-712B834942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54BAD-F85C-452A-AA42-4F410422B2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630B6-4EBF-4E41-8817-E389B8F205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C7AAEC-F938-450D-8963-66099D431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A8747-F438-4F66-BEBE-E8A54F211C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90200-9388-4589-88EF-7EC120ACA1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88FB5-E995-4297-91FD-28C71446AA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77117-F257-40D9-9C62-ECE1C1A3D4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F3770-6A9B-4F6C-99EC-E8C0865C51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87205-52FD-4F54-B3CD-6288C02BC5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F48A0-1CC1-45AC-B121-961D70BEE8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93762A-DFB1-4AD7-BB3A-3F380E9E0B79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4B5EE3-329B-4C6F-AEC1-96F827C9B4C0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EC0BE1-1437-454A-A7A8-F439332DF6C8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83454C-5D30-4674-B0BA-EBD89DF6B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A53099-7D4F-44DD-A6BA-19117164FD5D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077A38-2635-4A43-8A63-4A5C51C1FC6B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1CC4B4-9400-44DD-A109-93A1F5302BA0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231536-9CED-4ED5-BC33-21255DA416B1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CF450D-34C6-4FFE-BB2C-4221722A0794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F4AED8-0C40-4065-B88F-2E8123AEFD1F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9A48EB-4B83-4F2D-91F3-1C44DA3C7696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C6112C-BB8D-4752-AFA3-757221821033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9E470-EFA5-4F43-A6F1-96C07B6751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1A8A0-8111-406C-9D06-F120C20CD1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0ACB9D-B616-4E35-993E-648FC64A4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DD01E-C8FE-4766-8874-6E48457536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91299-6597-4D16-8273-A1930B17AB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7390D-8CDB-41C3-994A-64A0649494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4C760-A02D-44E7-9CDB-98F9F19564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0DD6B-CAFF-42F0-BDC3-A26FD7EA4E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F3D49-E93C-40AD-B2CF-A0A5228C5F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BBE8F-6B61-45D9-AFF2-A764F3E896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54F32-7ED4-4508-9504-2C4158E80C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A3C9F-7B37-4480-9FDB-9FDF5A8228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BD0EF3-2328-4195-AB78-028F2294A8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CF4CD1-7E97-4917-B7FE-DB9342994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293309-04CB-4520-B8B1-DC4F88F63F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66BE1D-B633-45D6-9F81-BCE33A7BAC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C7AAEC-F938-450D-8963-66099D43105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83454C-5D30-4674-B0BA-EBD89DF6B9F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0ACB9D-B616-4E35-993E-648FC64A40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CF4CD1-7E97-4917-B7FE-DB9342994F4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4742D2-053E-4F48-8C45-61915D81DE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3276FB-CC90-421E-A0DF-25C5BBAAA57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715A73-D075-4FDB-B811-8FD54C0863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8685DC-E993-4444-8128-FEA7A25BF7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4742D2-053E-4F48-8C45-61915D81D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0A0FF-AB92-45C8-9CC8-80466047A89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5D7A3-979C-45B4-A0AD-389676019B9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6819F-7E3B-4612-B53C-3D2F4DA35C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55AAD-AF6E-4EAE-92E4-54B31E50FF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FF8C9-18DB-4E2B-86B2-61FDF2D8E9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D3085-0C4E-4A86-80DA-BCF4CE9D7F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6874E-D002-4161-B180-031D3D450E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BCB23-4E43-4A4A-87B6-65806CCC25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EA55F-3D88-4F17-895D-B57C218816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9EAC2-D359-40A3-9493-3B0CA80ADD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3276FB-CC90-421E-A0DF-25C5BBAAA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3AFB9-E4CD-437E-AD4A-337A1BC517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BD0EF3-2328-4195-AB78-028F2294A8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293309-04CB-4520-B8B1-DC4F88F63F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66BE1D-B633-45D6-9F81-BCE33A7BAC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C7AAEC-F938-450D-8963-66099D43105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83454C-5D30-4674-B0BA-EBD89DF6B9F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0ACB9D-B616-4E35-993E-648FC64A40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CF4CD1-7E97-4917-B7FE-DB9342994F4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4742D2-053E-4F48-8C45-61915D81DE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3276FB-CC90-421E-A0DF-25C5BBAAA57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 para editar título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 baseline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 baseline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 baseline="0">
                <a:latin typeface="+mn-lt"/>
              </a:defRPr>
            </a:lvl1pPr>
          </a:lstStyle>
          <a:p>
            <a:pPr>
              <a:defRPr/>
            </a:pPr>
            <a:fld id="{EFC32FF9-A807-46FA-A5D4-FCF39FB83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 para editar título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u="none">
                <a:cs typeface="+mn-cs"/>
              </a:defRPr>
            </a:lvl1pPr>
          </a:lstStyle>
          <a:p>
            <a:pPr>
              <a:defRPr/>
            </a:pPr>
            <a:endParaRPr lang="en-US" b="0" baseline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u="none">
                <a:cs typeface="+mn-cs"/>
              </a:defRPr>
            </a:lvl1pPr>
          </a:lstStyle>
          <a:p>
            <a:pPr>
              <a:defRPr/>
            </a:pPr>
            <a:endParaRPr lang="en-US" b="0" baseline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u="none">
                <a:cs typeface="+mn-cs"/>
              </a:defRPr>
            </a:lvl1pPr>
          </a:lstStyle>
          <a:p>
            <a:pPr>
              <a:defRPr/>
            </a:pPr>
            <a:fld id="{1E895A36-78AC-4E3B-8283-CE047698F607}" type="slidenum">
              <a:rPr lang="en-US" b="0" baseline="0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US" b="0" baseline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 para editar título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u="none">
                <a:cs typeface="+mn-cs"/>
              </a:defRPr>
            </a:lvl1pPr>
          </a:lstStyle>
          <a:p>
            <a:pPr>
              <a:defRPr/>
            </a:pPr>
            <a:endParaRPr lang="en-US" b="0" baseline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u="none">
                <a:cs typeface="+mn-cs"/>
              </a:defRPr>
            </a:lvl1pPr>
          </a:lstStyle>
          <a:p>
            <a:pPr>
              <a:defRPr/>
            </a:pPr>
            <a:endParaRPr lang="en-US" b="0" baseline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u="none">
                <a:cs typeface="+mn-cs"/>
              </a:defRPr>
            </a:lvl1pPr>
          </a:lstStyle>
          <a:p>
            <a:pPr>
              <a:defRPr/>
            </a:pPr>
            <a:fld id="{406FE21F-4FA5-4510-A13D-747FDEF3C106}" type="slidenum">
              <a:rPr lang="en-US" b="0" baseline="0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US" b="0" baseline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baseline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baseline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baseline="0">
                <a:latin typeface="+mn-lt"/>
              </a:defRPr>
            </a:lvl1pPr>
          </a:lstStyle>
          <a:p>
            <a:fld id="{90BC7B8F-B7AC-4A82-A8F5-73EDBCD1AD3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721" r:id="rId12"/>
    <p:sldLayoutId id="214748372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 baseline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 baseline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 baseline="0">
                <a:latin typeface="+mn-lt"/>
              </a:defRPr>
            </a:lvl1pPr>
          </a:lstStyle>
          <a:p>
            <a:fld id="{141E5F3F-8311-4F3B-9882-87B8D23C856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 baseline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 baseline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 baseline="0">
                <a:latin typeface="+mn-lt"/>
              </a:defRPr>
            </a:lvl1pPr>
          </a:lstStyle>
          <a:p>
            <a:fld id="{70D3047E-A8BF-4825-94E1-9FC14B443B4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483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 u="none" baseline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83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 u="none" baseline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83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 u="none" baseline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E5F3FD0-3DBC-4409-909A-D8952B62AF65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/>
          <a:cs typeface="ＭＳ Ｐゴシック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/>
          <a:cs typeface="ＭＳ Ｐゴシック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/>
          <a:cs typeface="ＭＳ Ｐゴシック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 para editar título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 baseline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 baseline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 baseline="0">
                <a:latin typeface="+mn-lt"/>
              </a:defRPr>
            </a:lvl1pPr>
          </a:lstStyle>
          <a:p>
            <a:fld id="{7C47D592-C95F-49BF-BF8D-8E7307D3A90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 para editar título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 baseline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 baseline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 baseline="0">
                <a:latin typeface="+mn-lt"/>
              </a:defRPr>
            </a:lvl1pPr>
          </a:lstStyle>
          <a:p>
            <a:pPr>
              <a:defRPr/>
            </a:pPr>
            <a:fld id="{EFC32FF9-A807-46FA-A5D4-FCF39FB83C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 baseline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 baseline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 baseline="0">
                <a:latin typeface="+mn-lt"/>
              </a:defRPr>
            </a:lvl1pPr>
          </a:lstStyle>
          <a:p>
            <a:fld id="{141E5F3F-8311-4F3B-9882-87B8D23C85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 para editar título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 baseline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 baseline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 baseline="0">
                <a:latin typeface="+mn-lt"/>
              </a:defRPr>
            </a:lvl1pPr>
          </a:lstStyle>
          <a:p>
            <a:pPr>
              <a:defRPr/>
            </a:pPr>
            <a:fld id="{EFC32FF9-A807-46FA-A5D4-FCF39FB83C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7.xml"/><Relationship Id="rId1" Type="http://schemas.openxmlformats.org/officeDocument/2006/relationships/themeOverride" Target="../theme/themeOverr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4.x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5.xml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0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vmlDrawing" Target="../drawings/vmlDrawing6.vml"/><Relationship Id="rId1" Type="http://schemas.openxmlformats.org/officeDocument/2006/relationships/themeOverride" Target="../theme/themeOverride14.x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7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5.xml"/><Relationship Id="rId1" Type="http://schemas.openxmlformats.org/officeDocument/2006/relationships/themeOverride" Target="../theme/themeOverride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86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11.vml"/><Relationship Id="rId1" Type="http://schemas.openxmlformats.org/officeDocument/2006/relationships/themeOverride" Target="../theme/themeOverride17.x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notesSlide" Target="../notesSlides/notesSlide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12.vml"/><Relationship Id="rId1" Type="http://schemas.openxmlformats.org/officeDocument/2006/relationships/themeOverride" Target="../theme/themeOverride18.xml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13.vml"/><Relationship Id="rId1" Type="http://schemas.openxmlformats.org/officeDocument/2006/relationships/themeOverride" Target="../theme/themeOverride19.xml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0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31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15.vml"/><Relationship Id="rId1" Type="http://schemas.openxmlformats.org/officeDocument/2006/relationships/themeOverride" Target="../theme/themeOverride20.x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notesSlide" Target="../notesSlides/notesSlide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37.bin"/><Relationship Id="rId2" Type="http://schemas.openxmlformats.org/officeDocument/2006/relationships/vmlDrawing" Target="../drawings/vmlDrawing16.vml"/><Relationship Id="rId1" Type="http://schemas.openxmlformats.org/officeDocument/2006/relationships/themeOverride" Target="../theme/themeOverride21.x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17.vml"/><Relationship Id="rId1" Type="http://schemas.openxmlformats.org/officeDocument/2006/relationships/themeOverride" Target="../theme/themeOverride22.x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676400"/>
            <a:ext cx="7772400" cy="2971800"/>
          </a:xfrm>
        </p:spPr>
        <p:txBody>
          <a:bodyPr/>
          <a:lstStyle/>
          <a:p>
            <a:r>
              <a:rPr lang="en-US" b="1">
                <a:solidFill>
                  <a:srgbClr val="FFFF00"/>
                </a:solidFill>
              </a:rPr>
              <a:t>Dopamine, Motivation and Schizophrenia: Research with Rodent Models</a:t>
            </a:r>
          </a:p>
        </p:txBody>
      </p:sp>
      <p:pic>
        <p:nvPicPr>
          <p:cNvPr id="7171" name="Picture 4" descr="~AUT0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2988" y="1588"/>
            <a:ext cx="2055812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620713" y="682625"/>
            <a:ext cx="22685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aseline="0">
                <a:latin typeface="Times New Roman" pitchFamily="18" charset="0"/>
                <a:cs typeface="Arial" pitchFamily="34" charset="0"/>
              </a:rPr>
              <a:t>Department</a:t>
            </a:r>
          </a:p>
          <a:p>
            <a:pPr algn="ctr" eaLnBrk="0" hangingPunct="0"/>
            <a:r>
              <a:rPr lang="en-US" sz="2800" baseline="0">
                <a:latin typeface="Times New Roman" pitchFamily="18" charset="0"/>
                <a:cs typeface="Arial" pitchFamily="34" charset="0"/>
              </a:rPr>
              <a:t>of Psychology</a:t>
            </a: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6156325" y="692150"/>
            <a:ext cx="2581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aseline="0">
                <a:latin typeface="Times New Roman" pitchFamily="18" charset="0"/>
                <a:cs typeface="Arial" pitchFamily="34" charset="0"/>
              </a:rPr>
              <a:t>Program</a:t>
            </a:r>
          </a:p>
          <a:p>
            <a:pPr algn="ctr" eaLnBrk="0" hangingPunct="0"/>
            <a:r>
              <a:rPr lang="en-US" sz="2800" baseline="0">
                <a:latin typeface="Times New Roman" pitchFamily="18" charset="0"/>
                <a:cs typeface="Arial" pitchFamily="34" charset="0"/>
              </a:rPr>
              <a:t>in Neuroscience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1835150" y="3902075"/>
            <a:ext cx="555307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 eaLnBrk="0" hangingPunct="0">
              <a:lnSpc>
                <a:spcPct val="120000"/>
              </a:lnSpc>
            </a:pPr>
            <a:r>
              <a:rPr lang="es-ES_tradnl" sz="3600" i="1" baseline="0">
                <a:latin typeface="Lucida Bright" pitchFamily="18" charset="0"/>
                <a:cs typeface="Arial" pitchFamily="34" charset="0"/>
              </a:rPr>
              <a:t>John D. </a:t>
            </a:r>
          </a:p>
          <a:p>
            <a:pPr algn="ctr" defTabSz="762000" eaLnBrk="0" hangingPunct="0">
              <a:lnSpc>
                <a:spcPct val="120000"/>
              </a:lnSpc>
            </a:pPr>
            <a:r>
              <a:rPr lang="es-ES_tradnl" sz="3600" i="1" baseline="0">
                <a:latin typeface="Lucida Bright" pitchFamily="18" charset="0"/>
                <a:cs typeface="Arial" pitchFamily="34" charset="0"/>
              </a:rPr>
              <a:t>Salamone PhD</a:t>
            </a:r>
          </a:p>
          <a:p>
            <a:pPr algn="ctr" defTabSz="762000" eaLnBrk="0" hangingPunct="0">
              <a:lnSpc>
                <a:spcPct val="120000"/>
              </a:lnSpc>
            </a:pPr>
            <a:r>
              <a:rPr lang="en-US" sz="2000" i="1" baseline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CNRTRICS 2010</a:t>
            </a:r>
          </a:p>
          <a:p>
            <a:pPr algn="ctr" defTabSz="762000" eaLnBrk="0" hangingPunct="0">
              <a:lnSpc>
                <a:spcPct val="120000"/>
              </a:lnSpc>
            </a:pPr>
            <a:r>
              <a:rPr lang="es-ES_tradnl" sz="2000" i="1" baseline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RO1MH78023</a:t>
            </a:r>
          </a:p>
          <a:p>
            <a:pPr algn="ctr" defTabSz="762000" eaLnBrk="0" hangingPunct="0">
              <a:lnSpc>
                <a:spcPct val="120000"/>
              </a:lnSpc>
            </a:pPr>
            <a:r>
              <a:rPr lang="es-ES_tradnl" sz="2000" i="1" baseline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RO1NS047261</a:t>
            </a:r>
          </a:p>
          <a:p>
            <a:pPr algn="ctr" defTabSz="762000" eaLnBrk="0" hangingPunct="0">
              <a:lnSpc>
                <a:spcPct val="120000"/>
              </a:lnSpc>
            </a:pPr>
            <a:r>
              <a:rPr lang="es-ES_tradnl" sz="2000" i="1" baseline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DA009158</a:t>
            </a:r>
          </a:p>
        </p:txBody>
      </p:sp>
      <p:pic>
        <p:nvPicPr>
          <p:cNvPr id="7178" name="Picture 10" descr="St.Lou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800600"/>
            <a:ext cx="2743200" cy="2057400"/>
          </a:xfrm>
          <a:prstGeom prst="rect">
            <a:avLst/>
          </a:prstGeom>
          <a:noFill/>
        </p:spPr>
      </p:pic>
      <p:pic>
        <p:nvPicPr>
          <p:cNvPr id="7180" name="Picture 12" descr="exteri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1113" y="4911725"/>
            <a:ext cx="2830513" cy="19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524000"/>
          </a:xfrm>
        </p:spPr>
        <p:txBody>
          <a:bodyPr/>
          <a:lstStyle/>
          <a:p>
            <a:r>
              <a:rPr lang="en-US" b="1"/>
              <a:t>Motivational Effects of Antipsychotic Drugs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410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b="1"/>
              <a:t>Intra-accumbens injections of D2 Antagonists and low systemic doses </a:t>
            </a:r>
            <a:r>
              <a:rPr lang="en-US" sz="2800" b="1" u="sng"/>
              <a:t>DO</a:t>
            </a:r>
            <a:r>
              <a:rPr lang="en-US" sz="2800" b="1"/>
              <a:t>:</a:t>
            </a:r>
          </a:p>
          <a:p>
            <a:pPr>
              <a:lnSpc>
                <a:spcPct val="80000"/>
              </a:lnSpc>
            </a:pPr>
            <a:r>
              <a:rPr lang="en-US" sz="2800" b="1"/>
              <a:t>Reduce the behavioral activation produced by motivational stimuli</a:t>
            </a:r>
          </a:p>
          <a:p>
            <a:pPr>
              <a:lnSpc>
                <a:spcPct val="80000"/>
              </a:lnSpc>
            </a:pPr>
            <a:r>
              <a:rPr lang="en-US" sz="2800" b="1"/>
              <a:t>Blunt Pavlovian-Instrumental transfer</a:t>
            </a:r>
          </a:p>
          <a:p>
            <a:pPr>
              <a:lnSpc>
                <a:spcPct val="80000"/>
              </a:lnSpc>
            </a:pPr>
            <a:r>
              <a:rPr lang="en-US" sz="2800" b="1"/>
              <a:t>Impair appetitive and aversively motivated instrumental behaviors</a:t>
            </a:r>
          </a:p>
          <a:p>
            <a:pPr>
              <a:lnSpc>
                <a:spcPct val="80000"/>
              </a:lnSpc>
            </a:pPr>
            <a:r>
              <a:rPr lang="en-US" sz="2800" b="1"/>
              <a:t>Reduce food-reinforced instrumental behaviors in a manner that interacts with the response requirements</a:t>
            </a:r>
          </a:p>
          <a:p>
            <a:pPr>
              <a:lnSpc>
                <a:spcPct val="80000"/>
              </a:lnSpc>
            </a:pPr>
            <a:r>
              <a:rPr lang="en-US" sz="2800" b="1"/>
              <a:t>Reduce the tendency to work for reinforcers</a:t>
            </a:r>
          </a:p>
          <a:p>
            <a:pPr>
              <a:lnSpc>
                <a:spcPct val="80000"/>
              </a:lnSpc>
            </a:pPr>
            <a:r>
              <a:rPr lang="en-US" sz="2800" b="1"/>
              <a:t>Alter effort-related decision making, biasing animals towards low effort alternatives</a:t>
            </a:r>
          </a:p>
          <a:p>
            <a:pPr>
              <a:lnSpc>
                <a:spcPct val="80000"/>
              </a:lnSpc>
            </a:pPr>
            <a:endParaRPr lang="en-US" sz="2800" b="1"/>
          </a:p>
          <a:p>
            <a:pPr>
              <a:lnSpc>
                <a:spcPct val="80000"/>
              </a:lnSpc>
              <a:buFontTx/>
              <a:buNone/>
            </a:pPr>
            <a:endParaRPr lang="en-US" sz="2800" b="1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6200" y="6400800"/>
            <a:ext cx="895508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FFFFFF"/>
                </a:solidFill>
              </a:rPr>
              <a:t>Salamone</a:t>
            </a:r>
            <a:r>
              <a:rPr lang="en-US" sz="2000" dirty="0">
                <a:solidFill>
                  <a:srgbClr val="FFFFFF"/>
                </a:solidFill>
              </a:rPr>
              <a:t> et al. 1991, 2007, 2009, 2010; Kelley et al. 2005; Robbins and </a:t>
            </a:r>
            <a:r>
              <a:rPr lang="en-US" sz="2000" dirty="0" err="1">
                <a:solidFill>
                  <a:srgbClr val="FFFFFF"/>
                </a:solidFill>
              </a:rPr>
              <a:t>Everitt</a:t>
            </a:r>
            <a:r>
              <a:rPr lang="en-US" sz="2000" dirty="0">
                <a:solidFill>
                  <a:srgbClr val="FFFFFF"/>
                </a:solidFill>
              </a:rPr>
              <a:t> 2007; </a:t>
            </a:r>
            <a:r>
              <a:rPr lang="en-US" sz="2000" dirty="0" err="1">
                <a:solidFill>
                  <a:srgbClr val="FFFFFF"/>
                </a:solidFill>
              </a:rPr>
              <a:t>Lex</a:t>
            </a:r>
            <a:r>
              <a:rPr lang="en-US" sz="2000" dirty="0">
                <a:solidFill>
                  <a:srgbClr val="FFFFFF"/>
                </a:solidFill>
              </a:rPr>
              <a:t> and </a:t>
            </a:r>
            <a:r>
              <a:rPr lang="en-US" sz="2000" dirty="0" err="1">
                <a:solidFill>
                  <a:srgbClr val="FFFFFF"/>
                </a:solidFill>
              </a:rPr>
              <a:t>Hauber</a:t>
            </a:r>
            <a:r>
              <a:rPr lang="en-US" sz="2000" dirty="0">
                <a:solidFill>
                  <a:srgbClr val="FFFFFF"/>
                </a:solidFill>
              </a:rPr>
              <a:t> 2008, 2010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82" name="Group 2"/>
          <p:cNvGrpSpPr>
            <a:grpSpLocks/>
          </p:cNvGrpSpPr>
          <p:nvPr/>
        </p:nvGrpSpPr>
        <p:grpSpPr bwMode="auto">
          <a:xfrm>
            <a:off x="68263" y="331788"/>
            <a:ext cx="4470400" cy="3276600"/>
            <a:chOff x="48" y="144"/>
            <a:chExt cx="3168" cy="2064"/>
          </a:xfrm>
        </p:grpSpPr>
        <p:sp>
          <p:nvSpPr>
            <p:cNvPr id="122883" name="AutoShape 3"/>
            <p:cNvSpPr>
              <a:spLocks noChangeArrowheads="1"/>
            </p:cNvSpPr>
            <p:nvPr/>
          </p:nvSpPr>
          <p:spPr bwMode="auto">
            <a:xfrm>
              <a:off x="48" y="144"/>
              <a:ext cx="3168" cy="2064"/>
            </a:xfrm>
            <a:prstGeom prst="bevel">
              <a:avLst>
                <a:gd name="adj" fmla="val 12500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884" name="Rectangle 4"/>
            <p:cNvSpPr>
              <a:spLocks noChangeArrowheads="1"/>
            </p:cNvSpPr>
            <p:nvPr/>
          </p:nvSpPr>
          <p:spPr bwMode="auto">
            <a:xfrm>
              <a:off x="435" y="479"/>
              <a:ext cx="743" cy="1394"/>
            </a:xfrm>
            <a:prstGeom prst="rect">
              <a:avLst/>
            </a:prstGeom>
            <a:solidFill>
              <a:srgbClr val="E1E6EC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878A8E"/>
              </a:prstShdw>
            </a:effectLst>
          </p:spPr>
          <p:txBody>
            <a:bodyPr wrap="none" anchor="ctr"/>
            <a:lstStyle/>
            <a:p>
              <a:pPr algn="ctr" eaLnBrk="0" hangingPunct="0"/>
              <a:endParaRPr lang="ca-ES" b="0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885" name="AutoShape 5" descr="Diagonal hacia arriba clara"/>
            <p:cNvSpPr>
              <a:spLocks noChangeArrowheads="1"/>
            </p:cNvSpPr>
            <p:nvPr/>
          </p:nvSpPr>
          <p:spPr bwMode="auto">
            <a:xfrm>
              <a:off x="2276" y="1953"/>
              <a:ext cx="420" cy="103"/>
            </a:xfrm>
            <a:prstGeom prst="can">
              <a:avLst>
                <a:gd name="adj" fmla="val 25000"/>
              </a:avLst>
            </a:prstGeom>
            <a:pattFill prst="ltUpDiag">
              <a:fgClr>
                <a:srgbClr val="E1E6EC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886" name="AutoShape 6"/>
            <p:cNvSpPr>
              <a:spLocks noChangeArrowheads="1"/>
            </p:cNvSpPr>
            <p:nvPr/>
          </p:nvSpPr>
          <p:spPr bwMode="auto">
            <a:xfrm rot="6871407">
              <a:off x="2376" y="1918"/>
              <a:ext cx="26" cy="96"/>
            </a:xfrm>
            <a:prstGeom prst="can">
              <a:avLst>
                <a:gd name="adj" fmla="val 92308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887" name="AutoShape 7"/>
            <p:cNvSpPr>
              <a:spLocks noChangeArrowheads="1"/>
            </p:cNvSpPr>
            <p:nvPr/>
          </p:nvSpPr>
          <p:spPr bwMode="auto">
            <a:xfrm rot="-1399522">
              <a:off x="2341" y="1902"/>
              <a:ext cx="32" cy="77"/>
            </a:xfrm>
            <a:prstGeom prst="can">
              <a:avLst>
                <a:gd name="adj" fmla="val 6015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888" name="AutoShape 8"/>
            <p:cNvSpPr>
              <a:spLocks noChangeArrowheads="1"/>
            </p:cNvSpPr>
            <p:nvPr/>
          </p:nvSpPr>
          <p:spPr bwMode="auto">
            <a:xfrm rot="2009537">
              <a:off x="2298" y="1902"/>
              <a:ext cx="32" cy="77"/>
            </a:xfrm>
            <a:prstGeom prst="can">
              <a:avLst>
                <a:gd name="adj" fmla="val 60156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889" name="AutoShape 9"/>
            <p:cNvSpPr>
              <a:spLocks noChangeArrowheads="1"/>
            </p:cNvSpPr>
            <p:nvPr/>
          </p:nvSpPr>
          <p:spPr bwMode="auto">
            <a:xfrm>
              <a:off x="2502" y="1902"/>
              <a:ext cx="32" cy="77"/>
            </a:xfrm>
            <a:prstGeom prst="can">
              <a:avLst>
                <a:gd name="adj" fmla="val 6015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890" name="AutoShape 10"/>
            <p:cNvSpPr>
              <a:spLocks noChangeArrowheads="1"/>
            </p:cNvSpPr>
            <p:nvPr/>
          </p:nvSpPr>
          <p:spPr bwMode="auto">
            <a:xfrm rot="6871407">
              <a:off x="2441" y="1917"/>
              <a:ext cx="26" cy="97"/>
            </a:xfrm>
            <a:prstGeom prst="can">
              <a:avLst>
                <a:gd name="adj" fmla="val 93269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891" name="AutoShape 11"/>
            <p:cNvSpPr>
              <a:spLocks noChangeArrowheads="1"/>
            </p:cNvSpPr>
            <p:nvPr/>
          </p:nvSpPr>
          <p:spPr bwMode="auto">
            <a:xfrm rot="6871407">
              <a:off x="2570" y="1917"/>
              <a:ext cx="26" cy="97"/>
            </a:xfrm>
            <a:prstGeom prst="can">
              <a:avLst>
                <a:gd name="adj" fmla="val 93269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892" name="AutoShape 12"/>
            <p:cNvSpPr>
              <a:spLocks noChangeArrowheads="1"/>
            </p:cNvSpPr>
            <p:nvPr/>
          </p:nvSpPr>
          <p:spPr bwMode="auto">
            <a:xfrm rot="2009537">
              <a:off x="2437" y="1902"/>
              <a:ext cx="33" cy="77"/>
            </a:xfrm>
            <a:prstGeom prst="can">
              <a:avLst>
                <a:gd name="adj" fmla="val 5833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893" name="AutoShape 13"/>
            <p:cNvSpPr>
              <a:spLocks noChangeArrowheads="1"/>
            </p:cNvSpPr>
            <p:nvPr/>
          </p:nvSpPr>
          <p:spPr bwMode="auto">
            <a:xfrm rot="-1399522">
              <a:off x="2567" y="1902"/>
              <a:ext cx="32" cy="77"/>
            </a:xfrm>
            <a:prstGeom prst="can">
              <a:avLst>
                <a:gd name="adj" fmla="val 6015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894" name="AutoShape 14"/>
            <p:cNvSpPr>
              <a:spLocks noChangeArrowheads="1"/>
            </p:cNvSpPr>
            <p:nvPr/>
          </p:nvSpPr>
          <p:spPr bwMode="auto">
            <a:xfrm rot="6871407">
              <a:off x="2635" y="1917"/>
              <a:ext cx="26" cy="97"/>
            </a:xfrm>
            <a:prstGeom prst="can">
              <a:avLst>
                <a:gd name="adj" fmla="val 93269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895" name="AutoShape 15"/>
            <p:cNvSpPr>
              <a:spLocks noChangeArrowheads="1"/>
            </p:cNvSpPr>
            <p:nvPr/>
          </p:nvSpPr>
          <p:spPr bwMode="auto">
            <a:xfrm rot="5938129">
              <a:off x="2376" y="1892"/>
              <a:ext cx="26" cy="96"/>
            </a:xfrm>
            <a:prstGeom prst="can">
              <a:avLst>
                <a:gd name="adj" fmla="val 92308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896" name="AutoShape 16"/>
            <p:cNvSpPr>
              <a:spLocks noChangeArrowheads="1"/>
            </p:cNvSpPr>
            <p:nvPr/>
          </p:nvSpPr>
          <p:spPr bwMode="auto">
            <a:xfrm rot="5938129">
              <a:off x="2538" y="1891"/>
              <a:ext cx="26" cy="97"/>
            </a:xfrm>
            <a:prstGeom prst="can">
              <a:avLst>
                <a:gd name="adj" fmla="val 93269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897" name="AutoShape 17"/>
            <p:cNvSpPr>
              <a:spLocks noChangeArrowheads="1"/>
            </p:cNvSpPr>
            <p:nvPr/>
          </p:nvSpPr>
          <p:spPr bwMode="auto">
            <a:xfrm rot="5938129">
              <a:off x="2441" y="1866"/>
              <a:ext cx="25" cy="97"/>
            </a:xfrm>
            <a:prstGeom prst="can">
              <a:avLst>
                <a:gd name="adj" fmla="val 185162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44114" name="AutoShape 18"/>
            <p:cNvSpPr>
              <a:spLocks noChangeArrowheads="1"/>
            </p:cNvSpPr>
            <p:nvPr/>
          </p:nvSpPr>
          <p:spPr bwMode="auto">
            <a:xfrm>
              <a:off x="566" y="1407"/>
              <a:ext cx="451" cy="129"/>
            </a:xfrm>
            <a:custGeom>
              <a:avLst/>
              <a:gdLst>
                <a:gd name="G0" fmla="+- 0 0 0"/>
                <a:gd name="G1" fmla="+- 21600 0 0"/>
                <a:gd name="G2" fmla="*/ 0 1 2"/>
                <a:gd name="G3" fmla="+- 21600 0 G2"/>
                <a:gd name="G4" fmla="+/ 0 21600 2"/>
                <a:gd name="G5" fmla="+/ G1 0 2"/>
                <a:gd name="G6" fmla="*/ 21600 21600 0"/>
                <a:gd name="G7" fmla="*/ G6 1 2"/>
                <a:gd name="G8" fmla="+- 21600 0 G7"/>
                <a:gd name="G9" fmla="*/ 21600 1 2"/>
                <a:gd name="G10" fmla="+- 0 0 G9"/>
                <a:gd name="G11" fmla="?: G10 G8 0"/>
                <a:gd name="G12" fmla="?: G10 G7 21600"/>
                <a:gd name="T0" fmla="*/ 21600 w 21600"/>
                <a:gd name="T1" fmla="*/ 10800 h 21600"/>
                <a:gd name="T2" fmla="*/ 10800 w 21600"/>
                <a:gd name="T3" fmla="*/ 21600 h 21600"/>
                <a:gd name="T4" fmla="*/ 0 w 21600"/>
                <a:gd name="T5" fmla="*/ 10800 h 21600"/>
                <a:gd name="T6" fmla="*/ 10800 w 21600"/>
                <a:gd name="T7" fmla="*/ 0 h 21600"/>
                <a:gd name="T8" fmla="*/ 1800 w 21600"/>
                <a:gd name="T9" fmla="*/ 1800 h 21600"/>
                <a:gd name="T10" fmla="*/ 19800 w 21600"/>
                <a:gd name="T11" fmla="*/ 19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C5C6CB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sy="-50000" kx="-2453608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0" u="sng" baseline="0">
                <a:latin typeface="Times New Roman" pitchFamily="18" charset="0"/>
              </a:endParaRPr>
            </a:p>
          </p:txBody>
        </p:sp>
        <p:sp>
          <p:nvSpPr>
            <p:cNvPr id="122899" name="Rectangle 19"/>
            <p:cNvSpPr>
              <a:spLocks noChangeArrowheads="1"/>
            </p:cNvSpPr>
            <p:nvPr/>
          </p:nvSpPr>
          <p:spPr bwMode="auto">
            <a:xfrm>
              <a:off x="1275" y="1102"/>
              <a:ext cx="743" cy="696"/>
            </a:xfrm>
            <a:prstGeom prst="rect">
              <a:avLst/>
            </a:prstGeom>
            <a:solidFill>
              <a:srgbClr val="E1E6EC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878A8E"/>
              </a:prstShdw>
            </a:effectLst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900" name="AutoShape 20"/>
            <p:cNvSpPr>
              <a:spLocks noChangeArrowheads="1"/>
            </p:cNvSpPr>
            <p:nvPr/>
          </p:nvSpPr>
          <p:spPr bwMode="auto">
            <a:xfrm>
              <a:off x="1465" y="1463"/>
              <a:ext cx="258" cy="12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81 w 21600"/>
                <a:gd name="T25" fmla="*/ 3181 h 21600"/>
                <a:gd name="T26" fmla="*/ 18419 w 21600"/>
                <a:gd name="T27" fmla="*/ 1841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475" y="10800"/>
                  </a:moveTo>
                  <a:cubicBezTo>
                    <a:pt x="2475" y="15398"/>
                    <a:pt x="6202" y="19125"/>
                    <a:pt x="10800" y="19125"/>
                  </a:cubicBezTo>
                  <a:cubicBezTo>
                    <a:pt x="15398" y="19125"/>
                    <a:pt x="19125" y="15398"/>
                    <a:pt x="19125" y="10800"/>
                  </a:cubicBezTo>
                  <a:cubicBezTo>
                    <a:pt x="19125" y="6202"/>
                    <a:pt x="15398" y="2475"/>
                    <a:pt x="10800" y="2475"/>
                  </a:cubicBezTo>
                  <a:cubicBezTo>
                    <a:pt x="6202" y="2475"/>
                    <a:pt x="2475" y="6202"/>
                    <a:pt x="2475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44117" name="AutoShape 21"/>
            <p:cNvSpPr>
              <a:spLocks noChangeArrowheads="1"/>
            </p:cNvSpPr>
            <p:nvPr/>
          </p:nvSpPr>
          <p:spPr bwMode="auto">
            <a:xfrm rot="5391376">
              <a:off x="1494" y="1253"/>
              <a:ext cx="233" cy="291"/>
            </a:xfrm>
            <a:prstGeom prst="flowChartDelay">
              <a:avLst/>
            </a:prstGeom>
            <a:gradFill rotWithShape="0">
              <a:gsLst>
                <a:gs pos="0">
                  <a:srgbClr val="3B3B3B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4D4D4D"/>
              </a:prstShdw>
            </a:effectLst>
          </p:spPr>
          <p:txBody>
            <a:bodyPr rot="10800000" vert="eaVert" wrap="none" anchor="ctr"/>
            <a:lstStyle/>
            <a:p>
              <a:pPr eaLnBrk="0" hangingPunct="0">
                <a:defRPr/>
              </a:pPr>
              <a:endParaRPr lang="en-US" sz="2400" b="0" u="sng" baseline="0">
                <a:latin typeface="Times New Roman" pitchFamily="18" charset="0"/>
              </a:endParaRPr>
            </a:p>
          </p:txBody>
        </p:sp>
        <p:sp>
          <p:nvSpPr>
            <p:cNvPr id="122902" name="Oval 22"/>
            <p:cNvSpPr>
              <a:spLocks noChangeArrowheads="1"/>
            </p:cNvSpPr>
            <p:nvPr/>
          </p:nvSpPr>
          <p:spPr bwMode="auto">
            <a:xfrm>
              <a:off x="1497" y="1489"/>
              <a:ext cx="194" cy="103"/>
            </a:xfrm>
            <a:prstGeom prst="ellipse">
              <a:avLst/>
            </a:prstGeom>
            <a:solidFill>
              <a:srgbClr val="A0A2A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903" name="AutoShape 23"/>
            <p:cNvSpPr>
              <a:spLocks noChangeArrowheads="1"/>
            </p:cNvSpPr>
            <p:nvPr/>
          </p:nvSpPr>
          <p:spPr bwMode="auto">
            <a:xfrm>
              <a:off x="1562" y="1463"/>
              <a:ext cx="65" cy="5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904" name="Rectangle 24"/>
            <p:cNvSpPr>
              <a:spLocks noChangeArrowheads="1"/>
            </p:cNvSpPr>
            <p:nvPr/>
          </p:nvSpPr>
          <p:spPr bwMode="auto">
            <a:xfrm>
              <a:off x="1275" y="431"/>
              <a:ext cx="743" cy="619"/>
            </a:xfrm>
            <a:prstGeom prst="rect">
              <a:avLst/>
            </a:prstGeom>
            <a:solidFill>
              <a:srgbClr val="E1E6EC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878A8E"/>
              </a:prstShdw>
            </a:effectLst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44121" name="AutoShape 25"/>
            <p:cNvSpPr>
              <a:spLocks noChangeArrowheads="1"/>
            </p:cNvSpPr>
            <p:nvPr/>
          </p:nvSpPr>
          <p:spPr bwMode="auto">
            <a:xfrm>
              <a:off x="1502" y="612"/>
              <a:ext cx="323" cy="232"/>
            </a:xfrm>
            <a:prstGeom prst="flowChartSummingJuncti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0" u="sng" baseline="0">
                <a:latin typeface="Times New Roman" pitchFamily="18" charset="0"/>
              </a:endParaRPr>
            </a:p>
          </p:txBody>
        </p:sp>
        <p:sp>
          <p:nvSpPr>
            <p:cNvPr id="122906" name="Rectangle 26"/>
            <p:cNvSpPr>
              <a:spLocks noChangeArrowheads="1"/>
            </p:cNvSpPr>
            <p:nvPr/>
          </p:nvSpPr>
          <p:spPr bwMode="auto">
            <a:xfrm>
              <a:off x="2082" y="479"/>
              <a:ext cx="678" cy="1394"/>
            </a:xfrm>
            <a:prstGeom prst="rect">
              <a:avLst/>
            </a:prstGeom>
            <a:solidFill>
              <a:srgbClr val="E1E6EC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878A8E"/>
              </a:prstShdw>
            </a:effectLst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907" name="Line 27"/>
            <p:cNvSpPr>
              <a:spLocks noChangeShapeType="1"/>
            </p:cNvSpPr>
            <p:nvPr/>
          </p:nvSpPr>
          <p:spPr bwMode="auto">
            <a:xfrm>
              <a:off x="834" y="921"/>
              <a:ext cx="699" cy="4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8" name="Line 28"/>
            <p:cNvSpPr>
              <a:spLocks noChangeShapeType="1"/>
            </p:cNvSpPr>
            <p:nvPr/>
          </p:nvSpPr>
          <p:spPr bwMode="auto">
            <a:xfrm flipH="1">
              <a:off x="816" y="960"/>
              <a:ext cx="0" cy="3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9" name="Text Box 29"/>
            <p:cNvSpPr txBox="1">
              <a:spLocks noChangeArrowheads="1"/>
            </p:cNvSpPr>
            <p:nvPr/>
          </p:nvSpPr>
          <p:spPr bwMode="auto">
            <a:xfrm>
              <a:off x="382" y="604"/>
              <a:ext cx="88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s-ES_tradnl" sz="1600" baseline="0">
                  <a:latin typeface="Arial Narrow" pitchFamily="34" charset="0"/>
                  <a:ea typeface="ＭＳ Ｐゴシック"/>
                  <a:cs typeface="ＭＳ Ｐゴシック"/>
                </a:rPr>
                <a:t>Palatable food /</a:t>
              </a:r>
            </a:p>
            <a:p>
              <a:pPr algn="ctr" eaLnBrk="0" hangingPunct="0"/>
              <a:r>
                <a:rPr lang="es-ES_tradnl" sz="1600" baseline="0">
                  <a:latin typeface="Arial Narrow" pitchFamily="34" charset="0"/>
                  <a:ea typeface="ＭＳ Ｐゴシック"/>
                  <a:cs typeface="ＭＳ Ｐゴシック"/>
                </a:rPr>
                <a:t>FR 5</a:t>
              </a:r>
            </a:p>
          </p:txBody>
        </p:sp>
        <p:sp>
          <p:nvSpPr>
            <p:cNvPr id="122910" name="Text Box 30"/>
            <p:cNvSpPr txBox="1">
              <a:spLocks noChangeArrowheads="1"/>
            </p:cNvSpPr>
            <p:nvPr/>
          </p:nvSpPr>
          <p:spPr bwMode="auto">
            <a:xfrm>
              <a:off x="2011" y="1151"/>
              <a:ext cx="75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s-ES_tradnl" sz="1600" baseline="0">
                  <a:latin typeface="Arial Narrow" pitchFamily="34" charset="0"/>
                  <a:ea typeface="ＭＳ Ｐゴシック"/>
                  <a:cs typeface="ＭＳ Ｐゴシック"/>
                </a:rPr>
                <a:t>Lab chow /</a:t>
              </a:r>
            </a:p>
            <a:p>
              <a:pPr algn="ctr" eaLnBrk="0" hangingPunct="0"/>
              <a:r>
                <a:rPr lang="es-ES_tradnl" sz="1600" baseline="0">
                  <a:latin typeface="Arial Narrow" pitchFamily="34" charset="0"/>
                  <a:ea typeface="ＭＳ Ｐゴシック"/>
                  <a:cs typeface="ＭＳ Ｐゴシック"/>
                </a:rPr>
                <a:t>Free access</a:t>
              </a:r>
            </a:p>
          </p:txBody>
        </p:sp>
        <p:sp>
          <p:nvSpPr>
            <p:cNvPr id="122911" name="Line 31"/>
            <p:cNvSpPr>
              <a:spLocks noChangeShapeType="1"/>
            </p:cNvSpPr>
            <p:nvPr/>
          </p:nvSpPr>
          <p:spPr bwMode="auto">
            <a:xfrm>
              <a:off x="2412" y="1515"/>
              <a:ext cx="25" cy="3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2912" name="Group 32"/>
          <p:cNvGrpSpPr>
            <a:grpSpLocks/>
          </p:cNvGrpSpPr>
          <p:nvPr/>
        </p:nvGrpSpPr>
        <p:grpSpPr bwMode="auto">
          <a:xfrm>
            <a:off x="4605338" y="331788"/>
            <a:ext cx="4470400" cy="3276600"/>
            <a:chOff x="702" y="336"/>
            <a:chExt cx="5346" cy="3888"/>
          </a:xfrm>
        </p:grpSpPr>
        <p:sp>
          <p:nvSpPr>
            <p:cNvPr id="122913" name="AutoShape 33"/>
            <p:cNvSpPr>
              <a:spLocks noChangeArrowheads="1"/>
            </p:cNvSpPr>
            <p:nvPr/>
          </p:nvSpPr>
          <p:spPr bwMode="auto">
            <a:xfrm>
              <a:off x="702" y="336"/>
              <a:ext cx="5346" cy="3888"/>
            </a:xfrm>
            <a:prstGeom prst="bevel">
              <a:avLst>
                <a:gd name="adj" fmla="val 12500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914" name="Rectangle 34"/>
            <p:cNvSpPr>
              <a:spLocks noChangeArrowheads="1"/>
            </p:cNvSpPr>
            <p:nvPr/>
          </p:nvSpPr>
          <p:spPr bwMode="auto">
            <a:xfrm>
              <a:off x="1350" y="912"/>
              <a:ext cx="1242" cy="2592"/>
            </a:xfrm>
            <a:prstGeom prst="rect">
              <a:avLst/>
            </a:prstGeom>
            <a:solidFill>
              <a:srgbClr val="E1E6EC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878A8E"/>
              </a:prstShdw>
            </a:effectLst>
          </p:spPr>
          <p:txBody>
            <a:bodyPr wrap="none" anchor="ctr"/>
            <a:lstStyle/>
            <a:p>
              <a:pPr algn="ctr" eaLnBrk="0" hangingPunct="0"/>
              <a:endParaRPr lang="ca-ES" sz="2400" b="0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915" name="AutoShape 35" descr="Diagonal hacia arriba clara"/>
            <p:cNvSpPr>
              <a:spLocks noChangeArrowheads="1"/>
            </p:cNvSpPr>
            <p:nvPr/>
          </p:nvSpPr>
          <p:spPr bwMode="auto">
            <a:xfrm>
              <a:off x="4428" y="3702"/>
              <a:ext cx="702" cy="192"/>
            </a:xfrm>
            <a:prstGeom prst="can">
              <a:avLst>
                <a:gd name="adj" fmla="val 25000"/>
              </a:avLst>
            </a:prstGeom>
            <a:pattFill prst="ltUpDiag">
              <a:fgClr>
                <a:srgbClr val="E1E6EC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916" name="AutoShape 36"/>
            <p:cNvSpPr>
              <a:spLocks noChangeArrowheads="1"/>
            </p:cNvSpPr>
            <p:nvPr/>
          </p:nvSpPr>
          <p:spPr bwMode="auto">
            <a:xfrm rot="6871407">
              <a:off x="4593" y="3645"/>
              <a:ext cx="48" cy="162"/>
            </a:xfrm>
            <a:prstGeom prst="can">
              <a:avLst>
                <a:gd name="adj" fmla="val 84375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917" name="AutoShape 37"/>
            <p:cNvSpPr>
              <a:spLocks noChangeArrowheads="1"/>
            </p:cNvSpPr>
            <p:nvPr/>
          </p:nvSpPr>
          <p:spPr bwMode="auto">
            <a:xfrm rot="-1399522">
              <a:off x="4536" y="3606"/>
              <a:ext cx="54" cy="144"/>
            </a:xfrm>
            <a:prstGeom prst="can">
              <a:avLst>
                <a:gd name="adj" fmla="val 6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918" name="AutoShape 38"/>
            <p:cNvSpPr>
              <a:spLocks noChangeArrowheads="1"/>
            </p:cNvSpPr>
            <p:nvPr/>
          </p:nvSpPr>
          <p:spPr bwMode="auto">
            <a:xfrm rot="2009537">
              <a:off x="4464" y="3606"/>
              <a:ext cx="54" cy="144"/>
            </a:xfrm>
            <a:prstGeom prst="can">
              <a:avLst>
                <a:gd name="adj" fmla="val 6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919" name="AutoShape 39"/>
            <p:cNvSpPr>
              <a:spLocks noChangeArrowheads="1"/>
            </p:cNvSpPr>
            <p:nvPr/>
          </p:nvSpPr>
          <p:spPr bwMode="auto">
            <a:xfrm>
              <a:off x="4806" y="3606"/>
              <a:ext cx="54" cy="144"/>
            </a:xfrm>
            <a:prstGeom prst="can">
              <a:avLst>
                <a:gd name="adj" fmla="val 6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920" name="AutoShape 40"/>
            <p:cNvSpPr>
              <a:spLocks noChangeArrowheads="1"/>
            </p:cNvSpPr>
            <p:nvPr/>
          </p:nvSpPr>
          <p:spPr bwMode="auto">
            <a:xfrm rot="6871407">
              <a:off x="4701" y="3645"/>
              <a:ext cx="48" cy="162"/>
            </a:xfrm>
            <a:prstGeom prst="can">
              <a:avLst>
                <a:gd name="adj" fmla="val 84375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921" name="AutoShape 41"/>
            <p:cNvSpPr>
              <a:spLocks noChangeArrowheads="1"/>
            </p:cNvSpPr>
            <p:nvPr/>
          </p:nvSpPr>
          <p:spPr bwMode="auto">
            <a:xfrm rot="6871407">
              <a:off x="4917" y="3645"/>
              <a:ext cx="48" cy="162"/>
            </a:xfrm>
            <a:prstGeom prst="can">
              <a:avLst>
                <a:gd name="adj" fmla="val 84375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922" name="AutoShape 42"/>
            <p:cNvSpPr>
              <a:spLocks noChangeArrowheads="1"/>
            </p:cNvSpPr>
            <p:nvPr/>
          </p:nvSpPr>
          <p:spPr bwMode="auto">
            <a:xfrm rot="2009537">
              <a:off x="4698" y="3606"/>
              <a:ext cx="54" cy="144"/>
            </a:xfrm>
            <a:prstGeom prst="can">
              <a:avLst>
                <a:gd name="adj" fmla="val 6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923" name="AutoShape 43"/>
            <p:cNvSpPr>
              <a:spLocks noChangeArrowheads="1"/>
            </p:cNvSpPr>
            <p:nvPr/>
          </p:nvSpPr>
          <p:spPr bwMode="auto">
            <a:xfrm rot="-1399522">
              <a:off x="4914" y="3606"/>
              <a:ext cx="54" cy="144"/>
            </a:xfrm>
            <a:prstGeom prst="can">
              <a:avLst>
                <a:gd name="adj" fmla="val 6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924" name="AutoShape 44"/>
            <p:cNvSpPr>
              <a:spLocks noChangeArrowheads="1"/>
            </p:cNvSpPr>
            <p:nvPr/>
          </p:nvSpPr>
          <p:spPr bwMode="auto">
            <a:xfrm rot="6871407">
              <a:off x="5025" y="3645"/>
              <a:ext cx="48" cy="162"/>
            </a:xfrm>
            <a:prstGeom prst="can">
              <a:avLst>
                <a:gd name="adj" fmla="val 84375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925" name="AutoShape 45"/>
            <p:cNvSpPr>
              <a:spLocks noChangeArrowheads="1"/>
            </p:cNvSpPr>
            <p:nvPr/>
          </p:nvSpPr>
          <p:spPr bwMode="auto">
            <a:xfrm rot="5938129">
              <a:off x="4593" y="3597"/>
              <a:ext cx="48" cy="162"/>
            </a:xfrm>
            <a:prstGeom prst="can">
              <a:avLst>
                <a:gd name="adj" fmla="val 84375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926" name="AutoShape 46"/>
            <p:cNvSpPr>
              <a:spLocks noChangeArrowheads="1"/>
            </p:cNvSpPr>
            <p:nvPr/>
          </p:nvSpPr>
          <p:spPr bwMode="auto">
            <a:xfrm rot="5938129">
              <a:off x="4863" y="3597"/>
              <a:ext cx="48" cy="162"/>
            </a:xfrm>
            <a:prstGeom prst="can">
              <a:avLst>
                <a:gd name="adj" fmla="val 84375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927" name="AutoShape 47"/>
            <p:cNvSpPr>
              <a:spLocks noChangeArrowheads="1"/>
            </p:cNvSpPr>
            <p:nvPr/>
          </p:nvSpPr>
          <p:spPr bwMode="auto">
            <a:xfrm rot="5938129">
              <a:off x="4701" y="3549"/>
              <a:ext cx="48" cy="162"/>
            </a:xfrm>
            <a:prstGeom prst="can">
              <a:avLst>
                <a:gd name="adj" fmla="val 16106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44144" name="AutoShape 48"/>
            <p:cNvSpPr>
              <a:spLocks noChangeArrowheads="1"/>
            </p:cNvSpPr>
            <p:nvPr/>
          </p:nvSpPr>
          <p:spPr bwMode="auto">
            <a:xfrm>
              <a:off x="1535" y="2593"/>
              <a:ext cx="757" cy="239"/>
            </a:xfrm>
            <a:custGeom>
              <a:avLst/>
              <a:gdLst>
                <a:gd name="G0" fmla="+- 0 0 0"/>
                <a:gd name="G1" fmla="+- 21600 0 0"/>
                <a:gd name="G2" fmla="*/ 0 1 2"/>
                <a:gd name="G3" fmla="+- 21600 0 G2"/>
                <a:gd name="G4" fmla="+/ 0 21600 2"/>
                <a:gd name="G5" fmla="+/ G1 0 2"/>
                <a:gd name="G6" fmla="*/ 21600 21600 0"/>
                <a:gd name="G7" fmla="*/ G6 1 2"/>
                <a:gd name="G8" fmla="+- 21600 0 G7"/>
                <a:gd name="G9" fmla="*/ 21600 1 2"/>
                <a:gd name="G10" fmla="+- 0 0 G9"/>
                <a:gd name="G11" fmla="?: G10 G8 0"/>
                <a:gd name="G12" fmla="?: G10 G7 21600"/>
                <a:gd name="T0" fmla="*/ 21600 w 21600"/>
                <a:gd name="T1" fmla="*/ 10800 h 21600"/>
                <a:gd name="T2" fmla="*/ 10800 w 21600"/>
                <a:gd name="T3" fmla="*/ 21600 h 21600"/>
                <a:gd name="T4" fmla="*/ 0 w 21600"/>
                <a:gd name="T5" fmla="*/ 10800 h 21600"/>
                <a:gd name="T6" fmla="*/ 10800 w 21600"/>
                <a:gd name="T7" fmla="*/ 0 h 21600"/>
                <a:gd name="T8" fmla="*/ 1800 w 21600"/>
                <a:gd name="T9" fmla="*/ 1800 h 21600"/>
                <a:gd name="T10" fmla="*/ 19800 w 21600"/>
                <a:gd name="T11" fmla="*/ 19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C5C6CB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sy="-50000" kx="-2453608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0" u="sng" baseline="0">
                <a:latin typeface="Times New Roman" pitchFamily="18" charset="0"/>
              </a:endParaRPr>
            </a:p>
          </p:txBody>
        </p:sp>
        <p:sp>
          <p:nvSpPr>
            <p:cNvPr id="122929" name="Rectangle 49"/>
            <p:cNvSpPr>
              <a:spLocks noChangeArrowheads="1"/>
            </p:cNvSpPr>
            <p:nvPr/>
          </p:nvSpPr>
          <p:spPr bwMode="auto">
            <a:xfrm>
              <a:off x="2754" y="2118"/>
              <a:ext cx="1242" cy="1296"/>
            </a:xfrm>
            <a:prstGeom prst="rect">
              <a:avLst/>
            </a:prstGeom>
            <a:solidFill>
              <a:srgbClr val="E1E6EC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878A8E"/>
              </a:prstShdw>
            </a:effectLst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930" name="AutoShape 50"/>
            <p:cNvSpPr>
              <a:spLocks noChangeArrowheads="1"/>
            </p:cNvSpPr>
            <p:nvPr/>
          </p:nvSpPr>
          <p:spPr bwMode="auto">
            <a:xfrm>
              <a:off x="3072" y="2790"/>
              <a:ext cx="432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475" y="10800"/>
                  </a:moveTo>
                  <a:cubicBezTo>
                    <a:pt x="2475" y="15398"/>
                    <a:pt x="6202" y="19125"/>
                    <a:pt x="10800" y="19125"/>
                  </a:cubicBezTo>
                  <a:cubicBezTo>
                    <a:pt x="15398" y="19125"/>
                    <a:pt x="19125" y="15398"/>
                    <a:pt x="19125" y="10800"/>
                  </a:cubicBezTo>
                  <a:cubicBezTo>
                    <a:pt x="19125" y="6202"/>
                    <a:pt x="15398" y="2475"/>
                    <a:pt x="10800" y="2475"/>
                  </a:cubicBezTo>
                  <a:cubicBezTo>
                    <a:pt x="6202" y="2475"/>
                    <a:pt x="2475" y="6202"/>
                    <a:pt x="2475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44147" name="AutoShape 51"/>
            <p:cNvSpPr>
              <a:spLocks noChangeArrowheads="1"/>
            </p:cNvSpPr>
            <p:nvPr/>
          </p:nvSpPr>
          <p:spPr bwMode="auto">
            <a:xfrm rot="5391376">
              <a:off x="3098" y="2427"/>
              <a:ext cx="433" cy="486"/>
            </a:xfrm>
            <a:prstGeom prst="flowChartDelay">
              <a:avLst/>
            </a:prstGeom>
            <a:gradFill rotWithShape="0">
              <a:gsLst>
                <a:gs pos="0">
                  <a:srgbClr val="3B3B3B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4D4D4D"/>
              </a:prstShdw>
            </a:effectLst>
          </p:spPr>
          <p:txBody>
            <a:bodyPr rot="10800000" vert="eaVert" wrap="none" anchor="ctr"/>
            <a:lstStyle/>
            <a:p>
              <a:pPr eaLnBrk="0" hangingPunct="0">
                <a:defRPr/>
              </a:pPr>
              <a:endParaRPr lang="en-US" sz="2400" b="0" u="sng" baseline="0">
                <a:latin typeface="Times New Roman" pitchFamily="18" charset="0"/>
              </a:endParaRPr>
            </a:p>
          </p:txBody>
        </p:sp>
        <p:sp>
          <p:nvSpPr>
            <p:cNvPr id="122932" name="Oval 52"/>
            <p:cNvSpPr>
              <a:spLocks noChangeArrowheads="1"/>
            </p:cNvSpPr>
            <p:nvPr/>
          </p:nvSpPr>
          <p:spPr bwMode="auto">
            <a:xfrm>
              <a:off x="3126" y="2838"/>
              <a:ext cx="324" cy="192"/>
            </a:xfrm>
            <a:prstGeom prst="ellipse">
              <a:avLst/>
            </a:prstGeom>
            <a:solidFill>
              <a:srgbClr val="A0A2A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933" name="AutoShape 53"/>
            <p:cNvSpPr>
              <a:spLocks noChangeArrowheads="1"/>
            </p:cNvSpPr>
            <p:nvPr/>
          </p:nvSpPr>
          <p:spPr bwMode="auto">
            <a:xfrm>
              <a:off x="3234" y="2790"/>
              <a:ext cx="108" cy="96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934" name="Rectangle 54"/>
            <p:cNvSpPr>
              <a:spLocks noChangeArrowheads="1"/>
            </p:cNvSpPr>
            <p:nvPr/>
          </p:nvSpPr>
          <p:spPr bwMode="auto">
            <a:xfrm>
              <a:off x="2754" y="870"/>
              <a:ext cx="1242" cy="1152"/>
            </a:xfrm>
            <a:prstGeom prst="rect">
              <a:avLst/>
            </a:prstGeom>
            <a:solidFill>
              <a:srgbClr val="E1E6EC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878A8E"/>
              </a:prstShdw>
            </a:effectLst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44151" name="AutoShape 55"/>
            <p:cNvSpPr>
              <a:spLocks noChangeArrowheads="1"/>
            </p:cNvSpPr>
            <p:nvPr/>
          </p:nvSpPr>
          <p:spPr bwMode="auto">
            <a:xfrm>
              <a:off x="3132" y="1206"/>
              <a:ext cx="539" cy="431"/>
            </a:xfrm>
            <a:prstGeom prst="flowChartSummingJuncti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0" u="sng" baseline="0">
                <a:latin typeface="Times New Roman" pitchFamily="18" charset="0"/>
              </a:endParaRPr>
            </a:p>
          </p:txBody>
        </p:sp>
        <p:sp>
          <p:nvSpPr>
            <p:cNvPr id="122936" name="Rectangle 56"/>
            <p:cNvSpPr>
              <a:spLocks noChangeArrowheads="1"/>
            </p:cNvSpPr>
            <p:nvPr/>
          </p:nvSpPr>
          <p:spPr bwMode="auto">
            <a:xfrm>
              <a:off x="4104" y="912"/>
              <a:ext cx="1134" cy="2592"/>
            </a:xfrm>
            <a:prstGeom prst="rect">
              <a:avLst/>
            </a:prstGeom>
            <a:solidFill>
              <a:srgbClr val="E1E6EC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878A8E"/>
              </a:prstShdw>
            </a:effectLst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937" name="Text Box 57"/>
            <p:cNvSpPr txBox="1">
              <a:spLocks noChangeArrowheads="1"/>
            </p:cNvSpPr>
            <p:nvPr/>
          </p:nvSpPr>
          <p:spPr bwMode="auto">
            <a:xfrm>
              <a:off x="2930" y="1871"/>
              <a:ext cx="590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 baseline="0">
                  <a:latin typeface="Arial Black" pitchFamily="34" charset="0"/>
                  <a:ea typeface="ＭＳ Ｐゴシック"/>
                  <a:cs typeface="ＭＳ Ｐゴシック"/>
                </a:rPr>
                <a:t>??</a:t>
              </a:r>
            </a:p>
          </p:txBody>
        </p:sp>
        <p:graphicFrame>
          <p:nvGraphicFramePr>
            <p:cNvPr id="122938" name="Object 58"/>
            <p:cNvGraphicFramePr>
              <a:graphicFrameLocks noChangeAspect="1"/>
            </p:cNvGraphicFramePr>
            <p:nvPr/>
          </p:nvGraphicFramePr>
          <p:xfrm>
            <a:off x="2832" y="2352"/>
            <a:ext cx="1466" cy="1776"/>
          </p:xfrm>
          <a:graphic>
            <a:graphicData uri="http://schemas.openxmlformats.org/presentationml/2006/ole">
              <p:oleObj spid="_x0000_s122938" name="Clip" r:id="rId3" imgW="1518480" imgH="1839600" progId="">
                <p:embed/>
              </p:oleObj>
            </a:graphicData>
          </a:graphic>
        </p:graphicFrame>
        <p:sp>
          <p:nvSpPr>
            <p:cNvPr id="122939" name="Arc 59"/>
            <p:cNvSpPr>
              <a:spLocks/>
            </p:cNvSpPr>
            <p:nvPr/>
          </p:nvSpPr>
          <p:spPr bwMode="auto">
            <a:xfrm>
              <a:off x="3600" y="2256"/>
              <a:ext cx="288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940" name="Arc 60"/>
            <p:cNvSpPr>
              <a:spLocks/>
            </p:cNvSpPr>
            <p:nvPr/>
          </p:nvSpPr>
          <p:spPr bwMode="auto">
            <a:xfrm>
              <a:off x="3552" y="2304"/>
              <a:ext cx="288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941" name="Arc 61"/>
            <p:cNvSpPr>
              <a:spLocks/>
            </p:cNvSpPr>
            <p:nvPr/>
          </p:nvSpPr>
          <p:spPr bwMode="auto">
            <a:xfrm flipH="1">
              <a:off x="2592" y="2304"/>
              <a:ext cx="288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942" name="Arc 62"/>
            <p:cNvSpPr>
              <a:spLocks/>
            </p:cNvSpPr>
            <p:nvPr/>
          </p:nvSpPr>
          <p:spPr bwMode="auto">
            <a:xfrm flipH="1">
              <a:off x="2688" y="2329"/>
              <a:ext cx="287" cy="370"/>
            </a:xfrm>
            <a:custGeom>
              <a:avLst/>
              <a:gdLst>
                <a:gd name="T0" fmla="*/ 0 w 21510"/>
                <a:gd name="T1" fmla="*/ 0 h 20799"/>
                <a:gd name="T2" fmla="*/ 0 w 21510"/>
                <a:gd name="T3" fmla="*/ 0 h 20799"/>
                <a:gd name="T4" fmla="*/ 0 w 21510"/>
                <a:gd name="T5" fmla="*/ 0 h 20799"/>
                <a:gd name="T6" fmla="*/ 0 60000 65536"/>
                <a:gd name="T7" fmla="*/ 0 60000 65536"/>
                <a:gd name="T8" fmla="*/ 0 60000 65536"/>
                <a:gd name="T9" fmla="*/ 0 w 21510"/>
                <a:gd name="T10" fmla="*/ 0 h 20799"/>
                <a:gd name="T11" fmla="*/ 21510 w 21510"/>
                <a:gd name="T12" fmla="*/ 20799 h 207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10" h="20799" fill="none" extrusionOk="0">
                  <a:moveTo>
                    <a:pt x="5825" y="-1"/>
                  </a:moveTo>
                  <a:cubicBezTo>
                    <a:pt x="14453" y="2415"/>
                    <a:pt x="20694" y="9908"/>
                    <a:pt x="21510" y="18831"/>
                  </a:cubicBezTo>
                </a:path>
                <a:path w="21510" h="20799" stroke="0" extrusionOk="0">
                  <a:moveTo>
                    <a:pt x="5825" y="-1"/>
                  </a:moveTo>
                  <a:cubicBezTo>
                    <a:pt x="14453" y="2415"/>
                    <a:pt x="20694" y="9908"/>
                    <a:pt x="21510" y="18831"/>
                  </a:cubicBezTo>
                  <a:lnTo>
                    <a:pt x="0" y="2079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943" name="Arc 63"/>
            <p:cNvSpPr>
              <a:spLocks/>
            </p:cNvSpPr>
            <p:nvPr/>
          </p:nvSpPr>
          <p:spPr bwMode="auto">
            <a:xfrm flipH="1">
              <a:off x="2788" y="2400"/>
              <a:ext cx="91" cy="240"/>
            </a:xfrm>
            <a:custGeom>
              <a:avLst/>
              <a:gdLst>
                <a:gd name="T0" fmla="*/ 0 w 20541"/>
                <a:gd name="T1" fmla="*/ 0 h 21600"/>
                <a:gd name="T2" fmla="*/ 0 w 20541"/>
                <a:gd name="T3" fmla="*/ 0 h 21600"/>
                <a:gd name="T4" fmla="*/ 0 w 20541"/>
                <a:gd name="T5" fmla="*/ 0 h 21600"/>
                <a:gd name="T6" fmla="*/ 0 60000 65536"/>
                <a:gd name="T7" fmla="*/ 0 60000 65536"/>
                <a:gd name="T8" fmla="*/ 0 60000 65536"/>
                <a:gd name="T9" fmla="*/ 0 w 20541"/>
                <a:gd name="T10" fmla="*/ 0 h 21600"/>
                <a:gd name="T11" fmla="*/ 20541 w 2054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41" h="21600" fill="none" extrusionOk="0">
                  <a:moveTo>
                    <a:pt x="-1" y="0"/>
                  </a:moveTo>
                  <a:cubicBezTo>
                    <a:pt x="9356" y="0"/>
                    <a:pt x="17649" y="6024"/>
                    <a:pt x="20541" y="14922"/>
                  </a:cubicBezTo>
                </a:path>
                <a:path w="20541" h="21600" stroke="0" extrusionOk="0">
                  <a:moveTo>
                    <a:pt x="-1" y="0"/>
                  </a:moveTo>
                  <a:cubicBezTo>
                    <a:pt x="9356" y="0"/>
                    <a:pt x="17649" y="6024"/>
                    <a:pt x="20541" y="1492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944" name="Arc 64"/>
            <p:cNvSpPr>
              <a:spLocks/>
            </p:cNvSpPr>
            <p:nvPr/>
          </p:nvSpPr>
          <p:spPr bwMode="auto">
            <a:xfrm>
              <a:off x="3552" y="2352"/>
              <a:ext cx="192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22945" name="Group 65"/>
          <p:cNvGrpSpPr>
            <a:grpSpLocks/>
          </p:cNvGrpSpPr>
          <p:nvPr/>
        </p:nvGrpSpPr>
        <p:grpSpPr bwMode="auto">
          <a:xfrm>
            <a:off x="68263" y="3579813"/>
            <a:ext cx="4470400" cy="3305175"/>
            <a:chOff x="702" y="240"/>
            <a:chExt cx="5298" cy="3936"/>
          </a:xfrm>
        </p:grpSpPr>
        <p:sp>
          <p:nvSpPr>
            <p:cNvPr id="122946" name="AutoShape 66"/>
            <p:cNvSpPr>
              <a:spLocks noChangeArrowheads="1"/>
            </p:cNvSpPr>
            <p:nvPr/>
          </p:nvSpPr>
          <p:spPr bwMode="auto">
            <a:xfrm>
              <a:off x="702" y="336"/>
              <a:ext cx="5298" cy="3840"/>
            </a:xfrm>
            <a:prstGeom prst="bevel">
              <a:avLst>
                <a:gd name="adj" fmla="val 12500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947" name="Rectangle 67"/>
            <p:cNvSpPr>
              <a:spLocks noChangeArrowheads="1"/>
            </p:cNvSpPr>
            <p:nvPr/>
          </p:nvSpPr>
          <p:spPr bwMode="auto">
            <a:xfrm>
              <a:off x="1350" y="912"/>
              <a:ext cx="1242" cy="2592"/>
            </a:xfrm>
            <a:prstGeom prst="rect">
              <a:avLst/>
            </a:prstGeom>
            <a:solidFill>
              <a:srgbClr val="E1E6EC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878A8E"/>
              </a:prstShdw>
            </a:effectLst>
          </p:spPr>
          <p:txBody>
            <a:bodyPr wrap="none" anchor="ctr"/>
            <a:lstStyle/>
            <a:p>
              <a:pPr algn="ctr" eaLnBrk="0" hangingPunct="0"/>
              <a:endParaRPr lang="ca-ES" b="0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948" name="AutoShape 68" descr="Diagonal hacia arriba clara"/>
            <p:cNvSpPr>
              <a:spLocks noChangeArrowheads="1"/>
            </p:cNvSpPr>
            <p:nvPr/>
          </p:nvSpPr>
          <p:spPr bwMode="auto">
            <a:xfrm>
              <a:off x="4428" y="3702"/>
              <a:ext cx="702" cy="192"/>
            </a:xfrm>
            <a:prstGeom prst="can">
              <a:avLst>
                <a:gd name="adj" fmla="val 25000"/>
              </a:avLst>
            </a:prstGeom>
            <a:pattFill prst="ltUpDiag">
              <a:fgClr>
                <a:srgbClr val="E1E6EC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949" name="AutoShape 69"/>
            <p:cNvSpPr>
              <a:spLocks noChangeArrowheads="1"/>
            </p:cNvSpPr>
            <p:nvPr/>
          </p:nvSpPr>
          <p:spPr bwMode="auto">
            <a:xfrm rot="6871407">
              <a:off x="4593" y="3645"/>
              <a:ext cx="48" cy="162"/>
            </a:xfrm>
            <a:prstGeom prst="can">
              <a:avLst>
                <a:gd name="adj" fmla="val 84375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950" name="AutoShape 70"/>
            <p:cNvSpPr>
              <a:spLocks noChangeArrowheads="1"/>
            </p:cNvSpPr>
            <p:nvPr/>
          </p:nvSpPr>
          <p:spPr bwMode="auto">
            <a:xfrm rot="-1399522">
              <a:off x="4536" y="3606"/>
              <a:ext cx="54" cy="144"/>
            </a:xfrm>
            <a:prstGeom prst="can">
              <a:avLst>
                <a:gd name="adj" fmla="val 6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951" name="AutoShape 71"/>
            <p:cNvSpPr>
              <a:spLocks noChangeArrowheads="1"/>
            </p:cNvSpPr>
            <p:nvPr/>
          </p:nvSpPr>
          <p:spPr bwMode="auto">
            <a:xfrm rot="2009537">
              <a:off x="4464" y="3606"/>
              <a:ext cx="54" cy="144"/>
            </a:xfrm>
            <a:prstGeom prst="can">
              <a:avLst>
                <a:gd name="adj" fmla="val 6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952" name="AutoShape 72"/>
            <p:cNvSpPr>
              <a:spLocks noChangeArrowheads="1"/>
            </p:cNvSpPr>
            <p:nvPr/>
          </p:nvSpPr>
          <p:spPr bwMode="auto">
            <a:xfrm>
              <a:off x="4806" y="3606"/>
              <a:ext cx="54" cy="144"/>
            </a:xfrm>
            <a:prstGeom prst="can">
              <a:avLst>
                <a:gd name="adj" fmla="val 6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953" name="AutoShape 73"/>
            <p:cNvSpPr>
              <a:spLocks noChangeArrowheads="1"/>
            </p:cNvSpPr>
            <p:nvPr/>
          </p:nvSpPr>
          <p:spPr bwMode="auto">
            <a:xfrm rot="6871407">
              <a:off x="4701" y="3645"/>
              <a:ext cx="48" cy="162"/>
            </a:xfrm>
            <a:prstGeom prst="can">
              <a:avLst>
                <a:gd name="adj" fmla="val 84375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954" name="AutoShape 74"/>
            <p:cNvSpPr>
              <a:spLocks noChangeArrowheads="1"/>
            </p:cNvSpPr>
            <p:nvPr/>
          </p:nvSpPr>
          <p:spPr bwMode="auto">
            <a:xfrm rot="6871407">
              <a:off x="4917" y="3645"/>
              <a:ext cx="48" cy="162"/>
            </a:xfrm>
            <a:prstGeom prst="can">
              <a:avLst>
                <a:gd name="adj" fmla="val 84375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955" name="AutoShape 75"/>
            <p:cNvSpPr>
              <a:spLocks noChangeArrowheads="1"/>
            </p:cNvSpPr>
            <p:nvPr/>
          </p:nvSpPr>
          <p:spPr bwMode="auto">
            <a:xfrm rot="2009537">
              <a:off x="4698" y="3606"/>
              <a:ext cx="54" cy="144"/>
            </a:xfrm>
            <a:prstGeom prst="can">
              <a:avLst>
                <a:gd name="adj" fmla="val 6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956" name="AutoShape 76"/>
            <p:cNvSpPr>
              <a:spLocks noChangeArrowheads="1"/>
            </p:cNvSpPr>
            <p:nvPr/>
          </p:nvSpPr>
          <p:spPr bwMode="auto">
            <a:xfrm rot="-1399522">
              <a:off x="4914" y="3606"/>
              <a:ext cx="54" cy="144"/>
            </a:xfrm>
            <a:prstGeom prst="can">
              <a:avLst>
                <a:gd name="adj" fmla="val 6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957" name="AutoShape 77"/>
            <p:cNvSpPr>
              <a:spLocks noChangeArrowheads="1"/>
            </p:cNvSpPr>
            <p:nvPr/>
          </p:nvSpPr>
          <p:spPr bwMode="auto">
            <a:xfrm rot="6871407">
              <a:off x="5025" y="3645"/>
              <a:ext cx="48" cy="162"/>
            </a:xfrm>
            <a:prstGeom prst="can">
              <a:avLst>
                <a:gd name="adj" fmla="val 84375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958" name="AutoShape 78"/>
            <p:cNvSpPr>
              <a:spLocks noChangeArrowheads="1"/>
            </p:cNvSpPr>
            <p:nvPr/>
          </p:nvSpPr>
          <p:spPr bwMode="auto">
            <a:xfrm rot="5938129">
              <a:off x="4593" y="3597"/>
              <a:ext cx="48" cy="162"/>
            </a:xfrm>
            <a:prstGeom prst="can">
              <a:avLst>
                <a:gd name="adj" fmla="val 84375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959" name="AutoShape 79"/>
            <p:cNvSpPr>
              <a:spLocks noChangeArrowheads="1"/>
            </p:cNvSpPr>
            <p:nvPr/>
          </p:nvSpPr>
          <p:spPr bwMode="auto">
            <a:xfrm rot="5938129">
              <a:off x="4863" y="3597"/>
              <a:ext cx="48" cy="162"/>
            </a:xfrm>
            <a:prstGeom prst="can">
              <a:avLst>
                <a:gd name="adj" fmla="val 84375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960" name="AutoShape 80"/>
            <p:cNvSpPr>
              <a:spLocks noChangeArrowheads="1"/>
            </p:cNvSpPr>
            <p:nvPr/>
          </p:nvSpPr>
          <p:spPr bwMode="auto">
            <a:xfrm rot="5938129">
              <a:off x="4701" y="3549"/>
              <a:ext cx="48" cy="162"/>
            </a:xfrm>
            <a:prstGeom prst="can">
              <a:avLst>
                <a:gd name="adj" fmla="val 16106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44177" name="AutoShape 81"/>
            <p:cNvSpPr>
              <a:spLocks noChangeArrowheads="1"/>
            </p:cNvSpPr>
            <p:nvPr/>
          </p:nvSpPr>
          <p:spPr bwMode="auto">
            <a:xfrm>
              <a:off x="1537" y="2592"/>
              <a:ext cx="756" cy="240"/>
            </a:xfrm>
            <a:custGeom>
              <a:avLst/>
              <a:gdLst>
                <a:gd name="G0" fmla="+- 0 0 0"/>
                <a:gd name="G1" fmla="+- 21600 0 0"/>
                <a:gd name="G2" fmla="*/ 0 1 2"/>
                <a:gd name="G3" fmla="+- 21600 0 G2"/>
                <a:gd name="G4" fmla="+/ 0 21600 2"/>
                <a:gd name="G5" fmla="+/ G1 0 2"/>
                <a:gd name="G6" fmla="*/ 21600 21600 0"/>
                <a:gd name="G7" fmla="*/ G6 1 2"/>
                <a:gd name="G8" fmla="+- 21600 0 G7"/>
                <a:gd name="G9" fmla="*/ 21600 1 2"/>
                <a:gd name="G10" fmla="+- 0 0 G9"/>
                <a:gd name="G11" fmla="?: G10 G8 0"/>
                <a:gd name="G12" fmla="?: G10 G7 21600"/>
                <a:gd name="T0" fmla="*/ 21600 w 21600"/>
                <a:gd name="T1" fmla="*/ 10800 h 21600"/>
                <a:gd name="T2" fmla="*/ 10800 w 21600"/>
                <a:gd name="T3" fmla="*/ 21600 h 21600"/>
                <a:gd name="T4" fmla="*/ 0 w 21600"/>
                <a:gd name="T5" fmla="*/ 10800 h 21600"/>
                <a:gd name="T6" fmla="*/ 10800 w 21600"/>
                <a:gd name="T7" fmla="*/ 0 h 21600"/>
                <a:gd name="T8" fmla="*/ 1800 w 21600"/>
                <a:gd name="T9" fmla="*/ 1800 h 21600"/>
                <a:gd name="T10" fmla="*/ 19800 w 21600"/>
                <a:gd name="T11" fmla="*/ 19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C5C6CB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sy="-50000" kx="-2453608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0" u="sng" baseline="0">
                <a:latin typeface="Times New Roman" pitchFamily="18" charset="0"/>
              </a:endParaRPr>
            </a:p>
          </p:txBody>
        </p:sp>
        <p:sp>
          <p:nvSpPr>
            <p:cNvPr id="122962" name="Rectangle 82"/>
            <p:cNvSpPr>
              <a:spLocks noChangeArrowheads="1"/>
            </p:cNvSpPr>
            <p:nvPr/>
          </p:nvSpPr>
          <p:spPr bwMode="auto">
            <a:xfrm>
              <a:off x="2754" y="2118"/>
              <a:ext cx="1242" cy="1296"/>
            </a:xfrm>
            <a:prstGeom prst="rect">
              <a:avLst/>
            </a:prstGeom>
            <a:solidFill>
              <a:srgbClr val="E1E6EC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878A8E"/>
              </a:prstShdw>
            </a:effectLst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963" name="AutoShape 83"/>
            <p:cNvSpPr>
              <a:spLocks noChangeArrowheads="1"/>
            </p:cNvSpPr>
            <p:nvPr/>
          </p:nvSpPr>
          <p:spPr bwMode="auto">
            <a:xfrm>
              <a:off x="3072" y="2790"/>
              <a:ext cx="432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475" y="10800"/>
                  </a:moveTo>
                  <a:cubicBezTo>
                    <a:pt x="2475" y="15398"/>
                    <a:pt x="6202" y="19125"/>
                    <a:pt x="10800" y="19125"/>
                  </a:cubicBezTo>
                  <a:cubicBezTo>
                    <a:pt x="15398" y="19125"/>
                    <a:pt x="19125" y="15398"/>
                    <a:pt x="19125" y="10800"/>
                  </a:cubicBezTo>
                  <a:cubicBezTo>
                    <a:pt x="19125" y="6202"/>
                    <a:pt x="15398" y="2475"/>
                    <a:pt x="10800" y="2475"/>
                  </a:cubicBezTo>
                  <a:cubicBezTo>
                    <a:pt x="6202" y="2475"/>
                    <a:pt x="2475" y="6202"/>
                    <a:pt x="2475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44180" name="AutoShape 84"/>
            <p:cNvSpPr>
              <a:spLocks noChangeArrowheads="1"/>
            </p:cNvSpPr>
            <p:nvPr/>
          </p:nvSpPr>
          <p:spPr bwMode="auto">
            <a:xfrm rot="5391376">
              <a:off x="3099" y="2427"/>
              <a:ext cx="433" cy="487"/>
            </a:xfrm>
            <a:prstGeom prst="flowChartDelay">
              <a:avLst/>
            </a:prstGeom>
            <a:gradFill rotWithShape="0">
              <a:gsLst>
                <a:gs pos="0">
                  <a:srgbClr val="3B3B3B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4D4D4D"/>
              </a:prstShdw>
            </a:effectLst>
          </p:spPr>
          <p:txBody>
            <a:bodyPr rot="10800000" vert="eaVert" wrap="none" anchor="ctr"/>
            <a:lstStyle/>
            <a:p>
              <a:pPr eaLnBrk="0" hangingPunct="0">
                <a:defRPr/>
              </a:pPr>
              <a:endParaRPr lang="en-US" sz="2400" b="0" u="sng" baseline="0">
                <a:latin typeface="Times New Roman" pitchFamily="18" charset="0"/>
              </a:endParaRPr>
            </a:p>
          </p:txBody>
        </p:sp>
        <p:sp>
          <p:nvSpPr>
            <p:cNvPr id="122965" name="Oval 85"/>
            <p:cNvSpPr>
              <a:spLocks noChangeArrowheads="1"/>
            </p:cNvSpPr>
            <p:nvPr/>
          </p:nvSpPr>
          <p:spPr bwMode="auto">
            <a:xfrm>
              <a:off x="3126" y="2838"/>
              <a:ext cx="324" cy="192"/>
            </a:xfrm>
            <a:prstGeom prst="ellipse">
              <a:avLst/>
            </a:prstGeom>
            <a:solidFill>
              <a:srgbClr val="A0A2A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966" name="AutoShape 86"/>
            <p:cNvSpPr>
              <a:spLocks noChangeArrowheads="1"/>
            </p:cNvSpPr>
            <p:nvPr/>
          </p:nvSpPr>
          <p:spPr bwMode="auto">
            <a:xfrm>
              <a:off x="3234" y="2790"/>
              <a:ext cx="108" cy="96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967" name="Rectangle 87"/>
            <p:cNvSpPr>
              <a:spLocks noChangeArrowheads="1"/>
            </p:cNvSpPr>
            <p:nvPr/>
          </p:nvSpPr>
          <p:spPr bwMode="auto">
            <a:xfrm>
              <a:off x="2754" y="870"/>
              <a:ext cx="1242" cy="1152"/>
            </a:xfrm>
            <a:prstGeom prst="rect">
              <a:avLst/>
            </a:prstGeom>
            <a:solidFill>
              <a:srgbClr val="E1E6EC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878A8E"/>
              </a:prstShdw>
            </a:effectLst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44184" name="AutoShape 88"/>
            <p:cNvSpPr>
              <a:spLocks noChangeArrowheads="1"/>
            </p:cNvSpPr>
            <p:nvPr/>
          </p:nvSpPr>
          <p:spPr bwMode="auto">
            <a:xfrm>
              <a:off x="3133" y="1206"/>
              <a:ext cx="540" cy="431"/>
            </a:xfrm>
            <a:prstGeom prst="flowChartSummingJuncti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0" u="sng" baseline="0">
                <a:latin typeface="Times New Roman" pitchFamily="18" charset="0"/>
              </a:endParaRPr>
            </a:p>
          </p:txBody>
        </p:sp>
        <p:sp>
          <p:nvSpPr>
            <p:cNvPr id="122969" name="Rectangle 89"/>
            <p:cNvSpPr>
              <a:spLocks noChangeArrowheads="1"/>
            </p:cNvSpPr>
            <p:nvPr/>
          </p:nvSpPr>
          <p:spPr bwMode="auto">
            <a:xfrm>
              <a:off x="4104" y="912"/>
              <a:ext cx="1134" cy="2592"/>
            </a:xfrm>
            <a:prstGeom prst="rect">
              <a:avLst/>
            </a:prstGeom>
            <a:solidFill>
              <a:srgbClr val="E1E6EC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878A8E"/>
              </a:prstShdw>
            </a:effectLst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graphicFrame>
          <p:nvGraphicFramePr>
            <p:cNvPr id="122970" name="Object 90"/>
            <p:cNvGraphicFramePr>
              <a:graphicFrameLocks noChangeAspect="1"/>
            </p:cNvGraphicFramePr>
            <p:nvPr/>
          </p:nvGraphicFramePr>
          <p:xfrm>
            <a:off x="2112" y="2208"/>
            <a:ext cx="1466" cy="1776"/>
          </p:xfrm>
          <a:graphic>
            <a:graphicData uri="http://schemas.openxmlformats.org/presentationml/2006/ole">
              <p:oleObj spid="_x0000_s122970" name="Clip" r:id="rId4" imgW="1518480" imgH="1839600" progId="">
                <p:embed/>
              </p:oleObj>
            </a:graphicData>
          </a:graphic>
        </p:graphicFrame>
        <p:sp>
          <p:nvSpPr>
            <p:cNvPr id="122971" name="Text Box 91"/>
            <p:cNvSpPr txBox="1">
              <a:spLocks noChangeArrowheads="1"/>
            </p:cNvSpPr>
            <p:nvPr/>
          </p:nvSpPr>
          <p:spPr bwMode="auto">
            <a:xfrm>
              <a:off x="2784" y="240"/>
              <a:ext cx="1268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s-ES_tradnl" sz="1600" baseline="0">
                  <a:latin typeface="Arial Narrow" pitchFamily="34" charset="0"/>
                  <a:ea typeface="ＭＳ Ｐゴシック"/>
                  <a:cs typeface="ＭＳ Ｐゴシック"/>
                </a:rPr>
                <a:t>CONTROL RAT</a:t>
              </a:r>
            </a:p>
          </p:txBody>
        </p:sp>
        <p:sp>
          <p:nvSpPr>
            <p:cNvPr id="122972" name="Arc 92"/>
            <p:cNvSpPr>
              <a:spLocks/>
            </p:cNvSpPr>
            <p:nvPr/>
          </p:nvSpPr>
          <p:spPr bwMode="auto">
            <a:xfrm>
              <a:off x="1968" y="3000"/>
              <a:ext cx="288" cy="2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973" name="Arc 93"/>
            <p:cNvSpPr>
              <a:spLocks/>
            </p:cNvSpPr>
            <p:nvPr/>
          </p:nvSpPr>
          <p:spPr bwMode="auto">
            <a:xfrm>
              <a:off x="2016" y="3096"/>
              <a:ext cx="240" cy="2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974" name="Arc 94"/>
            <p:cNvSpPr>
              <a:spLocks/>
            </p:cNvSpPr>
            <p:nvPr/>
          </p:nvSpPr>
          <p:spPr bwMode="auto">
            <a:xfrm>
              <a:off x="2016" y="3192"/>
              <a:ext cx="192" cy="2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22975" name="Group 95"/>
          <p:cNvGrpSpPr>
            <a:grpSpLocks/>
          </p:cNvGrpSpPr>
          <p:nvPr/>
        </p:nvGrpSpPr>
        <p:grpSpPr bwMode="auto">
          <a:xfrm>
            <a:off x="4605338" y="3613150"/>
            <a:ext cx="4470400" cy="3259138"/>
            <a:chOff x="3264" y="2211"/>
            <a:chExt cx="3168" cy="2053"/>
          </a:xfrm>
        </p:grpSpPr>
        <p:sp>
          <p:nvSpPr>
            <p:cNvPr id="122976" name="AutoShape 96"/>
            <p:cNvSpPr>
              <a:spLocks noChangeArrowheads="1"/>
            </p:cNvSpPr>
            <p:nvPr/>
          </p:nvSpPr>
          <p:spPr bwMode="auto">
            <a:xfrm>
              <a:off x="3264" y="2262"/>
              <a:ext cx="3168" cy="2002"/>
            </a:xfrm>
            <a:prstGeom prst="bevel">
              <a:avLst>
                <a:gd name="adj" fmla="val 12500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977" name="Rectangle 97"/>
            <p:cNvSpPr>
              <a:spLocks noChangeArrowheads="1"/>
            </p:cNvSpPr>
            <p:nvPr/>
          </p:nvSpPr>
          <p:spPr bwMode="auto">
            <a:xfrm>
              <a:off x="3639" y="2562"/>
              <a:ext cx="738" cy="1352"/>
            </a:xfrm>
            <a:prstGeom prst="rect">
              <a:avLst/>
            </a:prstGeom>
            <a:solidFill>
              <a:srgbClr val="E1E6EC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878A8E"/>
              </a:prstShdw>
            </a:effectLst>
          </p:spPr>
          <p:txBody>
            <a:bodyPr wrap="none" anchor="ctr"/>
            <a:lstStyle/>
            <a:p>
              <a:pPr algn="ctr" eaLnBrk="0" hangingPunct="0"/>
              <a:endParaRPr lang="ca-ES" sz="2400" b="0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grpSp>
          <p:nvGrpSpPr>
            <p:cNvPr id="122978" name="Group 98"/>
            <p:cNvGrpSpPr>
              <a:grpSpLocks/>
            </p:cNvGrpSpPr>
            <p:nvPr/>
          </p:nvGrpSpPr>
          <p:grpSpPr bwMode="auto">
            <a:xfrm>
              <a:off x="5233" y="3967"/>
              <a:ext cx="418" cy="150"/>
              <a:chOff x="4428" y="3606"/>
              <a:chExt cx="702" cy="288"/>
            </a:xfrm>
          </p:grpSpPr>
          <p:sp>
            <p:nvSpPr>
              <p:cNvPr id="122979" name="AutoShape 99" descr="Diagonal hacia arriba clara"/>
              <p:cNvSpPr>
                <a:spLocks noChangeArrowheads="1"/>
              </p:cNvSpPr>
              <p:nvPr/>
            </p:nvSpPr>
            <p:spPr bwMode="auto">
              <a:xfrm>
                <a:off x="4428" y="3702"/>
                <a:ext cx="702" cy="192"/>
              </a:xfrm>
              <a:prstGeom prst="can">
                <a:avLst>
                  <a:gd name="adj" fmla="val 25000"/>
                </a:avLst>
              </a:prstGeom>
              <a:pattFill prst="ltUpDiag">
                <a:fgClr>
                  <a:srgbClr val="E1E6EC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400" b="0" u="sng" baseline="0">
                  <a:latin typeface="Times New Roman" pitchFamily="18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22980" name="AutoShape 100"/>
              <p:cNvSpPr>
                <a:spLocks noChangeArrowheads="1"/>
              </p:cNvSpPr>
              <p:nvPr/>
            </p:nvSpPr>
            <p:spPr bwMode="auto">
              <a:xfrm rot="6871407">
                <a:off x="4593" y="3645"/>
                <a:ext cx="48" cy="162"/>
              </a:xfrm>
              <a:prstGeom prst="can">
                <a:avLst>
                  <a:gd name="adj" fmla="val 84375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sz="2400" b="0" u="sng" baseline="0">
                  <a:latin typeface="Times New Roman" pitchFamily="18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22981" name="AutoShape 101"/>
              <p:cNvSpPr>
                <a:spLocks noChangeArrowheads="1"/>
              </p:cNvSpPr>
              <p:nvPr/>
            </p:nvSpPr>
            <p:spPr bwMode="auto">
              <a:xfrm rot="-1399522">
                <a:off x="4536" y="3606"/>
                <a:ext cx="54" cy="144"/>
              </a:xfrm>
              <a:prstGeom prst="can">
                <a:avLst>
                  <a:gd name="adj" fmla="val 6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400" b="0" u="sng" baseline="0">
                  <a:latin typeface="Times New Roman" pitchFamily="18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22982" name="AutoShape 102"/>
              <p:cNvSpPr>
                <a:spLocks noChangeArrowheads="1"/>
              </p:cNvSpPr>
              <p:nvPr/>
            </p:nvSpPr>
            <p:spPr bwMode="auto">
              <a:xfrm rot="2009537">
                <a:off x="4464" y="3606"/>
                <a:ext cx="54" cy="144"/>
              </a:xfrm>
              <a:prstGeom prst="can">
                <a:avLst>
                  <a:gd name="adj" fmla="val 66667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400" b="0" u="sng" baseline="0">
                  <a:latin typeface="Times New Roman" pitchFamily="18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22983" name="AutoShape 103"/>
              <p:cNvSpPr>
                <a:spLocks noChangeArrowheads="1"/>
              </p:cNvSpPr>
              <p:nvPr/>
            </p:nvSpPr>
            <p:spPr bwMode="auto">
              <a:xfrm>
                <a:off x="4806" y="3606"/>
                <a:ext cx="54" cy="144"/>
              </a:xfrm>
              <a:prstGeom prst="can">
                <a:avLst>
                  <a:gd name="adj" fmla="val 6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400" b="0" u="sng" baseline="0">
                  <a:latin typeface="Times New Roman" pitchFamily="18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22984" name="AutoShape 104"/>
              <p:cNvSpPr>
                <a:spLocks noChangeArrowheads="1"/>
              </p:cNvSpPr>
              <p:nvPr/>
            </p:nvSpPr>
            <p:spPr bwMode="auto">
              <a:xfrm rot="6871407">
                <a:off x="4701" y="3645"/>
                <a:ext cx="48" cy="162"/>
              </a:xfrm>
              <a:prstGeom prst="can">
                <a:avLst>
                  <a:gd name="adj" fmla="val 84375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sz="2400" b="0" u="sng" baseline="0">
                  <a:latin typeface="Times New Roman" pitchFamily="18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22985" name="AutoShape 105"/>
              <p:cNvSpPr>
                <a:spLocks noChangeArrowheads="1"/>
              </p:cNvSpPr>
              <p:nvPr/>
            </p:nvSpPr>
            <p:spPr bwMode="auto">
              <a:xfrm rot="6871407">
                <a:off x="4917" y="3645"/>
                <a:ext cx="48" cy="162"/>
              </a:xfrm>
              <a:prstGeom prst="can">
                <a:avLst>
                  <a:gd name="adj" fmla="val 84375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sz="2400" b="0" u="sng" baseline="0">
                  <a:latin typeface="Times New Roman" pitchFamily="18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22986" name="AutoShape 106"/>
              <p:cNvSpPr>
                <a:spLocks noChangeArrowheads="1"/>
              </p:cNvSpPr>
              <p:nvPr/>
            </p:nvSpPr>
            <p:spPr bwMode="auto">
              <a:xfrm rot="2009537">
                <a:off x="4698" y="3606"/>
                <a:ext cx="54" cy="144"/>
              </a:xfrm>
              <a:prstGeom prst="can">
                <a:avLst>
                  <a:gd name="adj" fmla="val 6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400" b="0" u="sng" baseline="0">
                  <a:latin typeface="Times New Roman" pitchFamily="18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22987" name="AutoShape 107"/>
              <p:cNvSpPr>
                <a:spLocks noChangeArrowheads="1"/>
              </p:cNvSpPr>
              <p:nvPr/>
            </p:nvSpPr>
            <p:spPr bwMode="auto">
              <a:xfrm rot="-1399522">
                <a:off x="4914" y="3606"/>
                <a:ext cx="54" cy="144"/>
              </a:xfrm>
              <a:prstGeom prst="can">
                <a:avLst>
                  <a:gd name="adj" fmla="val 6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400" b="0" u="sng" baseline="0">
                  <a:latin typeface="Times New Roman" pitchFamily="18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22988" name="AutoShape 108"/>
              <p:cNvSpPr>
                <a:spLocks noChangeArrowheads="1"/>
              </p:cNvSpPr>
              <p:nvPr/>
            </p:nvSpPr>
            <p:spPr bwMode="auto">
              <a:xfrm rot="6871407">
                <a:off x="5025" y="3645"/>
                <a:ext cx="48" cy="162"/>
              </a:xfrm>
              <a:prstGeom prst="can">
                <a:avLst>
                  <a:gd name="adj" fmla="val 84375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sz="2400" b="0" u="sng" baseline="0">
                  <a:latin typeface="Times New Roman" pitchFamily="18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22989" name="AutoShape 109"/>
              <p:cNvSpPr>
                <a:spLocks noChangeArrowheads="1"/>
              </p:cNvSpPr>
              <p:nvPr/>
            </p:nvSpPr>
            <p:spPr bwMode="auto">
              <a:xfrm rot="5938129">
                <a:off x="4593" y="3597"/>
                <a:ext cx="48" cy="162"/>
              </a:xfrm>
              <a:prstGeom prst="can">
                <a:avLst>
                  <a:gd name="adj" fmla="val 84375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sz="2400" b="0" u="sng" baseline="0">
                  <a:latin typeface="Times New Roman" pitchFamily="18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22990" name="AutoShape 110"/>
              <p:cNvSpPr>
                <a:spLocks noChangeArrowheads="1"/>
              </p:cNvSpPr>
              <p:nvPr/>
            </p:nvSpPr>
            <p:spPr bwMode="auto">
              <a:xfrm rot="5938129">
                <a:off x="4863" y="3597"/>
                <a:ext cx="48" cy="162"/>
              </a:xfrm>
              <a:prstGeom prst="can">
                <a:avLst>
                  <a:gd name="adj" fmla="val 84375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sz="2400" b="0" u="sng" baseline="0">
                  <a:latin typeface="Times New Roman" pitchFamily="18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22991" name="AutoShape 111"/>
              <p:cNvSpPr>
                <a:spLocks noChangeArrowheads="1"/>
              </p:cNvSpPr>
              <p:nvPr/>
            </p:nvSpPr>
            <p:spPr bwMode="auto">
              <a:xfrm rot="5938129">
                <a:off x="4701" y="3549"/>
                <a:ext cx="48" cy="162"/>
              </a:xfrm>
              <a:prstGeom prst="can">
                <a:avLst>
                  <a:gd name="adj" fmla="val 161063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sz="2400" b="0" u="sng" baseline="0">
                  <a:latin typeface="Times New Roman" pitchFamily="18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644208" name="AutoShape 112"/>
            <p:cNvSpPr>
              <a:spLocks noChangeArrowheads="1"/>
            </p:cNvSpPr>
            <p:nvPr/>
          </p:nvSpPr>
          <p:spPr bwMode="auto">
            <a:xfrm>
              <a:off x="3749" y="3438"/>
              <a:ext cx="450" cy="125"/>
            </a:xfrm>
            <a:custGeom>
              <a:avLst/>
              <a:gdLst>
                <a:gd name="G0" fmla="+- 0 0 0"/>
                <a:gd name="G1" fmla="+- 21600 0 0"/>
                <a:gd name="G2" fmla="*/ 0 1 2"/>
                <a:gd name="G3" fmla="+- 21600 0 G2"/>
                <a:gd name="G4" fmla="+/ 0 21600 2"/>
                <a:gd name="G5" fmla="+/ G1 0 2"/>
                <a:gd name="G6" fmla="*/ 21600 21600 0"/>
                <a:gd name="G7" fmla="*/ G6 1 2"/>
                <a:gd name="G8" fmla="+- 21600 0 G7"/>
                <a:gd name="G9" fmla="*/ 21600 1 2"/>
                <a:gd name="G10" fmla="+- 0 0 G9"/>
                <a:gd name="G11" fmla="?: G10 G8 0"/>
                <a:gd name="G12" fmla="?: G10 G7 21600"/>
                <a:gd name="T0" fmla="*/ 21600 w 21600"/>
                <a:gd name="T1" fmla="*/ 10800 h 21600"/>
                <a:gd name="T2" fmla="*/ 10800 w 21600"/>
                <a:gd name="T3" fmla="*/ 21600 h 21600"/>
                <a:gd name="T4" fmla="*/ 0 w 21600"/>
                <a:gd name="T5" fmla="*/ 10800 h 21600"/>
                <a:gd name="T6" fmla="*/ 10800 w 21600"/>
                <a:gd name="T7" fmla="*/ 0 h 21600"/>
                <a:gd name="T8" fmla="*/ 1800 w 21600"/>
                <a:gd name="T9" fmla="*/ 1800 h 21600"/>
                <a:gd name="T10" fmla="*/ 19800 w 21600"/>
                <a:gd name="T11" fmla="*/ 19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C5C6CB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sy="-50000" kx="-2453608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0" u="sng" baseline="0">
                <a:latin typeface="Times New Roman" pitchFamily="18" charset="0"/>
              </a:endParaRPr>
            </a:p>
          </p:txBody>
        </p:sp>
        <p:sp>
          <p:nvSpPr>
            <p:cNvPr id="122993" name="Rectangle 113"/>
            <p:cNvSpPr>
              <a:spLocks noChangeArrowheads="1"/>
            </p:cNvSpPr>
            <p:nvPr/>
          </p:nvSpPr>
          <p:spPr bwMode="auto">
            <a:xfrm>
              <a:off x="4473" y="3191"/>
              <a:ext cx="739" cy="676"/>
            </a:xfrm>
            <a:prstGeom prst="rect">
              <a:avLst/>
            </a:prstGeom>
            <a:solidFill>
              <a:srgbClr val="E1E6EC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878A8E"/>
              </a:prstShdw>
            </a:effectLst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994" name="AutoShape 114"/>
            <p:cNvSpPr>
              <a:spLocks noChangeArrowheads="1"/>
            </p:cNvSpPr>
            <p:nvPr/>
          </p:nvSpPr>
          <p:spPr bwMode="auto">
            <a:xfrm>
              <a:off x="4662" y="3541"/>
              <a:ext cx="257" cy="1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94 w 21600"/>
                <a:gd name="T25" fmla="*/ 3110 h 21600"/>
                <a:gd name="T26" fmla="*/ 18406 w 21600"/>
                <a:gd name="T27" fmla="*/ 1849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475" y="10800"/>
                  </a:moveTo>
                  <a:cubicBezTo>
                    <a:pt x="2475" y="15398"/>
                    <a:pt x="6202" y="19125"/>
                    <a:pt x="10800" y="19125"/>
                  </a:cubicBezTo>
                  <a:cubicBezTo>
                    <a:pt x="15398" y="19125"/>
                    <a:pt x="19125" y="15398"/>
                    <a:pt x="19125" y="10800"/>
                  </a:cubicBezTo>
                  <a:cubicBezTo>
                    <a:pt x="19125" y="6202"/>
                    <a:pt x="15398" y="2475"/>
                    <a:pt x="10800" y="2475"/>
                  </a:cubicBezTo>
                  <a:cubicBezTo>
                    <a:pt x="6202" y="2475"/>
                    <a:pt x="2475" y="6202"/>
                    <a:pt x="2475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44211" name="AutoShape 115"/>
            <p:cNvSpPr>
              <a:spLocks noChangeArrowheads="1"/>
            </p:cNvSpPr>
            <p:nvPr/>
          </p:nvSpPr>
          <p:spPr bwMode="auto">
            <a:xfrm rot="5391376">
              <a:off x="4694" y="3334"/>
              <a:ext cx="225" cy="289"/>
            </a:xfrm>
            <a:prstGeom prst="flowChartDelay">
              <a:avLst/>
            </a:prstGeom>
            <a:gradFill rotWithShape="0">
              <a:gsLst>
                <a:gs pos="0">
                  <a:srgbClr val="3B3B3B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4D4D4D"/>
              </a:prstShdw>
            </a:effectLst>
          </p:spPr>
          <p:txBody>
            <a:bodyPr rot="10800000" vert="eaVert" wrap="none" anchor="ctr"/>
            <a:lstStyle/>
            <a:p>
              <a:pPr eaLnBrk="0" hangingPunct="0">
                <a:defRPr/>
              </a:pPr>
              <a:endParaRPr lang="en-US" sz="2400" b="0" u="sng" baseline="0">
                <a:latin typeface="Times New Roman" pitchFamily="18" charset="0"/>
              </a:endParaRPr>
            </a:p>
          </p:txBody>
        </p:sp>
        <p:sp>
          <p:nvSpPr>
            <p:cNvPr id="122996" name="Oval 116"/>
            <p:cNvSpPr>
              <a:spLocks noChangeArrowheads="1"/>
            </p:cNvSpPr>
            <p:nvPr/>
          </p:nvSpPr>
          <p:spPr bwMode="auto">
            <a:xfrm>
              <a:off x="4695" y="3566"/>
              <a:ext cx="192" cy="100"/>
            </a:xfrm>
            <a:prstGeom prst="ellipse">
              <a:avLst/>
            </a:prstGeom>
            <a:solidFill>
              <a:srgbClr val="A0A2A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2997" name="Rectangle 117"/>
            <p:cNvSpPr>
              <a:spLocks noChangeArrowheads="1"/>
            </p:cNvSpPr>
            <p:nvPr/>
          </p:nvSpPr>
          <p:spPr bwMode="auto">
            <a:xfrm>
              <a:off x="4473" y="2540"/>
              <a:ext cx="739" cy="601"/>
            </a:xfrm>
            <a:prstGeom prst="rect">
              <a:avLst/>
            </a:prstGeom>
            <a:solidFill>
              <a:srgbClr val="E1E6EC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878A8E"/>
              </a:prstShdw>
            </a:effectLst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44214" name="AutoShape 118"/>
            <p:cNvSpPr>
              <a:spLocks noChangeArrowheads="1"/>
            </p:cNvSpPr>
            <p:nvPr/>
          </p:nvSpPr>
          <p:spPr bwMode="auto">
            <a:xfrm>
              <a:off x="4698" y="2715"/>
              <a:ext cx="321" cy="225"/>
            </a:xfrm>
            <a:prstGeom prst="flowChartSummingJuncti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0" u="sng" baseline="0">
                <a:latin typeface="Times New Roman" pitchFamily="18" charset="0"/>
              </a:endParaRPr>
            </a:p>
          </p:txBody>
        </p:sp>
        <p:sp>
          <p:nvSpPr>
            <p:cNvPr id="122999" name="Rectangle 119"/>
            <p:cNvSpPr>
              <a:spLocks noChangeArrowheads="1"/>
            </p:cNvSpPr>
            <p:nvPr/>
          </p:nvSpPr>
          <p:spPr bwMode="auto">
            <a:xfrm>
              <a:off x="5276" y="2562"/>
              <a:ext cx="674" cy="1352"/>
            </a:xfrm>
            <a:prstGeom prst="rect">
              <a:avLst/>
            </a:prstGeom>
            <a:solidFill>
              <a:srgbClr val="E1E6EC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878A8E"/>
              </a:prstShdw>
            </a:effectLst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graphicFrame>
          <p:nvGraphicFramePr>
            <p:cNvPr id="123000" name="Object 120"/>
            <p:cNvGraphicFramePr>
              <a:graphicFrameLocks noChangeAspect="1"/>
            </p:cNvGraphicFramePr>
            <p:nvPr/>
          </p:nvGraphicFramePr>
          <p:xfrm>
            <a:off x="5490" y="3338"/>
            <a:ext cx="872" cy="926"/>
          </p:xfrm>
          <a:graphic>
            <a:graphicData uri="http://schemas.openxmlformats.org/presentationml/2006/ole">
              <p:oleObj spid="_x0000_s123000" name="Clip" r:id="rId5" imgW="1518480" imgH="1839600" progId="">
                <p:embed/>
              </p:oleObj>
            </a:graphicData>
          </a:graphic>
        </p:graphicFrame>
        <p:sp>
          <p:nvSpPr>
            <p:cNvPr id="123001" name="Text Box 121"/>
            <p:cNvSpPr txBox="1">
              <a:spLocks noChangeArrowheads="1"/>
            </p:cNvSpPr>
            <p:nvPr/>
          </p:nvSpPr>
          <p:spPr bwMode="auto">
            <a:xfrm>
              <a:off x="4347" y="2211"/>
              <a:ext cx="134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s-ES_tradnl" sz="1600" baseline="0">
                  <a:latin typeface="Arial Narrow" pitchFamily="34" charset="0"/>
                  <a:ea typeface="ＭＳ Ｐゴシック"/>
                  <a:cs typeface="ＭＳ Ｐゴシック"/>
                </a:rPr>
                <a:t>DA DEPLETED OR DA ANTAGONIST</a:t>
              </a:r>
              <a:endParaRPr lang="es-ES_tradnl" sz="2000" baseline="0">
                <a:latin typeface="Arial Narrow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3002" name="AutoShape 122"/>
            <p:cNvSpPr>
              <a:spLocks noChangeArrowheads="1"/>
            </p:cNvSpPr>
            <p:nvPr/>
          </p:nvSpPr>
          <p:spPr bwMode="auto">
            <a:xfrm rot="5938129">
              <a:off x="5525" y="3678"/>
              <a:ext cx="25" cy="96"/>
            </a:xfrm>
            <a:prstGeom prst="can">
              <a:avLst>
                <a:gd name="adj" fmla="val 192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</p:grpSp>
      <p:sp>
        <p:nvSpPr>
          <p:cNvPr id="123003" name="Rectangle 123"/>
          <p:cNvSpPr>
            <a:spLocks noChangeArrowheads="1"/>
          </p:cNvSpPr>
          <p:nvPr/>
        </p:nvSpPr>
        <p:spPr bwMode="auto">
          <a:xfrm>
            <a:off x="1146175" y="-52388"/>
            <a:ext cx="685165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aseline="0">
                <a:solidFill>
                  <a:srgbClr val="CC0000"/>
                </a:solidFill>
                <a:latin typeface="Times New Roman" pitchFamily="18" charset="0"/>
                <a:ea typeface="ＭＳ Ｐゴシック"/>
                <a:cs typeface="ＭＳ Ｐゴシック"/>
              </a:rPr>
              <a:t>CONCURRENT  LEVER   PRESSING/FEEDING TASK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23622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Concurrent FR5/Chow Feeding Task</a:t>
            </a:r>
            <a:r>
              <a:rPr lang="en-US" b="1" dirty="0" smtClean="0">
                <a:solidFill>
                  <a:srgbClr val="FFFF00"/>
                </a:solidFill>
              </a:rPr>
              <a:t>: </a:t>
            </a:r>
            <a:r>
              <a:rPr lang="en-US" b="1" dirty="0">
                <a:solidFill>
                  <a:srgbClr val="FFFF00"/>
                </a:solidFill>
              </a:rPr>
              <a:t>low doses of DA </a:t>
            </a:r>
            <a:r>
              <a:rPr lang="en-US" b="1" dirty="0" smtClean="0">
                <a:solidFill>
                  <a:srgbClr val="FFFF00"/>
                </a:solidFill>
              </a:rPr>
              <a:t>antagonists or interference with </a:t>
            </a:r>
            <a:r>
              <a:rPr lang="en-US" b="1" dirty="0" err="1" smtClean="0">
                <a:solidFill>
                  <a:srgbClr val="FFFF00"/>
                </a:solidFill>
              </a:rPr>
              <a:t>accumbens</a:t>
            </a:r>
            <a:r>
              <a:rPr lang="en-US" b="1" dirty="0" smtClean="0">
                <a:solidFill>
                  <a:srgbClr val="FFFF00"/>
                </a:solidFill>
              </a:rPr>
              <a:t> DA transmission decrease lever pressing but increase chow intake</a:t>
            </a:r>
            <a:endParaRPr lang="en-US" b="1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971800"/>
            <a:ext cx="7772400" cy="27432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DA antagonists: </a:t>
            </a:r>
            <a:r>
              <a:rPr lang="en-US" sz="2800" b="1" dirty="0" err="1" smtClean="0">
                <a:solidFill>
                  <a:schemeClr val="bg1"/>
                </a:solidFill>
              </a:rPr>
              <a:t>flupenthixol</a:t>
            </a:r>
            <a:r>
              <a:rPr lang="en-US" sz="2800" b="1" dirty="0" smtClean="0">
                <a:solidFill>
                  <a:schemeClr val="bg1"/>
                </a:solidFill>
              </a:rPr>
              <a:t>, SCH 23390, SKF 83566, </a:t>
            </a:r>
            <a:r>
              <a:rPr lang="en-US" sz="2800" b="1" dirty="0" err="1" smtClean="0">
                <a:solidFill>
                  <a:schemeClr val="bg1"/>
                </a:solidFill>
              </a:rPr>
              <a:t>ecopipam</a:t>
            </a:r>
            <a:r>
              <a:rPr lang="en-US" sz="2800" b="1" dirty="0" smtClean="0">
                <a:solidFill>
                  <a:schemeClr val="bg1"/>
                </a:solidFill>
              </a:rPr>
              <a:t>, haloperidol, </a:t>
            </a:r>
            <a:r>
              <a:rPr lang="en-US" sz="2800" b="1" dirty="0" err="1" smtClean="0">
                <a:solidFill>
                  <a:schemeClr val="bg1"/>
                </a:solidFill>
              </a:rPr>
              <a:t>raclopride</a:t>
            </a:r>
            <a:r>
              <a:rPr lang="en-US" sz="2800" b="1" dirty="0" smtClean="0">
                <a:solidFill>
                  <a:schemeClr val="bg1"/>
                </a:solidFill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</a:rPr>
              <a:t>eticlopride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Injections of D1 or D2 antagonists into core or shell (but not overlying </a:t>
            </a:r>
            <a:r>
              <a:rPr lang="en-US" sz="2800" b="1" dirty="0" err="1" smtClean="0">
                <a:solidFill>
                  <a:schemeClr val="bg1"/>
                </a:solidFill>
              </a:rPr>
              <a:t>neostriatum</a:t>
            </a:r>
            <a:r>
              <a:rPr lang="en-US" sz="2800" b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DA depletions in nucleus </a:t>
            </a:r>
            <a:r>
              <a:rPr lang="en-US" sz="2800" b="1" dirty="0" err="1" smtClean="0">
                <a:solidFill>
                  <a:schemeClr val="bg1"/>
                </a:solidFill>
              </a:rPr>
              <a:t>accumbens</a:t>
            </a:r>
            <a:r>
              <a:rPr lang="en-US" sz="2800" b="1" dirty="0" smtClean="0">
                <a:solidFill>
                  <a:schemeClr val="bg1"/>
                </a:solidFill>
              </a:rPr>
              <a:t>, but not </a:t>
            </a:r>
            <a:r>
              <a:rPr lang="en-US" sz="2800" b="1" dirty="0" err="1" smtClean="0">
                <a:solidFill>
                  <a:schemeClr val="bg1"/>
                </a:solidFill>
              </a:rPr>
              <a:t>anteromedial</a:t>
            </a:r>
            <a:r>
              <a:rPr lang="en-US" sz="2800" b="1" dirty="0" smtClean="0">
                <a:solidFill>
                  <a:schemeClr val="bg1"/>
                </a:solidFill>
              </a:rPr>
              <a:t> or </a:t>
            </a:r>
            <a:r>
              <a:rPr lang="en-US" sz="2800" b="1" dirty="0" err="1" smtClean="0">
                <a:solidFill>
                  <a:schemeClr val="bg1"/>
                </a:solidFill>
              </a:rPr>
              <a:t>ventrolateral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neostriatum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90600" y="6284913"/>
            <a:ext cx="6242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aseline="0" dirty="0" err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Salamone</a:t>
            </a:r>
            <a:r>
              <a:rPr lang="en-US" sz="2000" baseline="0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et al., 1991, 1997, 2002; 2008; Sink et al. 2008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Group 7"/>
          <p:cNvGrpSpPr>
            <a:grpSpLocks/>
          </p:cNvGrpSpPr>
          <p:nvPr/>
        </p:nvGrpSpPr>
        <p:grpSpPr bwMode="auto">
          <a:xfrm>
            <a:off x="228600" y="457200"/>
            <a:ext cx="8750300" cy="6356350"/>
            <a:chOff x="417" y="288"/>
            <a:chExt cx="6202" cy="4004"/>
          </a:xfrm>
        </p:grpSpPr>
        <p:sp>
          <p:nvSpPr>
            <p:cNvPr id="128003" name="Text Box 2"/>
            <p:cNvSpPr txBox="1">
              <a:spLocks noChangeArrowheads="1"/>
            </p:cNvSpPr>
            <p:nvPr/>
          </p:nvSpPr>
          <p:spPr bwMode="auto">
            <a:xfrm>
              <a:off x="617" y="288"/>
              <a:ext cx="5514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4000" baseline="0">
                  <a:solidFill>
                    <a:srgbClr val="CC0000"/>
                  </a:solidFill>
                  <a:latin typeface="Times New Roman" pitchFamily="18" charset="0"/>
                  <a:cs typeface="Arial" pitchFamily="34" charset="0"/>
                </a:rPr>
                <a:t>Concurrent lever pressing</a:t>
              </a:r>
            </a:p>
            <a:p>
              <a:pPr algn="ctr" eaLnBrk="0" hangingPunct="0"/>
              <a:r>
                <a:rPr lang="en-US" sz="4000" baseline="0">
                  <a:solidFill>
                    <a:srgbClr val="CC0000"/>
                  </a:solidFill>
                  <a:latin typeface="Times New Roman" pitchFamily="18" charset="0"/>
                  <a:cs typeface="Arial" pitchFamily="34" charset="0"/>
                </a:rPr>
                <a:t>and chow feeding: Eticlopride (D2)</a:t>
              </a:r>
            </a:p>
          </p:txBody>
        </p:sp>
        <p:graphicFrame>
          <p:nvGraphicFramePr>
            <p:cNvPr id="128004" name="Object 4"/>
            <p:cNvGraphicFramePr>
              <a:graphicFrameLocks noChangeAspect="1"/>
            </p:cNvGraphicFramePr>
            <p:nvPr/>
          </p:nvGraphicFramePr>
          <p:xfrm>
            <a:off x="417" y="1481"/>
            <a:ext cx="2823" cy="2166"/>
          </p:xfrm>
          <a:graphic>
            <a:graphicData uri="http://schemas.openxmlformats.org/presentationml/2006/ole">
              <p:oleObj spid="_x0000_s128004" name="SPW 7.1 Graph" r:id="rId4" imgW="5838120" imgH="4478400" progId="">
                <p:embed/>
              </p:oleObj>
            </a:graphicData>
          </a:graphic>
        </p:graphicFrame>
        <p:graphicFrame>
          <p:nvGraphicFramePr>
            <p:cNvPr id="128005" name="Object 5"/>
            <p:cNvGraphicFramePr>
              <a:graphicFrameLocks noChangeAspect="1"/>
            </p:cNvGraphicFramePr>
            <p:nvPr/>
          </p:nvGraphicFramePr>
          <p:xfrm>
            <a:off x="3331" y="1466"/>
            <a:ext cx="2775" cy="2191"/>
          </p:xfrm>
          <a:graphic>
            <a:graphicData uri="http://schemas.openxmlformats.org/presentationml/2006/ole">
              <p:oleObj spid="_x0000_s128005" name="SPW 7.1 Graph" r:id="rId5" imgW="5671800" imgH="4478400" progId="">
                <p:embed/>
              </p:oleObj>
            </a:graphicData>
          </a:graphic>
        </p:graphicFrame>
        <p:sp>
          <p:nvSpPr>
            <p:cNvPr id="128006" name="Text Box 6"/>
            <p:cNvSpPr txBox="1">
              <a:spLocks noChangeArrowheads="1"/>
            </p:cNvSpPr>
            <p:nvPr/>
          </p:nvSpPr>
          <p:spPr bwMode="auto">
            <a:xfrm>
              <a:off x="5200" y="4042"/>
              <a:ext cx="14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aseline="0">
                  <a:solidFill>
                    <a:srgbClr val="000000"/>
                  </a:solidFill>
                  <a:cs typeface="Arial" pitchFamily="34" charset="0"/>
                </a:rPr>
                <a:t>Sink et al. 2008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5575" y="0"/>
            <a:ext cx="8767763" cy="1714500"/>
          </a:xfrm>
        </p:spPr>
        <p:txBody>
          <a:bodyPr/>
          <a:lstStyle/>
          <a:p>
            <a:r>
              <a:rPr lang="en-US" sz="3400" b="1">
                <a:solidFill>
                  <a:srgbClr val="FFFF00"/>
                </a:solidFill>
              </a:rPr>
              <a:t>BEHAVIORAL VALIDATION OF THE FR/FEEDING CHOICE TASK</a:t>
            </a:r>
            <a:r>
              <a:rPr lang="en-US" b="1"/>
              <a:t> 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65288"/>
            <a:ext cx="7772400" cy="50403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</a:rPr>
              <a:t>Pre-feeding to reduce food motivation decreases both lever pressing and chow intake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</a:rPr>
              <a:t>Increasing lever pressing requirement (up to FR 20, or progressive ratio) shifts behavior from lever pressing to chow intake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</a:rPr>
              <a:t>Interference with DA transmission does not change preference for the two foods or amount consumed.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</a:rPr>
              <a:t>Effects of DA antagonism or depletion do not resemble effects of appetite suppressant drugs</a:t>
            </a: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990600" y="6284913"/>
            <a:ext cx="7388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aseline="0" dirty="0" err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Salamone</a:t>
            </a:r>
            <a:r>
              <a:rPr lang="en-US" sz="2400" baseline="0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et al., 1991, 1997, 2002; 2008; Sink et al. 2008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5980113" y="188913"/>
            <a:ext cx="2178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aseline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T- MAZE</a:t>
            </a:r>
          </a:p>
        </p:txBody>
      </p:sp>
      <p:grpSp>
        <p:nvGrpSpPr>
          <p:cNvPr id="125955" name="Group 49"/>
          <p:cNvGrpSpPr>
            <a:grpSpLocks/>
          </p:cNvGrpSpPr>
          <p:nvPr/>
        </p:nvGrpSpPr>
        <p:grpSpPr bwMode="auto">
          <a:xfrm>
            <a:off x="52388" y="758825"/>
            <a:ext cx="4727575" cy="3455988"/>
            <a:chOff x="37" y="478"/>
            <a:chExt cx="3350" cy="2177"/>
          </a:xfrm>
        </p:grpSpPr>
        <p:sp>
          <p:nvSpPr>
            <p:cNvPr id="125956" name="Rectangle 4" descr="60%"/>
            <p:cNvSpPr>
              <a:spLocks noChangeArrowheads="1"/>
            </p:cNvSpPr>
            <p:nvPr/>
          </p:nvSpPr>
          <p:spPr bwMode="auto">
            <a:xfrm>
              <a:off x="197" y="813"/>
              <a:ext cx="3031" cy="1005"/>
            </a:xfrm>
            <a:prstGeom prst="rect">
              <a:avLst/>
            </a:prstGeom>
            <a:pattFill prst="pct60">
              <a:fgClr>
                <a:schemeClr val="bg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_tradnl" sz="2400" b="0" baseline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5957" name="Rectangle 5" descr="60%"/>
            <p:cNvSpPr>
              <a:spLocks noChangeArrowheads="1"/>
            </p:cNvSpPr>
            <p:nvPr/>
          </p:nvSpPr>
          <p:spPr bwMode="auto">
            <a:xfrm>
              <a:off x="1353" y="1818"/>
              <a:ext cx="758" cy="837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42054" name="AutoShape 6"/>
            <p:cNvSpPr>
              <a:spLocks noChangeArrowheads="1"/>
            </p:cNvSpPr>
            <p:nvPr/>
          </p:nvSpPr>
          <p:spPr bwMode="auto">
            <a:xfrm>
              <a:off x="37" y="478"/>
              <a:ext cx="3350" cy="335"/>
            </a:xfrm>
            <a:custGeom>
              <a:avLst/>
              <a:gdLst>
                <a:gd name="G0" fmla="+- 900 0 0"/>
                <a:gd name="G1" fmla="+- 21600 0 900"/>
                <a:gd name="G2" fmla="*/ 900 1 2"/>
                <a:gd name="G3" fmla="+- 21600 0 G2"/>
                <a:gd name="G4" fmla="+/ 900 21600 2"/>
                <a:gd name="G5" fmla="+/ G1 0 2"/>
                <a:gd name="G6" fmla="*/ 21600 21600 900"/>
                <a:gd name="G7" fmla="*/ G6 1 2"/>
                <a:gd name="G8" fmla="+- 21600 0 G7"/>
                <a:gd name="G9" fmla="*/ 21600 1 2"/>
                <a:gd name="G10" fmla="+- 900 0 G9"/>
                <a:gd name="G11" fmla="?: G10 G8 0"/>
                <a:gd name="G12" fmla="?: G10 G7 21600"/>
                <a:gd name="T0" fmla="*/ 21150 w 21600"/>
                <a:gd name="T1" fmla="*/ 10800 h 21600"/>
                <a:gd name="T2" fmla="*/ 10800 w 21600"/>
                <a:gd name="T3" fmla="*/ 21600 h 21600"/>
                <a:gd name="T4" fmla="*/ 450 w 21600"/>
                <a:gd name="T5" fmla="*/ 10800 h 21600"/>
                <a:gd name="T6" fmla="*/ 10800 w 21600"/>
                <a:gd name="T7" fmla="*/ 0 h 21600"/>
                <a:gd name="T8" fmla="*/ 2250 w 21600"/>
                <a:gd name="T9" fmla="*/ 2250 h 21600"/>
                <a:gd name="T10" fmla="*/ 19350 w 21600"/>
                <a:gd name="T11" fmla="*/ 193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00" y="21600"/>
                  </a:lnTo>
                  <a:lnTo>
                    <a:pt x="207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0" u="sng" baseline="0">
                <a:latin typeface="Times New Roman" pitchFamily="18" charset="0"/>
              </a:endParaRPr>
            </a:p>
          </p:txBody>
        </p:sp>
        <p:sp>
          <p:nvSpPr>
            <p:cNvPr id="642055" name="AutoShape 7"/>
            <p:cNvSpPr>
              <a:spLocks noChangeArrowheads="1"/>
            </p:cNvSpPr>
            <p:nvPr/>
          </p:nvSpPr>
          <p:spPr bwMode="auto">
            <a:xfrm rot="-5400000">
              <a:off x="-553" y="1068"/>
              <a:ext cx="1340" cy="160"/>
            </a:xfrm>
            <a:prstGeom prst="parallelogram">
              <a:avLst>
                <a:gd name="adj" fmla="val 203714"/>
              </a:avLst>
            </a:prstGeom>
            <a:gradFill rotWithShape="0">
              <a:gsLst>
                <a:gs pos="0">
                  <a:srgbClr val="747474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0" hangingPunct="0">
                <a:defRPr/>
              </a:pPr>
              <a:endParaRPr lang="en-US" sz="2400" b="0" u="sng" baseline="0">
                <a:latin typeface="Times New Roman" pitchFamily="18" charset="0"/>
              </a:endParaRPr>
            </a:p>
          </p:txBody>
        </p:sp>
        <p:sp>
          <p:nvSpPr>
            <p:cNvPr id="642056" name="AutoShape 8"/>
            <p:cNvSpPr>
              <a:spLocks noChangeArrowheads="1"/>
            </p:cNvSpPr>
            <p:nvPr/>
          </p:nvSpPr>
          <p:spPr bwMode="auto">
            <a:xfrm rot="5400000" flipH="1">
              <a:off x="2620" y="1048"/>
              <a:ext cx="1256" cy="199"/>
            </a:xfrm>
            <a:prstGeom prst="parallelogram">
              <a:avLst>
                <a:gd name="adj" fmla="val 148117"/>
              </a:avLst>
            </a:prstGeom>
            <a:gradFill rotWithShape="0">
              <a:gsLst>
                <a:gs pos="0">
                  <a:srgbClr val="747474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>
                <a:defRPr/>
              </a:pPr>
              <a:endParaRPr lang="en-US" sz="2400" b="0" u="sng" baseline="0">
                <a:latin typeface="Times New Roman" pitchFamily="18" charset="0"/>
              </a:endParaRPr>
            </a:p>
          </p:txBody>
        </p:sp>
        <p:sp>
          <p:nvSpPr>
            <p:cNvPr id="642057" name="AutoShape 9"/>
            <p:cNvSpPr>
              <a:spLocks noChangeArrowheads="1"/>
            </p:cNvSpPr>
            <p:nvPr/>
          </p:nvSpPr>
          <p:spPr bwMode="auto">
            <a:xfrm rot="-5400000">
              <a:off x="770" y="2072"/>
              <a:ext cx="1047" cy="119"/>
            </a:xfrm>
            <a:prstGeom prst="parallelogram">
              <a:avLst>
                <a:gd name="adj" fmla="val 169123"/>
              </a:avLst>
            </a:prstGeom>
            <a:gradFill rotWithShape="0">
              <a:gsLst>
                <a:gs pos="0">
                  <a:srgbClr val="747474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0" hangingPunct="0">
                <a:defRPr/>
              </a:pPr>
              <a:endParaRPr lang="en-US" sz="2400" b="0" u="sng" baseline="0">
                <a:latin typeface="Times New Roman" pitchFamily="18" charset="0"/>
              </a:endParaRPr>
            </a:p>
          </p:txBody>
        </p:sp>
        <p:sp>
          <p:nvSpPr>
            <p:cNvPr id="642058" name="AutoShape 10"/>
            <p:cNvSpPr>
              <a:spLocks noChangeArrowheads="1"/>
            </p:cNvSpPr>
            <p:nvPr/>
          </p:nvSpPr>
          <p:spPr bwMode="auto">
            <a:xfrm rot="5400000" flipH="1">
              <a:off x="1627" y="2092"/>
              <a:ext cx="1047" cy="80"/>
            </a:xfrm>
            <a:prstGeom prst="parallelogram">
              <a:avLst>
                <a:gd name="adj" fmla="val 251571"/>
              </a:avLst>
            </a:prstGeom>
            <a:gradFill rotWithShape="0">
              <a:gsLst>
                <a:gs pos="0">
                  <a:srgbClr val="747474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>
                <a:defRPr/>
              </a:pPr>
              <a:endParaRPr lang="en-US" sz="2400" b="0" u="sng" baseline="0">
                <a:latin typeface="Times New Roman" pitchFamily="18" charset="0"/>
              </a:endParaRPr>
            </a:p>
          </p:txBody>
        </p:sp>
        <p:sp>
          <p:nvSpPr>
            <p:cNvPr id="125963" name="AutoShape 11"/>
            <p:cNvSpPr>
              <a:spLocks noChangeArrowheads="1"/>
            </p:cNvSpPr>
            <p:nvPr/>
          </p:nvSpPr>
          <p:spPr bwMode="auto">
            <a:xfrm>
              <a:off x="1234" y="2446"/>
              <a:ext cx="957" cy="2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618 w 21600"/>
                <a:gd name="T13" fmla="*/ 2584 h 21600"/>
                <a:gd name="T14" fmla="*/ 18982 w 21600"/>
                <a:gd name="T15" fmla="*/ 1901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631" y="21600"/>
                  </a:lnTo>
                  <a:lnTo>
                    <a:pt x="1996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5964" name="AutoShape 13"/>
            <p:cNvSpPr>
              <a:spLocks noChangeArrowheads="1"/>
            </p:cNvSpPr>
            <p:nvPr/>
          </p:nvSpPr>
          <p:spPr bwMode="auto">
            <a:xfrm>
              <a:off x="276" y="938"/>
              <a:ext cx="200" cy="126"/>
            </a:xfrm>
            <a:prstGeom prst="can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5965" name="Oval 14"/>
            <p:cNvSpPr>
              <a:spLocks noChangeArrowheads="1"/>
            </p:cNvSpPr>
            <p:nvPr/>
          </p:nvSpPr>
          <p:spPr bwMode="auto">
            <a:xfrm>
              <a:off x="356" y="1022"/>
              <a:ext cx="40" cy="42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5966" name="Oval 15"/>
            <p:cNvSpPr>
              <a:spLocks noChangeArrowheads="1"/>
            </p:cNvSpPr>
            <p:nvPr/>
          </p:nvSpPr>
          <p:spPr bwMode="auto">
            <a:xfrm>
              <a:off x="396" y="938"/>
              <a:ext cx="40" cy="42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5967" name="Oval 16"/>
            <p:cNvSpPr>
              <a:spLocks noChangeArrowheads="1"/>
            </p:cNvSpPr>
            <p:nvPr/>
          </p:nvSpPr>
          <p:spPr bwMode="auto">
            <a:xfrm>
              <a:off x="356" y="980"/>
              <a:ext cx="40" cy="42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_tradnl" sz="2400" b="0" baseline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5968" name="Oval 17"/>
            <p:cNvSpPr>
              <a:spLocks noChangeArrowheads="1"/>
            </p:cNvSpPr>
            <p:nvPr/>
          </p:nvSpPr>
          <p:spPr bwMode="auto">
            <a:xfrm>
              <a:off x="316" y="1022"/>
              <a:ext cx="40" cy="42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5969" name="AutoShape 18"/>
            <p:cNvSpPr>
              <a:spLocks noChangeArrowheads="1"/>
            </p:cNvSpPr>
            <p:nvPr/>
          </p:nvSpPr>
          <p:spPr bwMode="auto">
            <a:xfrm>
              <a:off x="2829" y="897"/>
              <a:ext cx="199" cy="125"/>
            </a:xfrm>
            <a:prstGeom prst="can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5970" name="Oval 19"/>
            <p:cNvSpPr>
              <a:spLocks noChangeArrowheads="1"/>
            </p:cNvSpPr>
            <p:nvPr/>
          </p:nvSpPr>
          <p:spPr bwMode="auto">
            <a:xfrm>
              <a:off x="2909" y="980"/>
              <a:ext cx="40" cy="42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5971" name="Oval 20"/>
            <p:cNvSpPr>
              <a:spLocks noChangeArrowheads="1"/>
            </p:cNvSpPr>
            <p:nvPr/>
          </p:nvSpPr>
          <p:spPr bwMode="auto">
            <a:xfrm>
              <a:off x="2869" y="980"/>
              <a:ext cx="40" cy="42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cs typeface="Arial" pitchFamily="34" charset="0"/>
              </a:endParaRPr>
            </a:p>
          </p:txBody>
        </p:sp>
        <p:graphicFrame>
          <p:nvGraphicFramePr>
            <p:cNvPr id="125972" name="Object 21"/>
            <p:cNvGraphicFramePr>
              <a:graphicFrameLocks noChangeAspect="1"/>
            </p:cNvGraphicFramePr>
            <p:nvPr/>
          </p:nvGraphicFramePr>
          <p:xfrm>
            <a:off x="465" y="855"/>
            <a:ext cx="469" cy="670"/>
          </p:xfrm>
          <a:graphic>
            <a:graphicData uri="http://schemas.openxmlformats.org/presentationml/2006/ole">
              <p:oleObj spid="_x0000_s125972" name="Clip" r:id="rId5" imgW="1518480" imgH="1839600" progId="">
                <p:embed/>
              </p:oleObj>
            </a:graphicData>
          </a:graphic>
        </p:graphicFrame>
        <p:sp>
          <p:nvSpPr>
            <p:cNvPr id="125973" name="AutoShape 22"/>
            <p:cNvSpPr>
              <a:spLocks noChangeArrowheads="1"/>
            </p:cNvSpPr>
            <p:nvPr/>
          </p:nvSpPr>
          <p:spPr bwMode="auto">
            <a:xfrm>
              <a:off x="37" y="1483"/>
              <a:ext cx="3310" cy="33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212 w 21600"/>
                <a:gd name="T13" fmla="*/ 2192 h 21600"/>
                <a:gd name="T14" fmla="*/ 19388 w 21600"/>
                <a:gd name="T15" fmla="*/ 1940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830" y="21600"/>
                  </a:lnTo>
                  <a:lnTo>
                    <a:pt x="2077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5974" name="AutoShape 23" descr="60%"/>
            <p:cNvSpPr>
              <a:spLocks noChangeArrowheads="1"/>
            </p:cNvSpPr>
            <p:nvPr/>
          </p:nvSpPr>
          <p:spPr bwMode="auto">
            <a:xfrm>
              <a:off x="1473" y="1608"/>
              <a:ext cx="478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756 w 21600"/>
                <a:gd name="T13" fmla="*/ 2777 h 21600"/>
                <a:gd name="T14" fmla="*/ 18844 w 21600"/>
                <a:gd name="T15" fmla="*/ 1882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950" y="21600"/>
                  </a:lnTo>
                  <a:lnTo>
                    <a:pt x="19650" y="21600"/>
                  </a:lnTo>
                  <a:lnTo>
                    <a:pt x="21600" y="0"/>
                  </a:lnTo>
                  <a:close/>
                </a:path>
              </a:pathLst>
            </a:custGeom>
            <a:pattFill prst="pct60">
              <a:fgClr>
                <a:schemeClr val="bg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125975" name="Group 50"/>
          <p:cNvGrpSpPr>
            <a:grpSpLocks/>
          </p:cNvGrpSpPr>
          <p:nvPr/>
        </p:nvGrpSpPr>
        <p:grpSpPr bwMode="auto">
          <a:xfrm>
            <a:off x="4251325" y="3465513"/>
            <a:ext cx="4778375" cy="3392487"/>
            <a:chOff x="3013" y="2183"/>
            <a:chExt cx="3386" cy="2137"/>
          </a:xfrm>
        </p:grpSpPr>
        <p:sp>
          <p:nvSpPr>
            <p:cNvPr id="125976" name="Rectangle 25" descr="60%"/>
            <p:cNvSpPr>
              <a:spLocks noChangeArrowheads="1"/>
            </p:cNvSpPr>
            <p:nvPr/>
          </p:nvSpPr>
          <p:spPr bwMode="auto">
            <a:xfrm>
              <a:off x="3174" y="2512"/>
              <a:ext cx="3064" cy="986"/>
            </a:xfrm>
            <a:prstGeom prst="rect">
              <a:avLst/>
            </a:prstGeom>
            <a:pattFill prst="pct60">
              <a:fgClr>
                <a:schemeClr val="bg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_tradnl" sz="2400" b="0" baseline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5977" name="Rectangle 26" descr="60%"/>
            <p:cNvSpPr>
              <a:spLocks noChangeArrowheads="1"/>
            </p:cNvSpPr>
            <p:nvPr/>
          </p:nvSpPr>
          <p:spPr bwMode="auto">
            <a:xfrm>
              <a:off x="4343" y="3498"/>
              <a:ext cx="766" cy="822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42075" name="AutoShape 27"/>
            <p:cNvSpPr>
              <a:spLocks noChangeArrowheads="1"/>
            </p:cNvSpPr>
            <p:nvPr/>
          </p:nvSpPr>
          <p:spPr bwMode="auto">
            <a:xfrm>
              <a:off x="3013" y="2183"/>
              <a:ext cx="3386" cy="329"/>
            </a:xfrm>
            <a:custGeom>
              <a:avLst/>
              <a:gdLst>
                <a:gd name="G0" fmla="+- 900 0 0"/>
                <a:gd name="G1" fmla="+- 21600 0 900"/>
                <a:gd name="G2" fmla="*/ 900 1 2"/>
                <a:gd name="G3" fmla="+- 21600 0 G2"/>
                <a:gd name="G4" fmla="+/ 900 21600 2"/>
                <a:gd name="G5" fmla="+/ G1 0 2"/>
                <a:gd name="G6" fmla="*/ 21600 21600 900"/>
                <a:gd name="G7" fmla="*/ G6 1 2"/>
                <a:gd name="G8" fmla="+- 21600 0 G7"/>
                <a:gd name="G9" fmla="*/ 21600 1 2"/>
                <a:gd name="G10" fmla="+- 900 0 G9"/>
                <a:gd name="G11" fmla="?: G10 G8 0"/>
                <a:gd name="G12" fmla="?: G10 G7 21600"/>
                <a:gd name="T0" fmla="*/ 21150 w 21600"/>
                <a:gd name="T1" fmla="*/ 10800 h 21600"/>
                <a:gd name="T2" fmla="*/ 10800 w 21600"/>
                <a:gd name="T3" fmla="*/ 21600 h 21600"/>
                <a:gd name="T4" fmla="*/ 450 w 21600"/>
                <a:gd name="T5" fmla="*/ 10800 h 21600"/>
                <a:gd name="T6" fmla="*/ 10800 w 21600"/>
                <a:gd name="T7" fmla="*/ 0 h 21600"/>
                <a:gd name="T8" fmla="*/ 2250 w 21600"/>
                <a:gd name="T9" fmla="*/ 2250 h 21600"/>
                <a:gd name="T10" fmla="*/ 19350 w 21600"/>
                <a:gd name="T11" fmla="*/ 193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00" y="21600"/>
                  </a:lnTo>
                  <a:lnTo>
                    <a:pt x="207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0" u="sng" baseline="0">
                <a:latin typeface="Times New Roman" pitchFamily="18" charset="0"/>
              </a:endParaRPr>
            </a:p>
          </p:txBody>
        </p:sp>
        <p:sp>
          <p:nvSpPr>
            <p:cNvPr id="642076" name="AutoShape 28"/>
            <p:cNvSpPr>
              <a:spLocks noChangeArrowheads="1"/>
            </p:cNvSpPr>
            <p:nvPr/>
          </p:nvSpPr>
          <p:spPr bwMode="auto">
            <a:xfrm rot="-5400000">
              <a:off x="2436" y="2760"/>
              <a:ext cx="1315" cy="161"/>
            </a:xfrm>
            <a:prstGeom prst="parallelogram">
              <a:avLst>
                <a:gd name="adj" fmla="val 198672"/>
              </a:avLst>
            </a:prstGeom>
            <a:gradFill rotWithShape="0">
              <a:gsLst>
                <a:gs pos="0">
                  <a:srgbClr val="747474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0" hangingPunct="0">
                <a:defRPr/>
              </a:pPr>
              <a:endParaRPr lang="en-US" sz="2400" b="0" u="sng" baseline="0">
                <a:latin typeface="Times New Roman" pitchFamily="18" charset="0"/>
              </a:endParaRPr>
            </a:p>
          </p:txBody>
        </p:sp>
        <p:sp>
          <p:nvSpPr>
            <p:cNvPr id="642077" name="AutoShape 29"/>
            <p:cNvSpPr>
              <a:spLocks noChangeArrowheads="1"/>
            </p:cNvSpPr>
            <p:nvPr/>
          </p:nvSpPr>
          <p:spPr bwMode="auto">
            <a:xfrm rot="5400000" flipH="1">
              <a:off x="5642" y="2734"/>
              <a:ext cx="1233" cy="202"/>
            </a:xfrm>
            <a:prstGeom prst="parallelogram">
              <a:avLst>
                <a:gd name="adj" fmla="val 143245"/>
              </a:avLst>
            </a:prstGeom>
            <a:gradFill rotWithShape="0">
              <a:gsLst>
                <a:gs pos="0">
                  <a:srgbClr val="747474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>
                <a:defRPr/>
              </a:pPr>
              <a:endParaRPr lang="en-US" sz="2400" b="0" u="sng" baseline="0">
                <a:latin typeface="Times New Roman" pitchFamily="18" charset="0"/>
              </a:endParaRPr>
            </a:p>
          </p:txBody>
        </p:sp>
        <p:sp>
          <p:nvSpPr>
            <p:cNvPr id="642078" name="AutoShape 30"/>
            <p:cNvSpPr>
              <a:spLocks noChangeArrowheads="1"/>
            </p:cNvSpPr>
            <p:nvPr/>
          </p:nvSpPr>
          <p:spPr bwMode="auto">
            <a:xfrm rot="-5400000">
              <a:off x="3769" y="3746"/>
              <a:ext cx="1027" cy="121"/>
            </a:xfrm>
            <a:prstGeom prst="parallelogram">
              <a:avLst>
                <a:gd name="adj" fmla="val 163151"/>
              </a:avLst>
            </a:prstGeom>
            <a:gradFill rotWithShape="0">
              <a:gsLst>
                <a:gs pos="0">
                  <a:srgbClr val="747474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0" hangingPunct="0">
                <a:defRPr/>
              </a:pPr>
              <a:endParaRPr lang="en-US" sz="2400" b="0" u="sng" baseline="0">
                <a:latin typeface="Times New Roman" pitchFamily="18" charset="0"/>
              </a:endParaRPr>
            </a:p>
          </p:txBody>
        </p:sp>
        <p:sp>
          <p:nvSpPr>
            <p:cNvPr id="642079" name="AutoShape 31"/>
            <p:cNvSpPr>
              <a:spLocks noChangeArrowheads="1"/>
            </p:cNvSpPr>
            <p:nvPr/>
          </p:nvSpPr>
          <p:spPr bwMode="auto">
            <a:xfrm rot="5400000" flipH="1">
              <a:off x="4636" y="3766"/>
              <a:ext cx="1027" cy="81"/>
            </a:xfrm>
            <a:prstGeom prst="parallelogram">
              <a:avLst>
                <a:gd name="adj" fmla="val 243719"/>
              </a:avLst>
            </a:prstGeom>
            <a:gradFill rotWithShape="0">
              <a:gsLst>
                <a:gs pos="0">
                  <a:srgbClr val="747474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>
                <a:defRPr/>
              </a:pPr>
              <a:endParaRPr lang="en-US" sz="2400" b="0" u="sng" baseline="0">
                <a:latin typeface="Times New Roman" pitchFamily="18" charset="0"/>
              </a:endParaRPr>
            </a:p>
          </p:txBody>
        </p:sp>
        <p:sp>
          <p:nvSpPr>
            <p:cNvPr id="125983" name="AutoShape 32"/>
            <p:cNvSpPr>
              <a:spLocks noChangeArrowheads="1"/>
            </p:cNvSpPr>
            <p:nvPr/>
          </p:nvSpPr>
          <p:spPr bwMode="auto">
            <a:xfrm>
              <a:off x="4222" y="4115"/>
              <a:ext cx="968" cy="20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611 w 21600"/>
                <a:gd name="T13" fmla="*/ 2634 h 21600"/>
                <a:gd name="T14" fmla="*/ 18989 w 21600"/>
                <a:gd name="T15" fmla="*/ 189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631" y="21600"/>
                  </a:lnTo>
                  <a:lnTo>
                    <a:pt x="1996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5984" name="AutoShape 34" descr="Dark vertical"/>
            <p:cNvSpPr>
              <a:spLocks noChangeArrowheads="1"/>
            </p:cNvSpPr>
            <p:nvPr/>
          </p:nvSpPr>
          <p:spPr bwMode="auto">
            <a:xfrm rot="-5400000">
              <a:off x="3363" y="2760"/>
              <a:ext cx="1315" cy="161"/>
            </a:xfrm>
            <a:prstGeom prst="parallelogram">
              <a:avLst>
                <a:gd name="adj" fmla="val 218524"/>
              </a:avLst>
            </a:prstGeom>
            <a:pattFill prst="dkVert">
              <a:fgClr>
                <a:srgbClr val="33333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5985" name="AutoShape 35"/>
            <p:cNvSpPr>
              <a:spLocks noChangeArrowheads="1"/>
            </p:cNvSpPr>
            <p:nvPr/>
          </p:nvSpPr>
          <p:spPr bwMode="auto">
            <a:xfrm>
              <a:off x="3255" y="2635"/>
              <a:ext cx="201" cy="123"/>
            </a:xfrm>
            <a:prstGeom prst="can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5986" name="Oval 36"/>
            <p:cNvSpPr>
              <a:spLocks noChangeArrowheads="1"/>
            </p:cNvSpPr>
            <p:nvPr/>
          </p:nvSpPr>
          <p:spPr bwMode="auto">
            <a:xfrm>
              <a:off x="3336" y="2717"/>
              <a:ext cx="40" cy="41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5987" name="Oval 37"/>
            <p:cNvSpPr>
              <a:spLocks noChangeArrowheads="1"/>
            </p:cNvSpPr>
            <p:nvPr/>
          </p:nvSpPr>
          <p:spPr bwMode="auto">
            <a:xfrm>
              <a:off x="3376" y="2635"/>
              <a:ext cx="40" cy="41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5988" name="Oval 38"/>
            <p:cNvSpPr>
              <a:spLocks noChangeArrowheads="1"/>
            </p:cNvSpPr>
            <p:nvPr/>
          </p:nvSpPr>
          <p:spPr bwMode="auto">
            <a:xfrm>
              <a:off x="3336" y="2676"/>
              <a:ext cx="40" cy="41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_tradnl" sz="2400" b="0" baseline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5989" name="Oval 39"/>
            <p:cNvSpPr>
              <a:spLocks noChangeArrowheads="1"/>
            </p:cNvSpPr>
            <p:nvPr/>
          </p:nvSpPr>
          <p:spPr bwMode="auto">
            <a:xfrm>
              <a:off x="3295" y="2717"/>
              <a:ext cx="41" cy="41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5990" name="AutoShape 40"/>
            <p:cNvSpPr>
              <a:spLocks noChangeArrowheads="1"/>
            </p:cNvSpPr>
            <p:nvPr/>
          </p:nvSpPr>
          <p:spPr bwMode="auto">
            <a:xfrm>
              <a:off x="5835" y="2594"/>
              <a:ext cx="202" cy="123"/>
            </a:xfrm>
            <a:prstGeom prst="can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5991" name="Oval 41"/>
            <p:cNvSpPr>
              <a:spLocks noChangeArrowheads="1"/>
            </p:cNvSpPr>
            <p:nvPr/>
          </p:nvSpPr>
          <p:spPr bwMode="auto">
            <a:xfrm>
              <a:off x="5916" y="2676"/>
              <a:ext cx="40" cy="41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5992" name="Oval 42"/>
            <p:cNvSpPr>
              <a:spLocks noChangeArrowheads="1"/>
            </p:cNvSpPr>
            <p:nvPr/>
          </p:nvSpPr>
          <p:spPr bwMode="auto">
            <a:xfrm>
              <a:off x="5875" y="2676"/>
              <a:ext cx="41" cy="41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5993" name="Text Box 43"/>
            <p:cNvSpPr txBox="1">
              <a:spLocks noChangeArrowheads="1"/>
            </p:cNvSpPr>
            <p:nvPr/>
          </p:nvSpPr>
          <p:spPr bwMode="auto">
            <a:xfrm>
              <a:off x="4210" y="2265"/>
              <a:ext cx="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 baseline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??</a:t>
              </a:r>
            </a:p>
          </p:txBody>
        </p:sp>
        <p:graphicFrame>
          <p:nvGraphicFramePr>
            <p:cNvPr id="125994" name="Object 44"/>
            <p:cNvGraphicFramePr>
              <a:graphicFrameLocks noChangeAspect="1"/>
            </p:cNvGraphicFramePr>
            <p:nvPr/>
          </p:nvGraphicFramePr>
          <p:xfrm>
            <a:off x="4212" y="2553"/>
            <a:ext cx="473" cy="657"/>
          </p:xfrm>
          <a:graphic>
            <a:graphicData uri="http://schemas.openxmlformats.org/presentationml/2006/ole">
              <p:oleObj spid="_x0000_s125994" name="Clip" r:id="rId6" imgW="1518480" imgH="1839600" progId="">
                <p:embed/>
              </p:oleObj>
            </a:graphicData>
          </a:graphic>
        </p:graphicFrame>
        <p:sp>
          <p:nvSpPr>
            <p:cNvPr id="125995" name="AutoShape 45"/>
            <p:cNvSpPr>
              <a:spLocks noChangeArrowheads="1"/>
            </p:cNvSpPr>
            <p:nvPr/>
          </p:nvSpPr>
          <p:spPr bwMode="auto">
            <a:xfrm>
              <a:off x="3013" y="3169"/>
              <a:ext cx="3346" cy="32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214 w 21600"/>
                <a:gd name="T13" fmla="*/ 2232 h 21600"/>
                <a:gd name="T14" fmla="*/ 19386 w 21600"/>
                <a:gd name="T15" fmla="*/ 1936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830" y="21600"/>
                  </a:lnTo>
                  <a:lnTo>
                    <a:pt x="2077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5996" name="AutoShape 46" descr="60%"/>
            <p:cNvSpPr>
              <a:spLocks noChangeArrowheads="1"/>
            </p:cNvSpPr>
            <p:nvPr/>
          </p:nvSpPr>
          <p:spPr bwMode="auto">
            <a:xfrm>
              <a:off x="4464" y="3293"/>
              <a:ext cx="484" cy="20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767 w 21600"/>
                <a:gd name="T13" fmla="*/ 2740 h 21600"/>
                <a:gd name="T14" fmla="*/ 18833 w 21600"/>
                <a:gd name="T15" fmla="*/ 188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950" y="21600"/>
                  </a:lnTo>
                  <a:lnTo>
                    <a:pt x="19650" y="21600"/>
                  </a:lnTo>
                  <a:lnTo>
                    <a:pt x="21600" y="0"/>
                  </a:lnTo>
                  <a:close/>
                </a:path>
              </a:pathLst>
            </a:custGeom>
            <a:pattFill prst="pct60">
              <a:fgClr>
                <a:schemeClr val="bg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125997" name="AutoShape 47"/>
          <p:cNvSpPr>
            <a:spLocks noChangeArrowheads="1"/>
          </p:cNvSpPr>
          <p:nvPr/>
        </p:nvSpPr>
        <p:spPr bwMode="auto">
          <a:xfrm rot="2337398">
            <a:off x="4635500" y="2852738"/>
            <a:ext cx="577850" cy="360362"/>
          </a:xfrm>
          <a:prstGeom prst="rightArrow">
            <a:avLst>
              <a:gd name="adj1" fmla="val 50000"/>
              <a:gd name="adj2" fmla="val 4008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="0" u="sng" baseline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5998" name="Text Box 48"/>
          <p:cNvSpPr txBox="1">
            <a:spLocks noChangeArrowheads="1"/>
          </p:cNvSpPr>
          <p:nvPr/>
        </p:nvSpPr>
        <p:spPr bwMode="auto">
          <a:xfrm>
            <a:off x="606425" y="4868863"/>
            <a:ext cx="28416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aseline="0">
                <a:solidFill>
                  <a:schemeClr val="bg1"/>
                </a:solidFill>
                <a:cs typeface="Arial" pitchFamily="34" charset="0"/>
              </a:rPr>
              <a:t>Salamone et al. 1994</a:t>
            </a:r>
          </a:p>
          <a:p>
            <a:pPr eaLnBrk="0" hangingPunct="0"/>
            <a:r>
              <a:rPr lang="en-US" sz="2400" baseline="0">
                <a:solidFill>
                  <a:schemeClr val="bg1"/>
                </a:solidFill>
                <a:cs typeface="Arial" pitchFamily="34" charset="0"/>
              </a:rPr>
              <a:t>Cousins et al. 1996</a:t>
            </a:r>
          </a:p>
          <a:p>
            <a:pPr eaLnBrk="0" hangingPunct="0"/>
            <a:r>
              <a:rPr lang="en-US" sz="2400" baseline="0">
                <a:solidFill>
                  <a:schemeClr val="bg1"/>
                </a:solidFill>
                <a:cs typeface="Arial" pitchFamily="34" charset="0"/>
              </a:rPr>
              <a:t>Mott et al. 2009</a:t>
            </a:r>
          </a:p>
          <a:p>
            <a:pPr eaLnBrk="0" hangingPunct="0"/>
            <a:r>
              <a:rPr lang="en-US" sz="2400" baseline="0">
                <a:solidFill>
                  <a:schemeClr val="bg1"/>
                </a:solidFill>
                <a:cs typeface="Arial" pitchFamily="34" charset="0"/>
              </a:rPr>
              <a:t>Correa et al. 2009</a:t>
            </a:r>
            <a:endParaRPr lang="ca-ES" sz="2400" baseline="0">
              <a:solidFill>
                <a:schemeClr val="bg1"/>
              </a:solidFill>
              <a:cs typeface="Arial" pitchFamily="34" charset="0"/>
            </a:endParaRPr>
          </a:p>
          <a:p>
            <a:pPr eaLnBrk="0" hangingPunct="0"/>
            <a:endParaRPr lang="en-US" sz="2400" baseline="0">
              <a:solidFill>
                <a:schemeClr val="bg1"/>
              </a:solidFill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900" b="1">
                <a:solidFill>
                  <a:srgbClr val="CC0000"/>
                </a:solidFill>
              </a:rPr>
              <a:t>Effect of Haloperidol on T-Maze Performance</a:t>
            </a:r>
          </a:p>
        </p:txBody>
      </p:sp>
      <p:graphicFrame>
        <p:nvGraphicFramePr>
          <p:cNvPr id="131075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1971675" y="1979613"/>
          <a:ext cx="5137150" cy="4241800"/>
        </p:xfrm>
        <a:graphic>
          <a:graphicData uri="http://schemas.openxmlformats.org/presentationml/2006/ole">
            <p:oleObj spid="_x0000_s131075" name="SPW 7.1 Graph" r:id="rId4" imgW="5923440" imgH="4345920" progId="">
              <p:embed/>
            </p:oleObj>
          </a:graphicData>
        </a:graphic>
      </p:graphicFrame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4956175" y="3094038"/>
            <a:ext cx="298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aseline="0">
                <a:latin typeface="Times New Roman" pitchFamily="18" charset="0"/>
                <a:cs typeface="Arial" pitchFamily="34" charset="0"/>
              </a:rPr>
              <a:t>*</a:t>
            </a: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5818188" y="3357563"/>
            <a:ext cx="298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aseline="0">
                <a:latin typeface="Times New Roman" pitchFamily="18" charset="0"/>
                <a:cs typeface="Arial" pitchFamily="34" charset="0"/>
              </a:rPr>
              <a:t>*</a:t>
            </a:r>
          </a:p>
        </p:txBody>
      </p:sp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7086600" y="6488113"/>
            <a:ext cx="177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aseline="0" dirty="0">
                <a:cs typeface="Arial" pitchFamily="34" charset="0"/>
              </a:rPr>
              <a:t>Mott et al.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5575" y="58738"/>
            <a:ext cx="8767763" cy="1714500"/>
          </a:xfrm>
        </p:spPr>
        <p:txBody>
          <a:bodyPr/>
          <a:lstStyle/>
          <a:p>
            <a:r>
              <a:rPr lang="en-US" sz="3400" b="1">
                <a:solidFill>
                  <a:srgbClr val="FFFF00"/>
                </a:solidFill>
              </a:rPr>
              <a:t>BEHAVIORAL VALIDATION OF THE T-MAZE CHOICE TASK</a:t>
            </a:r>
            <a:r>
              <a:rPr lang="en-US" b="1"/>
              <a:t> 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06575"/>
            <a:ext cx="7772400" cy="4365625"/>
          </a:xfrm>
        </p:spPr>
        <p:txBody>
          <a:bodyPr/>
          <a:lstStyle/>
          <a:p>
            <a:r>
              <a:rPr lang="en-US" sz="2800" b="1">
                <a:solidFill>
                  <a:schemeClr val="bg1"/>
                </a:solidFill>
              </a:rPr>
              <a:t>Haloperidol and accumbens DA depletion do not change preference for 4 vs. 2 pellets when no barrier is present.</a:t>
            </a:r>
          </a:p>
          <a:p>
            <a:r>
              <a:rPr lang="en-US" sz="2800" b="1">
                <a:solidFill>
                  <a:schemeClr val="bg1"/>
                </a:solidFill>
              </a:rPr>
              <a:t>When the barrier arm has 4 pellets and the other arm has no pellets, DA depleted rats still climb the barrier</a:t>
            </a:r>
          </a:p>
          <a:p>
            <a:r>
              <a:rPr lang="en-US" sz="2800" b="1">
                <a:solidFill>
                  <a:schemeClr val="bg1"/>
                </a:solidFill>
              </a:rPr>
              <a:t>When both arms have a barrier, haloperidol does not change preference for 4 vs. 2 pellets.</a:t>
            </a:r>
          </a:p>
          <a:p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533400" y="6237288"/>
            <a:ext cx="801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aseline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Salamone et al., 1994; Cousins et al. 1996; Correa et al.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4663" y="0"/>
            <a:ext cx="8128000" cy="1143000"/>
          </a:xfrm>
        </p:spPr>
        <p:txBody>
          <a:bodyPr/>
          <a:lstStyle/>
          <a:p>
            <a:r>
              <a:rPr lang="en-US" b="1">
                <a:solidFill>
                  <a:srgbClr val="FFFF00"/>
                </a:solidFill>
              </a:rPr>
              <a:t>SUMMARY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1463" y="973138"/>
            <a:ext cx="8601075" cy="405606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3000" b="1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800" b="1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3000" b="1">
                <a:solidFill>
                  <a:schemeClr val="bg1"/>
                </a:solidFill>
              </a:rPr>
              <a:t>Directional aspects of primary food motivation are intact after accumbens DA depletions or antagonism.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800" b="1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3000" b="1">
                <a:solidFill>
                  <a:schemeClr val="bg1"/>
                </a:solidFill>
              </a:rPr>
              <a:t>Rats with impaired accumbens DA transmission remain directed towards the acquisition and consumption of food, but show reduced behavioral activation; they exert less effort and </a:t>
            </a:r>
            <a:r>
              <a:rPr lang="en-US" sz="3000" b="1" u="sng">
                <a:solidFill>
                  <a:schemeClr val="bg1"/>
                </a:solidFill>
              </a:rPr>
              <a:t>select lower cost alternatives</a:t>
            </a:r>
            <a:r>
              <a:rPr lang="en-US" sz="3000" b="1">
                <a:solidFill>
                  <a:schemeClr val="bg1"/>
                </a:solidFill>
              </a:rPr>
              <a:t> in choice tasks.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800" b="1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3000" b="1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3000" b="1">
                <a:solidFill>
                  <a:schemeClr val="bg1"/>
                </a:solidFill>
              </a:rPr>
              <a:t>i.e., anergia, psychomotor slowing, fatigue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3000" b="1">
              <a:solidFill>
                <a:schemeClr val="bg1"/>
              </a:solidFill>
            </a:endParaRP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2133600" y="6400800"/>
            <a:ext cx="414813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Salamone et al. 1991, 1997, 2002, 2007, 2009, 2010</a:t>
            </a:r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4133" y="71438"/>
            <a:ext cx="8128000" cy="1143000"/>
          </a:xfrm>
        </p:spPr>
        <p:txBody>
          <a:bodyPr/>
          <a:lstStyle/>
          <a:p>
            <a:r>
              <a:rPr lang="en-US" b="1">
                <a:solidFill>
                  <a:srgbClr val="FFFF00"/>
                </a:solidFill>
              </a:rPr>
              <a:t>CONSISTENT WITH OTHER STUDIES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0934" y="1125541"/>
            <a:ext cx="8602133" cy="5572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900" b="1" dirty="0" err="1">
                <a:solidFill>
                  <a:schemeClr val="bg1"/>
                </a:solidFill>
              </a:rPr>
              <a:t>Accumbens</a:t>
            </a:r>
            <a:r>
              <a:rPr lang="en-US" sz="2900" b="1" dirty="0">
                <a:solidFill>
                  <a:schemeClr val="bg1"/>
                </a:solidFill>
              </a:rPr>
              <a:t> lesions affect effort-related choice in the T-maze (</a:t>
            </a:r>
            <a:r>
              <a:rPr lang="en-US" sz="2900" b="1" dirty="0" err="1">
                <a:solidFill>
                  <a:schemeClr val="bg1"/>
                </a:solidFill>
              </a:rPr>
              <a:t>Hauber</a:t>
            </a:r>
            <a:r>
              <a:rPr lang="en-US" sz="2900" b="1" dirty="0">
                <a:solidFill>
                  <a:schemeClr val="bg1"/>
                </a:solidFill>
              </a:rPr>
              <a:t> and </a:t>
            </a:r>
            <a:r>
              <a:rPr lang="en-US" sz="2900" b="1" dirty="0" err="1">
                <a:solidFill>
                  <a:schemeClr val="bg1"/>
                </a:solidFill>
              </a:rPr>
              <a:t>Sommer</a:t>
            </a:r>
            <a:r>
              <a:rPr lang="en-US" sz="2900" b="1" dirty="0">
                <a:solidFill>
                  <a:schemeClr val="bg1"/>
                </a:solidFill>
              </a:rPr>
              <a:t>, 2009)</a:t>
            </a:r>
          </a:p>
          <a:p>
            <a:pPr>
              <a:lnSpc>
                <a:spcPct val="90000"/>
              </a:lnSpc>
            </a:pPr>
            <a:r>
              <a:rPr lang="en-US" sz="2900" b="1" dirty="0">
                <a:solidFill>
                  <a:schemeClr val="bg1"/>
                </a:solidFill>
              </a:rPr>
              <a:t>DA antagonism affects effort discounting in a manner independent from delay discounting (</a:t>
            </a:r>
            <a:r>
              <a:rPr lang="en-US" sz="2900" b="1" dirty="0" err="1">
                <a:solidFill>
                  <a:schemeClr val="bg1"/>
                </a:solidFill>
              </a:rPr>
              <a:t>Floresco</a:t>
            </a:r>
            <a:r>
              <a:rPr lang="en-US" sz="2900" b="1" dirty="0">
                <a:solidFill>
                  <a:schemeClr val="bg1"/>
                </a:solidFill>
              </a:rPr>
              <a:t> et al. 2008)</a:t>
            </a:r>
          </a:p>
          <a:p>
            <a:pPr>
              <a:lnSpc>
                <a:spcPct val="90000"/>
              </a:lnSpc>
            </a:pPr>
            <a:r>
              <a:rPr lang="en-US" sz="2900" b="1" dirty="0" err="1">
                <a:solidFill>
                  <a:schemeClr val="bg1"/>
                </a:solidFill>
              </a:rPr>
              <a:t>Ghods-Sharifi</a:t>
            </a:r>
            <a:r>
              <a:rPr lang="en-US" sz="2900" b="1" dirty="0">
                <a:solidFill>
                  <a:schemeClr val="bg1"/>
                </a:solidFill>
              </a:rPr>
              <a:t> and </a:t>
            </a:r>
            <a:r>
              <a:rPr lang="en-US" sz="2900" b="1" dirty="0" err="1">
                <a:solidFill>
                  <a:schemeClr val="bg1"/>
                </a:solidFill>
              </a:rPr>
              <a:t>Floresco</a:t>
            </a:r>
            <a:r>
              <a:rPr lang="en-US" sz="2900" b="1" dirty="0">
                <a:solidFill>
                  <a:schemeClr val="bg1"/>
                </a:solidFill>
              </a:rPr>
              <a:t> (2010) inactivation of </a:t>
            </a:r>
            <a:r>
              <a:rPr lang="en-US" sz="2900" b="1" dirty="0" err="1">
                <a:solidFill>
                  <a:schemeClr val="bg1"/>
                </a:solidFill>
              </a:rPr>
              <a:t>accumbens</a:t>
            </a:r>
            <a:r>
              <a:rPr lang="en-US" sz="2900" b="1" dirty="0">
                <a:solidFill>
                  <a:schemeClr val="bg1"/>
                </a:solidFill>
              </a:rPr>
              <a:t> core affects effort discounting</a:t>
            </a:r>
          </a:p>
          <a:p>
            <a:pPr>
              <a:lnSpc>
                <a:spcPct val="90000"/>
              </a:lnSpc>
            </a:pPr>
            <a:r>
              <a:rPr lang="en-US" sz="2900" b="1" dirty="0">
                <a:solidFill>
                  <a:schemeClr val="bg1"/>
                </a:solidFill>
              </a:rPr>
              <a:t>DAT knockdown enhances selection of operant responding in concurrent choice procedure (</a:t>
            </a:r>
            <a:r>
              <a:rPr lang="en-US" sz="2900" b="1" dirty="0" err="1">
                <a:solidFill>
                  <a:schemeClr val="bg1"/>
                </a:solidFill>
              </a:rPr>
              <a:t>Cagniard</a:t>
            </a:r>
            <a:r>
              <a:rPr lang="en-US" sz="2900" b="1" dirty="0">
                <a:solidFill>
                  <a:schemeClr val="bg1"/>
                </a:solidFill>
              </a:rPr>
              <a:t> et al. 2006)</a:t>
            </a:r>
          </a:p>
          <a:p>
            <a:pPr>
              <a:lnSpc>
                <a:spcPct val="90000"/>
              </a:lnSpc>
            </a:pPr>
            <a:r>
              <a:rPr lang="en-US" sz="2900" b="1" dirty="0" err="1">
                <a:solidFill>
                  <a:schemeClr val="bg1"/>
                </a:solidFill>
              </a:rPr>
              <a:t>Dopaminergic</a:t>
            </a:r>
            <a:r>
              <a:rPr lang="en-US" sz="2900" b="1" dirty="0">
                <a:solidFill>
                  <a:schemeClr val="bg1"/>
                </a:solidFill>
              </a:rPr>
              <a:t> drugs exert bidirectional influence on effort discounting in T-maze (</a:t>
            </a:r>
            <a:r>
              <a:rPr lang="en-US" sz="2900" b="1" dirty="0" err="1">
                <a:solidFill>
                  <a:schemeClr val="bg1"/>
                </a:solidFill>
              </a:rPr>
              <a:t>Bardgett</a:t>
            </a:r>
            <a:r>
              <a:rPr lang="en-US" sz="2900" b="1" dirty="0">
                <a:solidFill>
                  <a:schemeClr val="bg1"/>
                </a:solidFill>
              </a:rPr>
              <a:t> et al. 2009)</a:t>
            </a:r>
            <a:endParaRPr lang="en-US" sz="2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1750"/>
            <a:ext cx="7772400" cy="1524000"/>
          </a:xfrm>
        </p:spPr>
        <p:txBody>
          <a:bodyPr/>
          <a:lstStyle/>
          <a:p>
            <a:r>
              <a:rPr lang="en-US" sz="3400" b="1"/>
              <a:t>BACKGROUND</a:t>
            </a:r>
            <a:br>
              <a:rPr lang="en-US" sz="3400" b="1"/>
            </a:br>
            <a:r>
              <a:rPr lang="en-US" sz="3400" b="1"/>
              <a:t>DA and Schizophrenia: Strong and Weak Forms of the DA Hypothesis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/>
              <a:t>STRONG form of DA Hypothesis: Excessive transmission in DA system directly causes schizophrenia.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dirty="0"/>
              <a:t>	…Evidence </a:t>
            </a:r>
            <a:r>
              <a:rPr lang="en-US" sz="2800" b="1" dirty="0" smtClean="0"/>
              <a:t>is unclear</a:t>
            </a:r>
            <a:r>
              <a:rPr lang="en-US" sz="2800" b="1" dirty="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b="1" dirty="0"/>
          </a:p>
          <a:p>
            <a:pPr>
              <a:lnSpc>
                <a:spcPct val="80000"/>
              </a:lnSpc>
            </a:pPr>
            <a:r>
              <a:rPr lang="en-US" sz="2800" b="1" dirty="0"/>
              <a:t>WEAK form of DA Hypothesis: DA transmission regulates the processes involved in the generation of the symptoms of schizophrenia.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dirty="0"/>
              <a:t>	…evidence is overwhelming.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581400" y="6415088"/>
            <a:ext cx="183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aseline="0"/>
              <a:t>Salamone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3048000" y="1768475"/>
            <a:ext cx="885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1600" baseline="0">
                <a:latin typeface="Arial Narrow" pitchFamily="34" charset="0"/>
                <a:ea typeface="ＭＳ Ｐゴシック"/>
                <a:cs typeface="ＭＳ Ｐゴシック"/>
              </a:rPr>
              <a:t>Glutamate</a:t>
            </a:r>
          </a:p>
        </p:txBody>
      </p:sp>
      <p:sp>
        <p:nvSpPr>
          <p:cNvPr id="113667" name="AutoShape 3"/>
          <p:cNvSpPr>
            <a:spLocks noChangeArrowheads="1"/>
          </p:cNvSpPr>
          <p:nvPr/>
        </p:nvSpPr>
        <p:spPr bwMode="auto">
          <a:xfrm>
            <a:off x="2362200" y="549275"/>
            <a:ext cx="4191000" cy="838200"/>
          </a:xfrm>
          <a:prstGeom prst="roundRect">
            <a:avLst>
              <a:gd name="adj" fmla="val 16667"/>
            </a:avLst>
          </a:prstGeom>
          <a:solidFill>
            <a:srgbClr val="F5F3F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s-ES_tradnl" sz="2000" baseline="0" dirty="0">
              <a:latin typeface="Arial Narrow" pitchFamily="34" charset="0"/>
              <a:ea typeface="ＭＳ Ｐゴシック"/>
              <a:cs typeface="ＭＳ Ｐゴシック"/>
            </a:endParaRPr>
          </a:p>
          <a:p>
            <a:pPr algn="ctr" eaLnBrk="0" hangingPunct="0"/>
            <a:r>
              <a:rPr lang="es-ES_tradnl" sz="2000" baseline="0" dirty="0">
                <a:latin typeface="Arial Narrow" pitchFamily="34" charset="0"/>
                <a:ea typeface="ＭＳ Ｐゴシック"/>
                <a:cs typeface="ＭＳ Ｐゴシック"/>
              </a:rPr>
              <a:t>ANTERIOR CINGULATE CORTEX</a:t>
            </a:r>
            <a:r>
              <a:rPr lang="es-ES_tradnl" sz="2400" baseline="0" dirty="0">
                <a:latin typeface="Arial Narrow" pitchFamily="34" charset="0"/>
                <a:ea typeface="ＭＳ Ｐゴシック"/>
                <a:cs typeface="ＭＳ Ｐゴシック"/>
              </a:rPr>
              <a:t> </a:t>
            </a:r>
          </a:p>
        </p:txBody>
      </p:sp>
      <p:sp>
        <p:nvSpPr>
          <p:cNvPr id="113668" name="Oval 4"/>
          <p:cNvSpPr>
            <a:spLocks noChangeArrowheads="1"/>
          </p:cNvSpPr>
          <p:nvPr/>
        </p:nvSpPr>
        <p:spPr bwMode="auto">
          <a:xfrm>
            <a:off x="5638800" y="1844675"/>
            <a:ext cx="2362200" cy="990600"/>
          </a:xfrm>
          <a:prstGeom prst="ellipse">
            <a:avLst/>
          </a:prstGeom>
          <a:solidFill>
            <a:srgbClr val="F5F3F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s-ES_tradnl" sz="2000" baseline="0">
                <a:latin typeface="Arial Narrow" pitchFamily="34" charset="0"/>
                <a:ea typeface="ＭＳ Ｐゴシック"/>
                <a:cs typeface="ＭＳ Ｐゴシック"/>
              </a:rPr>
              <a:t>MEDIALDORSAL </a:t>
            </a:r>
          </a:p>
          <a:p>
            <a:pPr algn="ctr" eaLnBrk="0" hangingPunct="0"/>
            <a:r>
              <a:rPr lang="es-ES_tradnl" sz="2000" baseline="0">
                <a:latin typeface="Arial Narrow" pitchFamily="34" charset="0"/>
                <a:ea typeface="ＭＳ Ｐゴシック"/>
                <a:cs typeface="ＭＳ Ｐゴシック"/>
              </a:rPr>
              <a:t>THALAMUS</a:t>
            </a:r>
            <a:r>
              <a:rPr lang="es-ES_tradnl" sz="2400" baseline="0">
                <a:latin typeface="Arial Narrow" pitchFamily="34" charset="0"/>
                <a:ea typeface="ＭＳ Ｐゴシック"/>
                <a:cs typeface="ＭＳ Ｐゴシック"/>
              </a:rPr>
              <a:t> </a:t>
            </a:r>
          </a:p>
        </p:txBody>
      </p:sp>
      <p:sp>
        <p:nvSpPr>
          <p:cNvPr id="113669" name="Oval 5"/>
          <p:cNvSpPr>
            <a:spLocks noChangeArrowheads="1"/>
          </p:cNvSpPr>
          <p:nvPr/>
        </p:nvSpPr>
        <p:spPr bwMode="auto">
          <a:xfrm>
            <a:off x="5791200" y="3216275"/>
            <a:ext cx="1447800" cy="990600"/>
          </a:xfrm>
          <a:prstGeom prst="ellipse">
            <a:avLst/>
          </a:prstGeom>
          <a:solidFill>
            <a:srgbClr val="F5F3F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s-ES_tradnl" sz="2000" baseline="0">
                <a:latin typeface="Arial Narrow" pitchFamily="34" charset="0"/>
                <a:ea typeface="ＭＳ Ｐゴシック"/>
                <a:cs typeface="ＭＳ Ｐゴシック"/>
              </a:rPr>
              <a:t>VENTRAL </a:t>
            </a:r>
          </a:p>
          <a:p>
            <a:pPr algn="ctr" eaLnBrk="0" hangingPunct="0"/>
            <a:r>
              <a:rPr lang="es-ES_tradnl" sz="2000" baseline="0">
                <a:latin typeface="Arial Narrow" pitchFamily="34" charset="0"/>
                <a:ea typeface="ＭＳ Ｐゴシック"/>
                <a:cs typeface="ＭＳ Ｐゴシック"/>
              </a:rPr>
              <a:t>PALLIDUM</a:t>
            </a:r>
            <a:endParaRPr lang="es-ES_tradnl" sz="2400" baseline="0">
              <a:latin typeface="Arial Narrow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13670" name="Oval 6"/>
          <p:cNvSpPr>
            <a:spLocks noChangeArrowheads="1"/>
          </p:cNvSpPr>
          <p:nvPr/>
        </p:nvSpPr>
        <p:spPr bwMode="auto">
          <a:xfrm>
            <a:off x="6108700" y="4348163"/>
            <a:ext cx="1447800" cy="1066800"/>
          </a:xfrm>
          <a:prstGeom prst="ellipse">
            <a:avLst/>
          </a:prstGeom>
          <a:solidFill>
            <a:srgbClr val="F5F3F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s-ES_tradnl" sz="2000" baseline="0">
                <a:latin typeface="Arial Narrow" pitchFamily="34" charset="0"/>
                <a:ea typeface="ＭＳ Ｐゴシック"/>
                <a:cs typeface="ＭＳ Ｐゴシック"/>
              </a:rPr>
              <a:t>VENTRAL </a:t>
            </a:r>
          </a:p>
          <a:p>
            <a:pPr algn="ctr" eaLnBrk="0" hangingPunct="0"/>
            <a:r>
              <a:rPr lang="es-ES_tradnl" sz="2000" baseline="0">
                <a:latin typeface="Arial Narrow" pitchFamily="34" charset="0"/>
                <a:ea typeface="ＭＳ Ｐゴシック"/>
                <a:cs typeface="ＭＳ Ｐゴシック"/>
              </a:rPr>
              <a:t>TEGMENTAL</a:t>
            </a:r>
          </a:p>
          <a:p>
            <a:pPr algn="ctr" eaLnBrk="0" hangingPunct="0"/>
            <a:r>
              <a:rPr lang="es-ES_tradnl" sz="2000" baseline="0">
                <a:latin typeface="Arial Narrow" pitchFamily="34" charset="0"/>
                <a:ea typeface="ＭＳ Ｐゴシック"/>
                <a:cs typeface="ＭＳ Ｐゴシック"/>
              </a:rPr>
              <a:t>AREA</a:t>
            </a:r>
          </a:p>
        </p:txBody>
      </p:sp>
      <p:sp>
        <p:nvSpPr>
          <p:cNvPr id="113671" name="Oval 7"/>
          <p:cNvSpPr>
            <a:spLocks noChangeArrowheads="1"/>
          </p:cNvSpPr>
          <p:nvPr/>
        </p:nvSpPr>
        <p:spPr bwMode="auto">
          <a:xfrm>
            <a:off x="3810000" y="2835275"/>
            <a:ext cx="1600200" cy="1066800"/>
          </a:xfrm>
          <a:prstGeom prst="ellipse">
            <a:avLst/>
          </a:prstGeom>
          <a:solidFill>
            <a:srgbClr val="F5F3F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s-ES_tradnl" sz="2000" baseline="0">
                <a:latin typeface="Arial Narrow" pitchFamily="34" charset="0"/>
                <a:ea typeface="ＭＳ Ｐゴシック"/>
                <a:cs typeface="ＭＳ Ｐゴシック"/>
              </a:rPr>
              <a:t>NUCLEUS </a:t>
            </a:r>
          </a:p>
          <a:p>
            <a:pPr algn="ctr" eaLnBrk="0" hangingPunct="0"/>
            <a:r>
              <a:rPr lang="es-ES_tradnl" sz="2000" baseline="0">
                <a:latin typeface="Arial Narrow" pitchFamily="34" charset="0"/>
                <a:ea typeface="ＭＳ Ｐゴシック"/>
                <a:cs typeface="ＭＳ Ｐゴシック"/>
              </a:rPr>
              <a:t>ACCUMBENS </a:t>
            </a:r>
          </a:p>
        </p:txBody>
      </p:sp>
      <p:sp>
        <p:nvSpPr>
          <p:cNvPr id="113672" name="AutoShape 8"/>
          <p:cNvSpPr>
            <a:spLocks noChangeArrowheads="1"/>
          </p:cNvSpPr>
          <p:nvPr/>
        </p:nvSpPr>
        <p:spPr bwMode="auto">
          <a:xfrm rot="-3268520">
            <a:off x="5413375" y="3500438"/>
            <a:ext cx="277813" cy="1703387"/>
          </a:xfrm>
          <a:prstGeom prst="upArrow">
            <a:avLst>
              <a:gd name="adj1" fmla="val 50000"/>
              <a:gd name="adj2" fmla="val 15328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 eaLnBrk="0" hangingPunct="0"/>
            <a:endParaRPr lang="ca-ES" sz="2400" b="0" baseline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113673" name="AutoShape 9"/>
          <p:cNvSpPr>
            <a:spLocks noChangeArrowheads="1"/>
          </p:cNvSpPr>
          <p:nvPr/>
        </p:nvSpPr>
        <p:spPr bwMode="auto">
          <a:xfrm rot="-3268520">
            <a:off x="5468143" y="1161257"/>
            <a:ext cx="277813" cy="990600"/>
          </a:xfrm>
          <a:prstGeom prst="upArrow">
            <a:avLst>
              <a:gd name="adj1" fmla="val 50000"/>
              <a:gd name="adj2" fmla="val 8914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 eaLnBrk="0" hangingPunct="0"/>
            <a:endParaRPr lang="ca-ES" sz="2400" b="0" baseline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113674" name="AutoShape 10"/>
          <p:cNvSpPr>
            <a:spLocks noChangeArrowheads="1"/>
          </p:cNvSpPr>
          <p:nvPr/>
        </p:nvSpPr>
        <p:spPr bwMode="auto">
          <a:xfrm rot="-96454">
            <a:off x="6400800" y="2786063"/>
            <a:ext cx="277813" cy="430212"/>
          </a:xfrm>
          <a:prstGeom prst="upArrow">
            <a:avLst>
              <a:gd name="adj1" fmla="val 50000"/>
              <a:gd name="adj2" fmla="val 3871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ca-ES" sz="2400" b="0" baseline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113675" name="AutoShape 11"/>
          <p:cNvSpPr>
            <a:spLocks noChangeArrowheads="1"/>
          </p:cNvSpPr>
          <p:nvPr/>
        </p:nvSpPr>
        <p:spPr bwMode="auto">
          <a:xfrm rot="5790135">
            <a:off x="5486401" y="3319462"/>
            <a:ext cx="277812" cy="430213"/>
          </a:xfrm>
          <a:prstGeom prst="upArrow">
            <a:avLst>
              <a:gd name="adj1" fmla="val 50000"/>
              <a:gd name="adj2" fmla="val 3871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hangingPunct="0"/>
            <a:endParaRPr lang="ca-ES" sz="2400" b="0" baseline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113676" name="AutoShape 12"/>
          <p:cNvSpPr>
            <a:spLocks noChangeArrowheads="1"/>
          </p:cNvSpPr>
          <p:nvPr/>
        </p:nvSpPr>
        <p:spPr bwMode="auto">
          <a:xfrm rot="-10895121">
            <a:off x="4114800" y="1385888"/>
            <a:ext cx="277813" cy="1524000"/>
          </a:xfrm>
          <a:prstGeom prst="upArrow">
            <a:avLst>
              <a:gd name="adj1" fmla="val 50000"/>
              <a:gd name="adj2" fmla="val 13714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/>
            <a:endParaRPr lang="ca-ES" sz="2400" b="0" baseline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113677" name="Text Box 13"/>
          <p:cNvSpPr txBox="1">
            <a:spLocks noChangeArrowheads="1"/>
          </p:cNvSpPr>
          <p:nvPr/>
        </p:nvSpPr>
        <p:spPr bwMode="auto">
          <a:xfrm>
            <a:off x="5170488" y="4511675"/>
            <a:ext cx="48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2400" baseline="0">
                <a:latin typeface="Arial Narrow" pitchFamily="34" charset="0"/>
                <a:ea typeface="ＭＳ Ｐゴシック"/>
                <a:cs typeface="ＭＳ Ｐゴシック"/>
              </a:rPr>
              <a:t>DA</a:t>
            </a:r>
          </a:p>
        </p:txBody>
      </p:sp>
      <p:sp>
        <p:nvSpPr>
          <p:cNvPr id="113678" name="Text Box 14"/>
          <p:cNvSpPr txBox="1">
            <a:spLocks noChangeArrowheads="1"/>
          </p:cNvSpPr>
          <p:nvPr/>
        </p:nvSpPr>
        <p:spPr bwMode="auto">
          <a:xfrm>
            <a:off x="5773738" y="1463675"/>
            <a:ext cx="887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1600" baseline="0">
                <a:latin typeface="Arial Narrow" pitchFamily="34" charset="0"/>
                <a:ea typeface="ＭＳ Ｐゴシック"/>
                <a:cs typeface="ＭＳ Ｐゴシック"/>
              </a:rPr>
              <a:t>Glutamate</a:t>
            </a:r>
          </a:p>
        </p:txBody>
      </p:sp>
      <p:sp>
        <p:nvSpPr>
          <p:cNvPr id="113679" name="Text Box 15"/>
          <p:cNvSpPr txBox="1">
            <a:spLocks noChangeArrowheads="1"/>
          </p:cNvSpPr>
          <p:nvPr/>
        </p:nvSpPr>
        <p:spPr bwMode="auto">
          <a:xfrm>
            <a:off x="6688138" y="2879725"/>
            <a:ext cx="601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1600" baseline="0">
                <a:latin typeface="Arial Narrow" pitchFamily="34" charset="0"/>
                <a:ea typeface="ＭＳ Ｐゴシック"/>
                <a:cs typeface="ＭＳ Ｐゴシック"/>
              </a:rPr>
              <a:t>GABA</a:t>
            </a:r>
          </a:p>
        </p:txBody>
      </p:sp>
      <p:sp>
        <p:nvSpPr>
          <p:cNvPr id="113680" name="Text Box 16"/>
          <p:cNvSpPr txBox="1">
            <a:spLocks noChangeArrowheads="1"/>
          </p:cNvSpPr>
          <p:nvPr/>
        </p:nvSpPr>
        <p:spPr bwMode="auto">
          <a:xfrm>
            <a:off x="5316538" y="2955925"/>
            <a:ext cx="601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1600" baseline="0">
                <a:latin typeface="Arial Narrow" pitchFamily="34" charset="0"/>
                <a:ea typeface="ＭＳ Ｐゴシック"/>
                <a:cs typeface="ＭＳ Ｐゴシック"/>
              </a:rPr>
              <a:t>GABA</a:t>
            </a:r>
          </a:p>
        </p:txBody>
      </p:sp>
      <p:sp>
        <p:nvSpPr>
          <p:cNvPr id="113681" name="Oval 17"/>
          <p:cNvSpPr>
            <a:spLocks noChangeArrowheads="1"/>
          </p:cNvSpPr>
          <p:nvPr/>
        </p:nvSpPr>
        <p:spPr bwMode="auto">
          <a:xfrm>
            <a:off x="2590800" y="4283075"/>
            <a:ext cx="1828800" cy="1143000"/>
          </a:xfrm>
          <a:prstGeom prst="ellipse">
            <a:avLst/>
          </a:prstGeom>
          <a:solidFill>
            <a:srgbClr val="F5F3F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s-ES_tradnl" sz="2000" baseline="0">
                <a:latin typeface="Arial Narrow" pitchFamily="34" charset="0"/>
                <a:ea typeface="ＭＳ Ｐゴシック"/>
                <a:cs typeface="ＭＳ Ｐゴシック"/>
              </a:rPr>
              <a:t>BASOLATERAL </a:t>
            </a:r>
          </a:p>
          <a:p>
            <a:pPr algn="ctr" eaLnBrk="0" hangingPunct="0"/>
            <a:r>
              <a:rPr lang="es-ES_tradnl" sz="2000" baseline="0">
                <a:latin typeface="Arial Narrow" pitchFamily="34" charset="0"/>
                <a:ea typeface="ＭＳ Ｐゴシック"/>
                <a:cs typeface="ＭＳ Ｐゴシック"/>
              </a:rPr>
              <a:t>AMYGDALA </a:t>
            </a:r>
          </a:p>
        </p:txBody>
      </p:sp>
      <p:sp>
        <p:nvSpPr>
          <p:cNvPr id="113682" name="AutoShape 18"/>
          <p:cNvSpPr>
            <a:spLocks noChangeArrowheads="1"/>
          </p:cNvSpPr>
          <p:nvPr/>
        </p:nvSpPr>
        <p:spPr bwMode="auto">
          <a:xfrm rot="2439693">
            <a:off x="3962400" y="3721100"/>
            <a:ext cx="228600" cy="6858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ca-ES" sz="2400" b="0" baseline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113683" name="Text Box 19"/>
          <p:cNvSpPr txBox="1">
            <a:spLocks noChangeArrowheads="1"/>
          </p:cNvSpPr>
          <p:nvPr/>
        </p:nvSpPr>
        <p:spPr bwMode="auto">
          <a:xfrm>
            <a:off x="3048000" y="3825875"/>
            <a:ext cx="885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1600" baseline="0">
                <a:latin typeface="Arial Narrow" pitchFamily="34" charset="0"/>
                <a:ea typeface="ＭＳ Ｐゴシック"/>
                <a:cs typeface="ＭＳ Ｐゴシック"/>
              </a:rPr>
              <a:t>Glutamate</a:t>
            </a:r>
          </a:p>
        </p:txBody>
      </p:sp>
      <p:sp>
        <p:nvSpPr>
          <p:cNvPr id="113684" name="AutoShape 20"/>
          <p:cNvSpPr>
            <a:spLocks noChangeArrowheads="1"/>
          </p:cNvSpPr>
          <p:nvPr/>
        </p:nvSpPr>
        <p:spPr bwMode="auto">
          <a:xfrm>
            <a:off x="2667000" y="1311275"/>
            <a:ext cx="304800" cy="3200400"/>
          </a:xfrm>
          <a:prstGeom prst="upDownArrow">
            <a:avLst>
              <a:gd name="adj1" fmla="val 50000"/>
              <a:gd name="adj2" fmla="val 21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85" name="Line 21"/>
          <p:cNvSpPr>
            <a:spLocks noChangeShapeType="1"/>
          </p:cNvSpPr>
          <p:nvPr/>
        </p:nvSpPr>
        <p:spPr bwMode="auto">
          <a:xfrm flipV="1">
            <a:off x="4251325" y="3987800"/>
            <a:ext cx="320675" cy="2033588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86" name="Text Box 22"/>
          <p:cNvSpPr txBox="1">
            <a:spLocks noChangeArrowheads="1"/>
          </p:cNvSpPr>
          <p:nvPr/>
        </p:nvSpPr>
        <p:spPr bwMode="auto">
          <a:xfrm>
            <a:off x="381000" y="5811838"/>
            <a:ext cx="4279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aseline="0">
                <a:solidFill>
                  <a:srgbClr val="CC0000"/>
                </a:solidFill>
                <a:latin typeface="Times New Roman" pitchFamily="18" charset="0"/>
              </a:rPr>
              <a:t>Interference with DA transmission</a:t>
            </a:r>
          </a:p>
          <a:p>
            <a:pPr eaLnBrk="0" hangingPunct="0"/>
            <a:r>
              <a:rPr lang="en-US" baseline="0">
                <a:solidFill>
                  <a:srgbClr val="CC0000"/>
                </a:solidFill>
                <a:latin typeface="Times New Roman" pitchFamily="18" charset="0"/>
              </a:rPr>
              <a:t>here alters effort-related decision making.</a:t>
            </a:r>
          </a:p>
        </p:txBody>
      </p:sp>
      <p:sp>
        <p:nvSpPr>
          <p:cNvPr id="113687" name="Line 23"/>
          <p:cNvSpPr>
            <a:spLocks noChangeShapeType="1"/>
          </p:cNvSpPr>
          <p:nvPr/>
        </p:nvSpPr>
        <p:spPr bwMode="auto">
          <a:xfrm flipH="1" flipV="1">
            <a:off x="4718050" y="3987800"/>
            <a:ext cx="238125" cy="1439863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88" name="Text Box 24"/>
          <p:cNvSpPr txBox="1">
            <a:spLocks noChangeArrowheads="1"/>
          </p:cNvSpPr>
          <p:nvPr/>
        </p:nvSpPr>
        <p:spPr bwMode="auto">
          <a:xfrm>
            <a:off x="4583113" y="5811838"/>
            <a:ext cx="3803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aseline="0">
                <a:solidFill>
                  <a:srgbClr val="CC0000"/>
                </a:solidFill>
                <a:latin typeface="Times New Roman" pitchFamily="18" charset="0"/>
              </a:rPr>
              <a:t>  Adenosine A</a:t>
            </a:r>
            <a:r>
              <a:rPr lang="en-US">
                <a:solidFill>
                  <a:srgbClr val="CC0000"/>
                </a:solidFill>
                <a:latin typeface="Times New Roman" pitchFamily="18" charset="0"/>
              </a:rPr>
              <a:t>2A </a:t>
            </a:r>
            <a:r>
              <a:rPr lang="en-US" baseline="0">
                <a:solidFill>
                  <a:srgbClr val="CC0000"/>
                </a:solidFill>
                <a:latin typeface="Times New Roman" pitchFamily="18" charset="0"/>
              </a:rPr>
              <a:t>receptor antagonism</a:t>
            </a:r>
          </a:p>
          <a:p>
            <a:pPr eaLnBrk="0" hangingPunct="0"/>
            <a:r>
              <a:rPr lang="en-US" baseline="0">
                <a:solidFill>
                  <a:srgbClr val="CC0000"/>
                </a:solidFill>
                <a:latin typeface="Times New Roman" pitchFamily="18" charset="0"/>
              </a:rPr>
              <a:t>     reverses effects of DA antagonists.</a:t>
            </a:r>
          </a:p>
        </p:txBody>
      </p:sp>
      <p:sp>
        <p:nvSpPr>
          <p:cNvPr id="113689" name="Line 25"/>
          <p:cNvSpPr>
            <a:spLocks noChangeShapeType="1"/>
          </p:cNvSpPr>
          <p:nvPr/>
        </p:nvSpPr>
        <p:spPr bwMode="auto">
          <a:xfrm flipH="1" flipV="1">
            <a:off x="7239000" y="3962400"/>
            <a:ext cx="404813" cy="1524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90" name="Text Box 26"/>
          <p:cNvSpPr txBox="1">
            <a:spLocks noChangeArrowheads="1"/>
          </p:cNvSpPr>
          <p:nvPr/>
        </p:nvSpPr>
        <p:spPr bwMode="auto">
          <a:xfrm>
            <a:off x="7334250" y="2781300"/>
            <a:ext cx="18557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baseline="0">
                <a:solidFill>
                  <a:srgbClr val="CC0000"/>
                </a:solidFill>
                <a:latin typeface="Times New Roman" pitchFamily="18" charset="0"/>
              </a:rPr>
              <a:t>GABA</a:t>
            </a:r>
            <a:r>
              <a:rPr lang="en-US">
                <a:solidFill>
                  <a:srgbClr val="CC0000"/>
                </a:solidFill>
                <a:latin typeface="Times New Roman" pitchFamily="18" charset="0"/>
              </a:rPr>
              <a:t>A </a:t>
            </a:r>
            <a:r>
              <a:rPr lang="en-US" baseline="0">
                <a:solidFill>
                  <a:srgbClr val="CC0000"/>
                </a:solidFill>
                <a:latin typeface="Times New Roman" pitchFamily="18" charset="0"/>
              </a:rPr>
              <a:t>receptor stimulation in VP alters effort- related choice.</a:t>
            </a:r>
          </a:p>
        </p:txBody>
      </p:sp>
      <p:sp>
        <p:nvSpPr>
          <p:cNvPr id="113691" name="Text Box 27"/>
          <p:cNvSpPr txBox="1">
            <a:spLocks noChangeArrowheads="1"/>
          </p:cNvSpPr>
          <p:nvPr/>
        </p:nvSpPr>
        <p:spPr bwMode="auto">
          <a:xfrm>
            <a:off x="201613" y="1816100"/>
            <a:ext cx="200183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" sz="2400" baseline="0">
                <a:solidFill>
                  <a:schemeClr val="accent2"/>
                </a:solidFill>
                <a:latin typeface="Times New Roman" pitchFamily="18" charset="0"/>
              </a:rPr>
              <a:t>Lesions or</a:t>
            </a:r>
          </a:p>
          <a:p>
            <a:pPr eaLnBrk="0" hangingPunct="0"/>
            <a:r>
              <a:rPr lang="es-ES" sz="2400" baseline="0">
                <a:solidFill>
                  <a:schemeClr val="accent2"/>
                </a:solidFill>
                <a:latin typeface="Times New Roman" pitchFamily="18" charset="0"/>
              </a:rPr>
              <a:t>inactivation </a:t>
            </a:r>
          </a:p>
          <a:p>
            <a:pPr eaLnBrk="0" hangingPunct="0"/>
            <a:r>
              <a:rPr lang="es-ES" sz="2400" baseline="0">
                <a:solidFill>
                  <a:schemeClr val="accent2"/>
                </a:solidFill>
                <a:latin typeface="Times New Roman" pitchFamily="18" charset="0"/>
              </a:rPr>
              <a:t>here alter</a:t>
            </a:r>
          </a:p>
          <a:p>
            <a:pPr eaLnBrk="0" hangingPunct="0"/>
            <a:r>
              <a:rPr lang="es-ES" sz="2400" baseline="0">
                <a:solidFill>
                  <a:schemeClr val="accent2"/>
                </a:solidFill>
                <a:latin typeface="Times New Roman" pitchFamily="18" charset="0"/>
              </a:rPr>
              <a:t>effort-related </a:t>
            </a:r>
          </a:p>
          <a:p>
            <a:pPr eaLnBrk="0" hangingPunct="0"/>
            <a:r>
              <a:rPr lang="es-ES" sz="2400" baseline="0">
                <a:solidFill>
                  <a:schemeClr val="accent2"/>
                </a:solidFill>
                <a:latin typeface="Times New Roman" pitchFamily="18" charset="0"/>
              </a:rPr>
              <a:t>decision</a:t>
            </a:r>
          </a:p>
          <a:p>
            <a:pPr eaLnBrk="0" hangingPunct="0"/>
            <a:r>
              <a:rPr lang="es-ES" sz="2400" baseline="0">
                <a:solidFill>
                  <a:schemeClr val="accent2"/>
                </a:solidFill>
                <a:latin typeface="Times New Roman" pitchFamily="18" charset="0"/>
              </a:rPr>
              <a:t>making.</a:t>
            </a:r>
            <a:endParaRPr lang="ca-ES" sz="2400" baseline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13692" name="Line 28"/>
          <p:cNvSpPr>
            <a:spLocks noChangeShapeType="1"/>
          </p:cNvSpPr>
          <p:nvPr/>
        </p:nvSpPr>
        <p:spPr bwMode="auto">
          <a:xfrm>
            <a:off x="1755775" y="4203700"/>
            <a:ext cx="703263" cy="503238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93" name="Line 29"/>
          <p:cNvSpPr>
            <a:spLocks noChangeShapeType="1"/>
          </p:cNvSpPr>
          <p:nvPr/>
        </p:nvSpPr>
        <p:spPr bwMode="auto">
          <a:xfrm flipV="1">
            <a:off x="1884363" y="1538288"/>
            <a:ext cx="574675" cy="649287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94" name="Text Box 30"/>
          <p:cNvSpPr txBox="1">
            <a:spLocks noChangeArrowheads="1"/>
          </p:cNvSpPr>
          <p:nvPr/>
        </p:nvSpPr>
        <p:spPr bwMode="auto">
          <a:xfrm>
            <a:off x="130175" y="549275"/>
            <a:ext cx="16954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" i="1" baseline="0">
                <a:latin typeface="Times New Roman" pitchFamily="18" charset="0"/>
              </a:rPr>
              <a:t>Walton et al.</a:t>
            </a:r>
          </a:p>
          <a:p>
            <a:pPr eaLnBrk="0" hangingPunct="0"/>
            <a:r>
              <a:rPr lang="es-ES" i="1" baseline="0">
                <a:latin typeface="Times New Roman" pitchFamily="18" charset="0"/>
              </a:rPr>
              <a:t>2002, 2003</a:t>
            </a:r>
          </a:p>
          <a:p>
            <a:pPr eaLnBrk="0" hangingPunct="0"/>
            <a:r>
              <a:rPr lang="en-US" i="1" baseline="0">
                <a:latin typeface="Times New Roman" pitchFamily="18" charset="0"/>
              </a:rPr>
              <a:t>Schweimer and </a:t>
            </a:r>
          </a:p>
          <a:p>
            <a:pPr eaLnBrk="0" hangingPunct="0"/>
            <a:r>
              <a:rPr lang="en-US" i="1" baseline="0">
                <a:latin typeface="Times New Roman" pitchFamily="18" charset="0"/>
              </a:rPr>
              <a:t>Hauber 2005</a:t>
            </a:r>
            <a:endParaRPr lang="ca-ES" i="1" baseline="0">
              <a:latin typeface="Times New Roman" pitchFamily="18" charset="0"/>
            </a:endParaRPr>
          </a:p>
        </p:txBody>
      </p:sp>
      <p:sp>
        <p:nvSpPr>
          <p:cNvPr id="113695" name="Text Box 31"/>
          <p:cNvSpPr txBox="1">
            <a:spLocks noChangeArrowheads="1"/>
          </p:cNvSpPr>
          <p:nvPr/>
        </p:nvSpPr>
        <p:spPr bwMode="auto">
          <a:xfrm>
            <a:off x="539750" y="4749800"/>
            <a:ext cx="1817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i="1" baseline="0">
                <a:latin typeface="Times New Roman" pitchFamily="18" charset="0"/>
              </a:rPr>
              <a:t>Floresco and </a:t>
            </a:r>
          </a:p>
          <a:p>
            <a:pPr eaLnBrk="0" hangingPunct="0"/>
            <a:r>
              <a:rPr lang="en-US" i="1" baseline="0">
                <a:latin typeface="Times New Roman" pitchFamily="18" charset="0"/>
              </a:rPr>
              <a:t>Ghods-Sharifi 2007</a:t>
            </a:r>
            <a:endParaRPr lang="ca-ES" i="1" baseline="0">
              <a:latin typeface="Times New Roman" pitchFamily="18" charset="0"/>
            </a:endParaRPr>
          </a:p>
        </p:txBody>
      </p:sp>
      <p:sp>
        <p:nvSpPr>
          <p:cNvPr id="113696" name="Text Box 32"/>
          <p:cNvSpPr txBox="1">
            <a:spLocks noChangeArrowheads="1"/>
          </p:cNvSpPr>
          <p:nvPr/>
        </p:nvSpPr>
        <p:spPr bwMode="auto">
          <a:xfrm>
            <a:off x="4508500" y="2636838"/>
            <a:ext cx="919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1600" baseline="0">
                <a:latin typeface="Arial Narrow" pitchFamily="34" charset="0"/>
                <a:ea typeface="ＭＳ Ｐゴシック"/>
                <a:cs typeface="ＭＳ Ｐゴシック"/>
              </a:rPr>
              <a:t>Adenosine</a:t>
            </a:r>
          </a:p>
        </p:txBody>
      </p:sp>
      <p:sp>
        <p:nvSpPr>
          <p:cNvPr id="113697" name="Text Box 33"/>
          <p:cNvSpPr txBox="1">
            <a:spLocks noChangeArrowheads="1"/>
          </p:cNvSpPr>
          <p:nvPr/>
        </p:nvSpPr>
        <p:spPr bwMode="auto">
          <a:xfrm>
            <a:off x="4876800" y="6456363"/>
            <a:ext cx="4144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aseline="0">
                <a:solidFill>
                  <a:srgbClr val="000000"/>
                </a:solidFill>
              </a:rPr>
              <a:t>Salamone et al., 2006, 2007,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3048000" y="2362200"/>
            <a:ext cx="885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1600" baseline="0">
                <a:latin typeface="Arial Narrow" pitchFamily="34" charset="0"/>
                <a:ea typeface="ＭＳ Ｐゴシック"/>
                <a:cs typeface="ＭＳ Ｐゴシック"/>
              </a:rPr>
              <a:t>Glutamate</a:t>
            </a:r>
          </a:p>
        </p:txBody>
      </p:sp>
      <p:sp>
        <p:nvSpPr>
          <p:cNvPr id="114691" name="AutoShape 3"/>
          <p:cNvSpPr>
            <a:spLocks noChangeArrowheads="1"/>
          </p:cNvSpPr>
          <p:nvPr/>
        </p:nvSpPr>
        <p:spPr bwMode="auto">
          <a:xfrm>
            <a:off x="2362200" y="1143000"/>
            <a:ext cx="4191000" cy="838200"/>
          </a:xfrm>
          <a:prstGeom prst="roundRect">
            <a:avLst>
              <a:gd name="adj" fmla="val 16667"/>
            </a:avLst>
          </a:prstGeom>
          <a:solidFill>
            <a:srgbClr val="F5F3F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s-ES_tradnl" sz="2000" baseline="0" dirty="0">
              <a:latin typeface="Arial Narrow" pitchFamily="34" charset="0"/>
              <a:ea typeface="ＭＳ Ｐゴシック"/>
              <a:cs typeface="ＭＳ Ｐゴシック"/>
            </a:endParaRPr>
          </a:p>
          <a:p>
            <a:pPr algn="ctr" eaLnBrk="0" hangingPunct="0"/>
            <a:r>
              <a:rPr lang="es-ES_tradnl" sz="2000" baseline="0" dirty="0">
                <a:latin typeface="Arial Narrow" pitchFamily="34" charset="0"/>
                <a:ea typeface="ＭＳ Ｐゴシック"/>
                <a:cs typeface="ＭＳ Ｐゴシック"/>
              </a:rPr>
              <a:t>ANTERIOR CINGULATE CORTEX</a:t>
            </a:r>
            <a:r>
              <a:rPr lang="es-ES_tradnl" sz="2400" baseline="0" dirty="0">
                <a:latin typeface="Arial Narrow" pitchFamily="34" charset="0"/>
                <a:ea typeface="ＭＳ Ｐゴシック"/>
                <a:cs typeface="ＭＳ Ｐゴシック"/>
              </a:rPr>
              <a:t> </a:t>
            </a:r>
          </a:p>
        </p:txBody>
      </p:sp>
      <p:sp>
        <p:nvSpPr>
          <p:cNvPr id="114692" name="Oval 4"/>
          <p:cNvSpPr>
            <a:spLocks noChangeArrowheads="1"/>
          </p:cNvSpPr>
          <p:nvPr/>
        </p:nvSpPr>
        <p:spPr bwMode="auto">
          <a:xfrm>
            <a:off x="5638800" y="2438400"/>
            <a:ext cx="2362200" cy="990600"/>
          </a:xfrm>
          <a:prstGeom prst="ellipse">
            <a:avLst/>
          </a:prstGeom>
          <a:solidFill>
            <a:srgbClr val="F5F3F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s-ES_tradnl" sz="2000" baseline="0">
                <a:latin typeface="Arial Narrow" pitchFamily="34" charset="0"/>
                <a:ea typeface="ＭＳ Ｐゴシック"/>
                <a:cs typeface="ＭＳ Ｐゴシック"/>
              </a:rPr>
              <a:t>MEDIALDORSAL </a:t>
            </a:r>
          </a:p>
          <a:p>
            <a:pPr algn="ctr" eaLnBrk="0" hangingPunct="0"/>
            <a:r>
              <a:rPr lang="es-ES_tradnl" sz="2000" baseline="0">
                <a:latin typeface="Arial Narrow" pitchFamily="34" charset="0"/>
                <a:ea typeface="ＭＳ Ｐゴシック"/>
                <a:cs typeface="ＭＳ Ｐゴシック"/>
              </a:rPr>
              <a:t>THALAMUS</a:t>
            </a:r>
            <a:r>
              <a:rPr lang="es-ES_tradnl" sz="2400" baseline="0">
                <a:latin typeface="Arial Narrow" pitchFamily="34" charset="0"/>
                <a:ea typeface="ＭＳ Ｐゴシック"/>
                <a:cs typeface="ＭＳ Ｐゴシック"/>
              </a:rPr>
              <a:t> </a:t>
            </a:r>
          </a:p>
        </p:txBody>
      </p:sp>
      <p:sp>
        <p:nvSpPr>
          <p:cNvPr id="114693" name="Oval 5"/>
          <p:cNvSpPr>
            <a:spLocks noChangeArrowheads="1"/>
          </p:cNvSpPr>
          <p:nvPr/>
        </p:nvSpPr>
        <p:spPr bwMode="auto">
          <a:xfrm>
            <a:off x="5791200" y="3810000"/>
            <a:ext cx="1447800" cy="990600"/>
          </a:xfrm>
          <a:prstGeom prst="ellipse">
            <a:avLst/>
          </a:prstGeom>
          <a:solidFill>
            <a:srgbClr val="F5F3F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s-ES_tradnl" sz="2000" baseline="0">
                <a:latin typeface="Arial Narrow" pitchFamily="34" charset="0"/>
                <a:ea typeface="ＭＳ Ｐゴシック"/>
                <a:cs typeface="ＭＳ Ｐゴシック"/>
              </a:rPr>
              <a:t>VENTRAL </a:t>
            </a:r>
          </a:p>
          <a:p>
            <a:pPr algn="ctr" eaLnBrk="0" hangingPunct="0"/>
            <a:r>
              <a:rPr lang="es-ES_tradnl" sz="2000" baseline="0">
                <a:latin typeface="Arial Narrow" pitchFamily="34" charset="0"/>
                <a:ea typeface="ＭＳ Ｐゴシック"/>
                <a:cs typeface="ＭＳ Ｐゴシック"/>
              </a:rPr>
              <a:t>PALLIDUM</a:t>
            </a:r>
            <a:endParaRPr lang="es-ES_tradnl" sz="2400" baseline="0">
              <a:latin typeface="Arial Narrow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14694" name="Oval 6"/>
          <p:cNvSpPr>
            <a:spLocks noChangeArrowheads="1"/>
          </p:cNvSpPr>
          <p:nvPr/>
        </p:nvSpPr>
        <p:spPr bwMode="auto">
          <a:xfrm>
            <a:off x="6172200" y="4941888"/>
            <a:ext cx="1447800" cy="1066800"/>
          </a:xfrm>
          <a:prstGeom prst="ellipse">
            <a:avLst/>
          </a:prstGeom>
          <a:solidFill>
            <a:srgbClr val="F5F3F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s-ES_tradnl" sz="2000" baseline="0">
                <a:latin typeface="Arial Narrow" pitchFamily="34" charset="0"/>
                <a:ea typeface="ＭＳ Ｐゴシック"/>
                <a:cs typeface="ＭＳ Ｐゴシック"/>
              </a:rPr>
              <a:t>VENTRAL </a:t>
            </a:r>
          </a:p>
          <a:p>
            <a:pPr algn="ctr" eaLnBrk="0" hangingPunct="0"/>
            <a:r>
              <a:rPr lang="es-ES_tradnl" sz="2000" baseline="0">
                <a:latin typeface="Arial Narrow" pitchFamily="34" charset="0"/>
                <a:ea typeface="ＭＳ Ｐゴシック"/>
                <a:cs typeface="ＭＳ Ｐゴシック"/>
              </a:rPr>
              <a:t>TEGMENTAL</a:t>
            </a:r>
          </a:p>
          <a:p>
            <a:pPr algn="ctr" eaLnBrk="0" hangingPunct="0"/>
            <a:r>
              <a:rPr lang="es-ES_tradnl" sz="2000" baseline="0">
                <a:latin typeface="Arial Narrow" pitchFamily="34" charset="0"/>
                <a:ea typeface="ＭＳ Ｐゴシック"/>
                <a:cs typeface="ＭＳ Ｐゴシック"/>
              </a:rPr>
              <a:t>AREA</a:t>
            </a:r>
          </a:p>
        </p:txBody>
      </p:sp>
      <p:sp>
        <p:nvSpPr>
          <p:cNvPr id="114695" name="Oval 7"/>
          <p:cNvSpPr>
            <a:spLocks noChangeArrowheads="1"/>
          </p:cNvSpPr>
          <p:nvPr/>
        </p:nvSpPr>
        <p:spPr bwMode="auto">
          <a:xfrm>
            <a:off x="3810000" y="3429000"/>
            <a:ext cx="1600200" cy="1066800"/>
          </a:xfrm>
          <a:prstGeom prst="ellipse">
            <a:avLst/>
          </a:prstGeom>
          <a:solidFill>
            <a:srgbClr val="F5F3F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s-ES_tradnl" sz="2000" baseline="0">
                <a:latin typeface="Arial Narrow" pitchFamily="34" charset="0"/>
                <a:ea typeface="ＭＳ Ｐゴシック"/>
                <a:cs typeface="ＭＳ Ｐゴシック"/>
              </a:rPr>
              <a:t>ACCUMBENS </a:t>
            </a:r>
          </a:p>
        </p:txBody>
      </p:sp>
      <p:sp>
        <p:nvSpPr>
          <p:cNvPr id="114696" name="AutoShape 8"/>
          <p:cNvSpPr>
            <a:spLocks noChangeArrowheads="1"/>
          </p:cNvSpPr>
          <p:nvPr/>
        </p:nvSpPr>
        <p:spPr bwMode="auto">
          <a:xfrm rot="-3268520">
            <a:off x="5368925" y="4122738"/>
            <a:ext cx="277813" cy="1703387"/>
          </a:xfrm>
          <a:prstGeom prst="upArrow">
            <a:avLst>
              <a:gd name="adj1" fmla="val 50000"/>
              <a:gd name="adj2" fmla="val 15328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 eaLnBrk="0" hangingPunct="0"/>
            <a:endParaRPr lang="ca-ES" sz="2400" b="0" baseline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114697" name="AutoShape 9"/>
          <p:cNvSpPr>
            <a:spLocks noChangeArrowheads="1"/>
          </p:cNvSpPr>
          <p:nvPr/>
        </p:nvSpPr>
        <p:spPr bwMode="auto">
          <a:xfrm rot="-3268520">
            <a:off x="5468143" y="1754982"/>
            <a:ext cx="277813" cy="990600"/>
          </a:xfrm>
          <a:prstGeom prst="upArrow">
            <a:avLst>
              <a:gd name="adj1" fmla="val 50000"/>
              <a:gd name="adj2" fmla="val 8914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 eaLnBrk="0" hangingPunct="0"/>
            <a:endParaRPr lang="ca-ES" sz="2400" b="0" baseline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114698" name="AutoShape 10"/>
          <p:cNvSpPr>
            <a:spLocks noChangeArrowheads="1"/>
          </p:cNvSpPr>
          <p:nvPr/>
        </p:nvSpPr>
        <p:spPr bwMode="auto">
          <a:xfrm rot="-96454">
            <a:off x="6400800" y="3379788"/>
            <a:ext cx="277813" cy="430212"/>
          </a:xfrm>
          <a:prstGeom prst="upArrow">
            <a:avLst>
              <a:gd name="adj1" fmla="val 50000"/>
              <a:gd name="adj2" fmla="val 3871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ca-ES" sz="2400" b="0" baseline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114699" name="AutoShape 11"/>
          <p:cNvSpPr>
            <a:spLocks noChangeArrowheads="1"/>
          </p:cNvSpPr>
          <p:nvPr/>
        </p:nvSpPr>
        <p:spPr bwMode="auto">
          <a:xfrm rot="5790135">
            <a:off x="5486401" y="3913187"/>
            <a:ext cx="277812" cy="430213"/>
          </a:xfrm>
          <a:prstGeom prst="upArrow">
            <a:avLst>
              <a:gd name="adj1" fmla="val 50000"/>
              <a:gd name="adj2" fmla="val 3871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hangingPunct="0"/>
            <a:endParaRPr lang="ca-ES" sz="2400" b="0" baseline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114700" name="AutoShape 12"/>
          <p:cNvSpPr>
            <a:spLocks noChangeArrowheads="1"/>
          </p:cNvSpPr>
          <p:nvPr/>
        </p:nvSpPr>
        <p:spPr bwMode="auto">
          <a:xfrm rot="-10895121">
            <a:off x="4114800" y="1979613"/>
            <a:ext cx="277813" cy="1524000"/>
          </a:xfrm>
          <a:prstGeom prst="upArrow">
            <a:avLst>
              <a:gd name="adj1" fmla="val 50000"/>
              <a:gd name="adj2" fmla="val 13714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/>
            <a:endParaRPr lang="ca-ES" sz="2400" b="0" baseline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114701" name="Text Box 13"/>
          <p:cNvSpPr txBox="1">
            <a:spLocks noChangeArrowheads="1"/>
          </p:cNvSpPr>
          <p:nvPr/>
        </p:nvSpPr>
        <p:spPr bwMode="auto">
          <a:xfrm>
            <a:off x="5170488" y="5105400"/>
            <a:ext cx="48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2400" baseline="0">
                <a:latin typeface="Arial Narrow" pitchFamily="34" charset="0"/>
                <a:ea typeface="ＭＳ Ｐゴシック"/>
                <a:cs typeface="ＭＳ Ｐゴシック"/>
              </a:rPr>
              <a:t>DA</a:t>
            </a:r>
          </a:p>
        </p:txBody>
      </p:sp>
      <p:sp>
        <p:nvSpPr>
          <p:cNvPr id="114702" name="Text Box 14"/>
          <p:cNvSpPr txBox="1">
            <a:spLocks noChangeArrowheads="1"/>
          </p:cNvSpPr>
          <p:nvPr/>
        </p:nvSpPr>
        <p:spPr bwMode="auto">
          <a:xfrm>
            <a:off x="5773738" y="2057400"/>
            <a:ext cx="887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1600" baseline="0">
                <a:latin typeface="Arial Narrow" pitchFamily="34" charset="0"/>
                <a:ea typeface="ＭＳ Ｐゴシック"/>
                <a:cs typeface="ＭＳ Ｐゴシック"/>
              </a:rPr>
              <a:t>Glutamate</a:t>
            </a:r>
          </a:p>
        </p:txBody>
      </p:sp>
      <p:sp>
        <p:nvSpPr>
          <p:cNvPr id="114703" name="Text Box 15"/>
          <p:cNvSpPr txBox="1">
            <a:spLocks noChangeArrowheads="1"/>
          </p:cNvSpPr>
          <p:nvPr/>
        </p:nvSpPr>
        <p:spPr bwMode="auto">
          <a:xfrm>
            <a:off x="6688138" y="3473450"/>
            <a:ext cx="601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1600" baseline="0">
                <a:latin typeface="Arial Narrow" pitchFamily="34" charset="0"/>
                <a:ea typeface="ＭＳ Ｐゴシック"/>
                <a:cs typeface="ＭＳ Ｐゴシック"/>
              </a:rPr>
              <a:t>GABA</a:t>
            </a:r>
          </a:p>
        </p:txBody>
      </p:sp>
      <p:sp>
        <p:nvSpPr>
          <p:cNvPr id="114704" name="Text Box 16"/>
          <p:cNvSpPr txBox="1">
            <a:spLocks noChangeArrowheads="1"/>
          </p:cNvSpPr>
          <p:nvPr/>
        </p:nvSpPr>
        <p:spPr bwMode="auto">
          <a:xfrm>
            <a:off x="5316538" y="3549650"/>
            <a:ext cx="601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1600" baseline="0">
                <a:latin typeface="Arial Narrow" pitchFamily="34" charset="0"/>
                <a:ea typeface="ＭＳ Ｐゴシック"/>
                <a:cs typeface="ＭＳ Ｐゴシック"/>
              </a:rPr>
              <a:t>GABA</a:t>
            </a:r>
          </a:p>
        </p:txBody>
      </p:sp>
      <p:sp>
        <p:nvSpPr>
          <p:cNvPr id="114705" name="Oval 17"/>
          <p:cNvSpPr>
            <a:spLocks noChangeArrowheads="1"/>
          </p:cNvSpPr>
          <p:nvPr/>
        </p:nvSpPr>
        <p:spPr bwMode="auto">
          <a:xfrm>
            <a:off x="2590800" y="4876800"/>
            <a:ext cx="1828800" cy="1143000"/>
          </a:xfrm>
          <a:prstGeom prst="ellipse">
            <a:avLst/>
          </a:prstGeom>
          <a:solidFill>
            <a:srgbClr val="F5F3F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s-ES_tradnl" sz="2000" baseline="0">
                <a:latin typeface="Arial Narrow" pitchFamily="34" charset="0"/>
                <a:ea typeface="ＭＳ Ｐゴシック"/>
                <a:cs typeface="ＭＳ Ｐゴシック"/>
              </a:rPr>
              <a:t>BASOLATERAL </a:t>
            </a:r>
          </a:p>
          <a:p>
            <a:pPr algn="ctr" eaLnBrk="0" hangingPunct="0"/>
            <a:r>
              <a:rPr lang="es-ES_tradnl" sz="2000" baseline="0">
                <a:latin typeface="Arial Narrow" pitchFamily="34" charset="0"/>
                <a:ea typeface="ＭＳ Ｐゴシック"/>
                <a:cs typeface="ＭＳ Ｐゴシック"/>
              </a:rPr>
              <a:t>AMYGDALA </a:t>
            </a:r>
          </a:p>
        </p:txBody>
      </p:sp>
      <p:sp>
        <p:nvSpPr>
          <p:cNvPr id="114706" name="AutoShape 18"/>
          <p:cNvSpPr>
            <a:spLocks noChangeArrowheads="1"/>
          </p:cNvSpPr>
          <p:nvPr/>
        </p:nvSpPr>
        <p:spPr bwMode="auto">
          <a:xfrm rot="2439693">
            <a:off x="3962400" y="4314825"/>
            <a:ext cx="228600" cy="6858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ca-ES" sz="2400" b="0" baseline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114707" name="Text Box 19"/>
          <p:cNvSpPr txBox="1">
            <a:spLocks noChangeArrowheads="1"/>
          </p:cNvSpPr>
          <p:nvPr/>
        </p:nvSpPr>
        <p:spPr bwMode="auto">
          <a:xfrm>
            <a:off x="3048000" y="4419600"/>
            <a:ext cx="885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1600" baseline="0">
                <a:latin typeface="Arial Narrow" pitchFamily="34" charset="0"/>
                <a:ea typeface="ＭＳ Ｐゴシック"/>
                <a:cs typeface="ＭＳ Ｐゴシック"/>
              </a:rPr>
              <a:t>Glutamate</a:t>
            </a:r>
          </a:p>
        </p:txBody>
      </p:sp>
      <p:sp>
        <p:nvSpPr>
          <p:cNvPr id="114708" name="AutoShape 20"/>
          <p:cNvSpPr>
            <a:spLocks noChangeArrowheads="1"/>
          </p:cNvSpPr>
          <p:nvPr/>
        </p:nvSpPr>
        <p:spPr bwMode="auto">
          <a:xfrm>
            <a:off x="2667000" y="1905000"/>
            <a:ext cx="304800" cy="3200400"/>
          </a:xfrm>
          <a:prstGeom prst="upDownArrow">
            <a:avLst>
              <a:gd name="adj1" fmla="val 50000"/>
              <a:gd name="adj2" fmla="val 21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9" name="Text Box 21"/>
          <p:cNvSpPr txBox="1">
            <a:spLocks noChangeArrowheads="1"/>
          </p:cNvSpPr>
          <p:nvPr/>
        </p:nvSpPr>
        <p:spPr bwMode="auto">
          <a:xfrm>
            <a:off x="152400" y="6092825"/>
            <a:ext cx="9009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aseline="0">
                <a:solidFill>
                  <a:srgbClr val="CC3300"/>
                </a:solidFill>
                <a:latin typeface="Times New Roman" pitchFamily="18" charset="0"/>
              </a:rPr>
              <a:t>Decreased DA transmission is associated with psychomotor slowing.</a:t>
            </a:r>
          </a:p>
        </p:txBody>
      </p:sp>
      <p:sp>
        <p:nvSpPr>
          <p:cNvPr id="114710" name="Text Box 22"/>
          <p:cNvSpPr txBox="1">
            <a:spLocks noChangeArrowheads="1"/>
          </p:cNvSpPr>
          <p:nvPr/>
        </p:nvSpPr>
        <p:spPr bwMode="auto">
          <a:xfrm>
            <a:off x="155575" y="1773238"/>
            <a:ext cx="25273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000" baseline="0">
                <a:solidFill>
                  <a:srgbClr val="CC3300"/>
                </a:solidFill>
                <a:latin typeface="Times New Roman" pitchFamily="18" charset="0"/>
              </a:rPr>
              <a:t>Motor slowing in depression is behaviorally similar to parkinsonian bradykinesia. </a:t>
            </a:r>
          </a:p>
          <a:p>
            <a:pPr eaLnBrk="0" hangingPunct="0"/>
            <a:endParaRPr lang="en-US" sz="2000" baseline="0">
              <a:solidFill>
                <a:srgbClr val="CC3300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2000" baseline="0">
                <a:solidFill>
                  <a:srgbClr val="CC3300"/>
                </a:solidFill>
                <a:latin typeface="Times New Roman" pitchFamily="18" charset="0"/>
              </a:rPr>
              <a:t>L-DOPA, bromocriptine and stimulants are used to treat psychomotor retardation in</a:t>
            </a:r>
          </a:p>
          <a:p>
            <a:pPr eaLnBrk="0" hangingPunct="0"/>
            <a:r>
              <a:rPr lang="en-US" sz="2000" baseline="0">
                <a:solidFill>
                  <a:srgbClr val="CC3300"/>
                </a:solidFill>
                <a:latin typeface="Times New Roman" pitchFamily="18" charset="0"/>
              </a:rPr>
              <a:t>depressed patients. </a:t>
            </a:r>
          </a:p>
        </p:txBody>
      </p:sp>
      <p:sp>
        <p:nvSpPr>
          <p:cNvPr id="114711" name="Text Box 23"/>
          <p:cNvSpPr txBox="1">
            <a:spLocks noChangeArrowheads="1"/>
          </p:cNvSpPr>
          <p:nvPr/>
        </p:nvSpPr>
        <p:spPr bwMode="auto">
          <a:xfrm>
            <a:off x="205925" y="66675"/>
            <a:ext cx="8785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aseline="0" dirty="0" smtClean="0">
                <a:solidFill>
                  <a:srgbClr val="CC3300"/>
                </a:solidFill>
                <a:latin typeface="Times New Roman" pitchFamily="18" charset="0"/>
              </a:rPr>
              <a:t>Anterior </a:t>
            </a:r>
            <a:r>
              <a:rPr lang="en-US" sz="2400" baseline="0" dirty="0" err="1">
                <a:solidFill>
                  <a:srgbClr val="CC3300"/>
                </a:solidFill>
                <a:latin typeface="Times New Roman" pitchFamily="18" charset="0"/>
              </a:rPr>
              <a:t>cingulate</a:t>
            </a:r>
            <a:r>
              <a:rPr lang="en-US" sz="2400" baseline="0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400" baseline="0" dirty="0" smtClean="0">
                <a:solidFill>
                  <a:srgbClr val="CC3300"/>
                </a:solidFill>
                <a:latin typeface="Times New Roman" pitchFamily="18" charset="0"/>
              </a:rPr>
              <a:t>cortex is </a:t>
            </a:r>
            <a:r>
              <a:rPr lang="en-US" sz="2400" baseline="0" dirty="0">
                <a:solidFill>
                  <a:srgbClr val="CC3300"/>
                </a:solidFill>
                <a:latin typeface="Times New Roman" pitchFamily="18" charset="0"/>
              </a:rPr>
              <a:t>involved</a:t>
            </a:r>
          </a:p>
          <a:p>
            <a:pPr algn="ctr" eaLnBrk="0" hangingPunct="0"/>
            <a:r>
              <a:rPr lang="en-US" sz="2400" baseline="0" dirty="0">
                <a:solidFill>
                  <a:srgbClr val="CC3300"/>
                </a:solidFill>
                <a:latin typeface="Times New Roman" pitchFamily="18" charset="0"/>
              </a:rPr>
              <a:t>in psychomotor </a:t>
            </a:r>
            <a:r>
              <a:rPr lang="en-US" sz="2400" baseline="0" dirty="0" smtClean="0">
                <a:solidFill>
                  <a:srgbClr val="CC3300"/>
                </a:solidFill>
                <a:latin typeface="Times New Roman" pitchFamily="18" charset="0"/>
              </a:rPr>
              <a:t>retardation &amp; effort-related functions in humans.</a:t>
            </a:r>
            <a:endParaRPr lang="en-US" sz="2400" baseline="0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114712" name="Line 24"/>
          <p:cNvSpPr>
            <a:spLocks noChangeShapeType="1"/>
          </p:cNvSpPr>
          <p:nvPr/>
        </p:nvSpPr>
        <p:spPr bwMode="auto">
          <a:xfrm>
            <a:off x="4379913" y="836613"/>
            <a:ext cx="0" cy="360362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713" name="Text Box 25"/>
          <p:cNvSpPr txBox="1">
            <a:spLocks noChangeArrowheads="1"/>
          </p:cNvSpPr>
          <p:nvPr/>
        </p:nvSpPr>
        <p:spPr bwMode="auto">
          <a:xfrm>
            <a:off x="4953000" y="6465888"/>
            <a:ext cx="4144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aseline="0">
                <a:solidFill>
                  <a:srgbClr val="000000"/>
                </a:solidFill>
              </a:rPr>
              <a:t>Salamone et al., 2006, 2007, 2010</a:t>
            </a:r>
          </a:p>
        </p:txBody>
      </p:sp>
      <p:sp>
        <p:nvSpPr>
          <p:cNvPr id="114714" name="Text Box 26"/>
          <p:cNvSpPr txBox="1">
            <a:spLocks noChangeArrowheads="1"/>
          </p:cNvSpPr>
          <p:nvPr/>
        </p:nvSpPr>
        <p:spPr bwMode="auto">
          <a:xfrm>
            <a:off x="4421188" y="3213100"/>
            <a:ext cx="919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1600" baseline="0">
                <a:latin typeface="Arial Narrow" pitchFamily="34" charset="0"/>
                <a:ea typeface="ＭＳ Ｐゴシック"/>
                <a:cs typeface="ＭＳ Ｐゴシック"/>
              </a:rPr>
              <a:t>Adenosine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524000"/>
          </a:xfrm>
        </p:spPr>
        <p:txBody>
          <a:bodyPr/>
          <a:lstStyle/>
          <a:p>
            <a:r>
              <a:rPr lang="en-US" b="1"/>
              <a:t>Activational Aspects of Motivation in Human and Rodent Studies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100" b="1" dirty="0"/>
              <a:t>Rodent studies typically use physical activity (e.g. lever pressing with high ratios, climbing barriers)</a:t>
            </a:r>
          </a:p>
          <a:p>
            <a:pPr>
              <a:lnSpc>
                <a:spcPct val="80000"/>
              </a:lnSpc>
            </a:pPr>
            <a:r>
              <a:rPr lang="en-US" sz="2100" b="1" dirty="0"/>
              <a:t>Most human clinical studies use subjective reports or rating scales (e.g. Friedman et al. 2007; </a:t>
            </a:r>
            <a:r>
              <a:rPr lang="en-US" sz="2100" b="1" dirty="0" err="1"/>
              <a:t>Gothelf</a:t>
            </a:r>
            <a:r>
              <a:rPr lang="en-US" sz="2100" b="1" dirty="0"/>
              <a:t> et al. 2003</a:t>
            </a:r>
            <a:r>
              <a:rPr lang="en-US" sz="2100" b="1" dirty="0" smtClean="0"/>
              <a:t>)</a:t>
            </a:r>
            <a:endParaRPr lang="en-US" sz="2100" b="1" dirty="0"/>
          </a:p>
          <a:p>
            <a:pPr>
              <a:lnSpc>
                <a:spcPct val="80000"/>
              </a:lnSpc>
            </a:pPr>
            <a:r>
              <a:rPr lang="en-US" sz="2100" b="1" dirty="0"/>
              <a:t>Some human studies use progressive ratio responding </a:t>
            </a:r>
            <a:r>
              <a:rPr lang="en-US" sz="2100" b="1" dirty="0" smtClean="0"/>
              <a:t>or effort discounting</a:t>
            </a:r>
            <a:r>
              <a:rPr lang="en-US" sz="2100" b="1" dirty="0" smtClean="0"/>
              <a:t>.</a:t>
            </a:r>
            <a:endParaRPr lang="en-US" sz="2100" b="1" dirty="0"/>
          </a:p>
          <a:p>
            <a:pPr>
              <a:lnSpc>
                <a:spcPct val="80000"/>
              </a:lnSpc>
            </a:pPr>
            <a:r>
              <a:rPr lang="en-US" sz="2100" b="1" dirty="0"/>
              <a:t>Recent imaging studies of effort-related decision making (</a:t>
            </a:r>
            <a:r>
              <a:rPr lang="en-US" sz="2100" b="1" dirty="0" err="1"/>
              <a:t>Botvinick</a:t>
            </a:r>
            <a:r>
              <a:rPr lang="en-US" sz="2100" b="1" dirty="0"/>
              <a:t> et al. 2009 used mental effort; </a:t>
            </a:r>
            <a:r>
              <a:rPr lang="en-US" sz="2100" b="1" dirty="0" err="1"/>
              <a:t>Coxson</a:t>
            </a:r>
            <a:r>
              <a:rPr lang="en-US" sz="2100" b="1" dirty="0"/>
              <a:t> et al. 2009 used </a:t>
            </a:r>
            <a:r>
              <a:rPr lang="en-US" sz="2100" b="1" dirty="0" smtClean="0"/>
              <a:t>cues associated with effort in a </a:t>
            </a:r>
            <a:r>
              <a:rPr lang="en-US" sz="2100" b="1" dirty="0"/>
              <a:t>target crossing task)</a:t>
            </a:r>
          </a:p>
          <a:p>
            <a:pPr>
              <a:lnSpc>
                <a:spcPct val="80000"/>
              </a:lnSpc>
            </a:pPr>
            <a:r>
              <a:rPr lang="en-US" sz="2100" b="1" dirty="0" err="1"/>
              <a:t>Botvinick</a:t>
            </a:r>
            <a:r>
              <a:rPr lang="en-US" sz="2100" b="1" dirty="0"/>
              <a:t> et al. (2009): nucleus </a:t>
            </a:r>
            <a:r>
              <a:rPr lang="en-US" sz="2100" b="1" dirty="0" err="1"/>
              <a:t>accumbens</a:t>
            </a:r>
            <a:r>
              <a:rPr lang="en-US" sz="2100" b="1" dirty="0"/>
              <a:t> activation was inversely related to the mental effort demand; this effect was correlated with </a:t>
            </a:r>
            <a:r>
              <a:rPr lang="en-US" sz="2100" b="1" dirty="0" smtClean="0"/>
              <a:t>preceding </a:t>
            </a:r>
            <a:r>
              <a:rPr lang="en-US" sz="2100" b="1" dirty="0"/>
              <a:t>activation in the dorsal anterior </a:t>
            </a:r>
            <a:r>
              <a:rPr lang="en-US" sz="2100" b="1" dirty="0" err="1"/>
              <a:t>cingulate</a:t>
            </a:r>
            <a:r>
              <a:rPr lang="en-US" sz="2100" b="1" dirty="0"/>
              <a:t> cortex</a:t>
            </a:r>
          </a:p>
          <a:p>
            <a:pPr>
              <a:lnSpc>
                <a:spcPct val="80000"/>
              </a:lnSpc>
            </a:pPr>
            <a:r>
              <a:rPr lang="en-US" sz="2100" b="1" dirty="0" err="1"/>
              <a:t>Croxson</a:t>
            </a:r>
            <a:r>
              <a:rPr lang="en-US" sz="2100" b="1" dirty="0"/>
              <a:t> et al. (2009): activity in nucleus </a:t>
            </a:r>
            <a:r>
              <a:rPr lang="en-US" sz="2100" b="1" dirty="0" err="1"/>
              <a:t>accumbens</a:t>
            </a:r>
            <a:r>
              <a:rPr lang="en-US" sz="2100" b="1" dirty="0"/>
              <a:t> and dorsal anterior </a:t>
            </a:r>
            <a:r>
              <a:rPr lang="en-US" sz="2100" b="1" dirty="0" err="1"/>
              <a:t>cingulate</a:t>
            </a:r>
            <a:r>
              <a:rPr lang="en-US" sz="2100" b="1" dirty="0"/>
              <a:t> cortex were </a:t>
            </a:r>
            <a:r>
              <a:rPr lang="en-US" sz="2100" b="1" dirty="0" smtClean="0"/>
              <a:t>sensitive to cues associated with the cost/benefit trade offs; </a:t>
            </a:r>
            <a:r>
              <a:rPr lang="en-US" sz="2100" b="1" dirty="0"/>
              <a:t>posterior </a:t>
            </a:r>
            <a:r>
              <a:rPr lang="en-US" sz="2100" b="1" dirty="0" err="1"/>
              <a:t>orbitofrontal</a:t>
            </a:r>
            <a:r>
              <a:rPr lang="en-US" sz="2100" b="1" dirty="0"/>
              <a:t> and insular activity was only correlated with the expected reward magnitude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524000"/>
          </a:xfrm>
        </p:spPr>
        <p:txBody>
          <a:bodyPr/>
          <a:lstStyle/>
          <a:p>
            <a:r>
              <a:rPr lang="en-US" sz="3400" b="1"/>
              <a:t>Question 1- How are the motivational effects of D2 antagonism in rodents related to their core antipsychotic effects in humans?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8001000" cy="4267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b="1"/>
              <a:t>TWO POSSIBLE ANSWERS: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b="1"/>
          </a:p>
          <a:p>
            <a:pPr>
              <a:lnSpc>
                <a:spcPct val="80000"/>
              </a:lnSpc>
            </a:pPr>
            <a:r>
              <a:rPr lang="en-US" sz="2800" b="1" i="1"/>
              <a:t>They are not related</a:t>
            </a:r>
            <a:r>
              <a:rPr lang="en-US" sz="2800" b="1"/>
              <a:t>; the motivational effects of D2 antagonists could reflect side effects of antipsychotics based upon their mesolimbic actions; perhaps antipsychotic effects are due to actions on other systems (e.g. mesocortical DA).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800" b="1"/>
          </a:p>
          <a:p>
            <a:pPr>
              <a:lnSpc>
                <a:spcPct val="80000"/>
              </a:lnSpc>
            </a:pPr>
            <a:r>
              <a:rPr lang="en-US" sz="2800" b="1" i="1"/>
              <a:t>They are related</a:t>
            </a:r>
            <a:r>
              <a:rPr lang="en-US" sz="2800" b="1"/>
              <a:t>; the core antipsychotic effect could be directly dependent upon the fundamental motivational effects of D2 antagonists, which can be studied in rodents.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524000"/>
          </a:xfrm>
        </p:spPr>
        <p:txBody>
          <a:bodyPr/>
          <a:lstStyle/>
          <a:p>
            <a:r>
              <a:rPr lang="en-US" sz="3400" b="1"/>
              <a:t>Kapur: Motivational effects of antipsychotic drugs </a:t>
            </a:r>
            <a:r>
              <a:rPr lang="en-US" sz="3400" b="1" u="sng"/>
              <a:t>are</a:t>
            </a:r>
            <a:r>
              <a:rPr lang="en-US" sz="3400" b="1"/>
              <a:t> directly related to their clinical effects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/>
              <a:t>DA mediates “motivational salience” or “motivational significance”</a:t>
            </a:r>
          </a:p>
          <a:p>
            <a:r>
              <a:rPr lang="en-US" sz="2800" b="1"/>
              <a:t>DA mediates instrumental responses to appetitive and aversive events</a:t>
            </a:r>
          </a:p>
          <a:p>
            <a:r>
              <a:rPr lang="en-US" sz="2800" b="1"/>
              <a:t>DA antagonists “change the drive to obtain food and sex” or “decrease motivational drive”</a:t>
            </a:r>
          </a:p>
          <a:p>
            <a:r>
              <a:rPr lang="en-US" sz="2800" b="1"/>
              <a:t>DA “allows for the seamless transition from motivation to action”</a:t>
            </a:r>
          </a:p>
          <a:p>
            <a:r>
              <a:rPr lang="en-US" sz="2800" b="1"/>
              <a:t>DA is involved in “decision utility” and decision making</a:t>
            </a:r>
          </a:p>
          <a:p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524000"/>
          </a:xfrm>
        </p:spPr>
        <p:txBody>
          <a:bodyPr/>
          <a:lstStyle/>
          <a:p>
            <a:r>
              <a:rPr lang="en-US" sz="3400" b="1"/>
              <a:t>Are motivational effects of antipsychotic drugs related to their clinical effects?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876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b="1" dirty="0"/>
              <a:t>Problems: D1 antagonists are not antipsychotic, but do produce motivational effects similar to D2 antagonists</a:t>
            </a:r>
          </a:p>
          <a:p>
            <a:pPr>
              <a:lnSpc>
                <a:spcPct val="80000"/>
              </a:lnSpc>
            </a:pPr>
            <a:r>
              <a:rPr lang="en-US" sz="2800" b="1" dirty="0"/>
              <a:t>Impair avoidance behavior</a:t>
            </a:r>
          </a:p>
          <a:p>
            <a:pPr>
              <a:lnSpc>
                <a:spcPct val="80000"/>
              </a:lnSpc>
            </a:pPr>
            <a:r>
              <a:rPr lang="en-US" sz="2800" b="1" dirty="0" smtClean="0"/>
              <a:t>Reduce </a:t>
            </a:r>
            <a:r>
              <a:rPr lang="en-US" sz="2800" b="1" dirty="0"/>
              <a:t>novelty-stimulated behavioral activation</a:t>
            </a:r>
          </a:p>
          <a:p>
            <a:pPr>
              <a:lnSpc>
                <a:spcPct val="80000"/>
              </a:lnSpc>
            </a:pPr>
            <a:r>
              <a:rPr lang="en-US" sz="2800" b="1" dirty="0"/>
              <a:t>Reduce </a:t>
            </a:r>
            <a:r>
              <a:rPr lang="en-US" sz="2800" b="1" dirty="0" err="1"/>
              <a:t>Pavlovian</a:t>
            </a:r>
            <a:r>
              <a:rPr lang="en-US" sz="2800" b="1" dirty="0"/>
              <a:t>-Instrumental transfer</a:t>
            </a:r>
          </a:p>
          <a:p>
            <a:pPr>
              <a:lnSpc>
                <a:spcPct val="80000"/>
              </a:lnSpc>
            </a:pPr>
            <a:r>
              <a:rPr lang="en-US" sz="2800" b="1" dirty="0"/>
              <a:t>Reduce instrumental responding supported by positive </a:t>
            </a:r>
            <a:r>
              <a:rPr lang="en-US" sz="2800" b="1" dirty="0" err="1"/>
              <a:t>reinforcers</a:t>
            </a:r>
            <a:endParaRPr lang="en-US" sz="2800" b="1" dirty="0"/>
          </a:p>
          <a:p>
            <a:pPr>
              <a:lnSpc>
                <a:spcPct val="80000"/>
              </a:lnSpc>
            </a:pPr>
            <a:r>
              <a:rPr lang="en-US" sz="2800" b="1" dirty="0"/>
              <a:t>Alter effort-related choice </a:t>
            </a:r>
            <a:r>
              <a:rPr lang="en-US" sz="2800" b="1" dirty="0" smtClean="0"/>
              <a:t>behavior</a:t>
            </a:r>
          </a:p>
          <a:p>
            <a:pPr>
              <a:lnSpc>
                <a:spcPct val="80000"/>
              </a:lnSpc>
              <a:buNone/>
            </a:pPr>
            <a:endParaRPr lang="en-US" sz="2800" b="1" dirty="0" smtClean="0"/>
          </a:p>
          <a:p>
            <a:pPr>
              <a:lnSpc>
                <a:spcPct val="80000"/>
              </a:lnSpc>
              <a:buNone/>
            </a:pPr>
            <a:r>
              <a:rPr lang="en-US" sz="2800" b="1" dirty="0" smtClean="0"/>
              <a:t>Also- perhaps “motivational significance” is too broad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/>
              <a:t>Nevertheless…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01000" cy="4724400"/>
          </a:xfrm>
        </p:spPr>
        <p:txBody>
          <a:bodyPr/>
          <a:lstStyle/>
          <a:p>
            <a:r>
              <a:rPr lang="en-US" b="1"/>
              <a:t>It is important to test the hypothesis that the motivational effects of D2 antagonists are related to their antipsychotic effects in humans.</a:t>
            </a:r>
          </a:p>
          <a:p>
            <a:pPr>
              <a:buFontTx/>
              <a:buNone/>
            </a:pPr>
            <a:endParaRPr lang="en-US" b="1"/>
          </a:p>
          <a:p>
            <a:r>
              <a:rPr lang="en-US" b="1"/>
              <a:t>Such a test could provide insights into the mechanism of action of antipsychotic drugs, and may also yield some practical therapeutic benefits.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153400" cy="1524000"/>
          </a:xfrm>
        </p:spPr>
        <p:txBody>
          <a:bodyPr/>
          <a:lstStyle/>
          <a:p>
            <a:r>
              <a:rPr lang="en-US" sz="3400" b="1"/>
              <a:t>Question 2- Can the motivational effects of D2 antagonists be pharmacologically dissociated from their therapeutic effects in humans?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4343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/>
              <a:t>PROPOSAL: TRANSLATIONAL WORK IN RODENTS AND HUMANS TO INVESTIGATE THE POTENTIAL DISSOCIATION OF MOTIVATIONAL AND ANTIPSYCHOTIC EFFECTS OF D2 ANTAGONISTS. (Salamone et al. 2010, </a:t>
            </a:r>
            <a:r>
              <a:rPr lang="en-US" sz="2800" b="1" i="1"/>
              <a:t>Future Neurology)</a:t>
            </a:r>
            <a:endParaRPr lang="en-US" sz="2800" b="1"/>
          </a:p>
          <a:p>
            <a:pPr>
              <a:lnSpc>
                <a:spcPct val="90000"/>
              </a:lnSpc>
              <a:buFontTx/>
              <a:buNone/>
            </a:pPr>
            <a:endParaRPr lang="en-US" sz="2800" b="1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/>
              <a:t>Suggested line of research: D2/Adenosine A</a:t>
            </a:r>
            <a:r>
              <a:rPr lang="en-US" sz="2800" b="1" baseline="-25000"/>
              <a:t>2A</a:t>
            </a:r>
            <a:r>
              <a:rPr lang="en-US" sz="2800" b="1"/>
              <a:t> receptor interactions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7150"/>
            <a:ext cx="7772400" cy="1162050"/>
          </a:xfrm>
        </p:spPr>
        <p:txBody>
          <a:bodyPr/>
          <a:lstStyle/>
          <a:p>
            <a:r>
              <a:rPr lang="en-US" b="1"/>
              <a:t>DA D2/Adenosine A</a:t>
            </a:r>
            <a:r>
              <a:rPr lang="en-US" b="1" baseline="-25000"/>
              <a:t>2A</a:t>
            </a:r>
            <a:r>
              <a:rPr lang="en-US" b="1"/>
              <a:t> Interactions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Adenosine A</a:t>
            </a:r>
            <a:r>
              <a:rPr lang="en-US" sz="2400" b="1" baseline="-25000"/>
              <a:t>2A</a:t>
            </a:r>
            <a:r>
              <a:rPr lang="en-US" sz="2400" b="1"/>
              <a:t> receptors are co-localized with D2 receptors throughout the entire striatal complex</a:t>
            </a:r>
          </a:p>
          <a:p>
            <a:pPr>
              <a:lnSpc>
                <a:spcPct val="90000"/>
              </a:lnSpc>
            </a:pPr>
            <a:r>
              <a:rPr lang="en-US" sz="2400" b="1"/>
              <a:t>Adenosine A</a:t>
            </a:r>
            <a:r>
              <a:rPr lang="en-US" sz="2400" b="1" baseline="-25000"/>
              <a:t>2A</a:t>
            </a:r>
            <a:r>
              <a:rPr lang="en-US" sz="2400" b="1"/>
              <a:t> antagonists are being assessed as treatments for idiopathic PD</a:t>
            </a:r>
          </a:p>
          <a:p>
            <a:pPr>
              <a:lnSpc>
                <a:spcPct val="90000"/>
              </a:lnSpc>
            </a:pPr>
            <a:r>
              <a:rPr lang="en-US" sz="2400" b="1"/>
              <a:t>Rodent studies clearly demonstrate that adenosine A</a:t>
            </a:r>
            <a:r>
              <a:rPr lang="en-US" sz="2400" b="1" baseline="-25000"/>
              <a:t>2A</a:t>
            </a:r>
            <a:r>
              <a:rPr lang="en-US" sz="2400" b="1"/>
              <a:t> antagonists can reverse the parkinsonian-like motor impairments produced by D2 antagonists.</a:t>
            </a:r>
          </a:p>
          <a:p>
            <a:pPr>
              <a:lnSpc>
                <a:spcPct val="90000"/>
              </a:lnSpc>
            </a:pPr>
            <a:r>
              <a:rPr lang="en-US" sz="2400" b="1"/>
              <a:t>Rodent studies indicate that A</a:t>
            </a:r>
            <a:r>
              <a:rPr lang="en-US" sz="2400" b="1" baseline="-25000"/>
              <a:t>2A</a:t>
            </a:r>
            <a:r>
              <a:rPr lang="en-US" sz="2400" b="1"/>
              <a:t> antagonists can reverse the impairments in several aspects of motivated behavior that are produced by D2 antagonists.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/>
              <a:t>Question 3- Can adenosine A</a:t>
            </a:r>
            <a:r>
              <a:rPr lang="en-US" sz="2400" b="1" baseline="-25000"/>
              <a:t>2A</a:t>
            </a:r>
            <a:r>
              <a:rPr lang="en-US" sz="2400" b="1"/>
              <a:t> antagonists dissociate the motivational and antipsychotic effects of D2 antagonists in humans, or do these effects consistently co-vary?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4663" y="341313"/>
            <a:ext cx="8128000" cy="1143000"/>
          </a:xfrm>
        </p:spPr>
        <p:txBody>
          <a:bodyPr/>
          <a:lstStyle/>
          <a:p>
            <a:r>
              <a:rPr lang="en-US" b="1">
                <a:solidFill>
                  <a:srgbClr val="FFFF00"/>
                </a:solidFill>
              </a:rPr>
              <a:t>BEHAVIORAL EFFECTS OF ADENOSINE ANTAGONISTS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1463" y="2109788"/>
            <a:ext cx="8601075" cy="4632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 b="1">
                <a:solidFill>
                  <a:schemeClr val="bg1"/>
                </a:solidFill>
              </a:rPr>
              <a:t>A</a:t>
            </a:r>
            <a:r>
              <a:rPr lang="en-US" sz="4000" b="1" baseline="-25000">
                <a:solidFill>
                  <a:schemeClr val="bg1"/>
                </a:solidFill>
              </a:rPr>
              <a:t>1</a:t>
            </a:r>
            <a:r>
              <a:rPr lang="en-US" sz="4000" b="1">
                <a:solidFill>
                  <a:schemeClr val="bg1"/>
                </a:solidFill>
              </a:rPr>
              <a:t>, A</a:t>
            </a:r>
            <a:r>
              <a:rPr lang="en-US" sz="4000" b="1" baseline="-25000">
                <a:solidFill>
                  <a:schemeClr val="bg1"/>
                </a:solidFill>
              </a:rPr>
              <a:t>2A</a:t>
            </a:r>
            <a:r>
              <a:rPr lang="en-US" sz="4000" b="1">
                <a:solidFill>
                  <a:schemeClr val="bg1"/>
                </a:solidFill>
              </a:rPr>
              <a:t>, A</a:t>
            </a:r>
            <a:r>
              <a:rPr lang="en-US" sz="4000" b="1" baseline="-25000">
                <a:solidFill>
                  <a:schemeClr val="bg1"/>
                </a:solidFill>
              </a:rPr>
              <a:t>2B</a:t>
            </a:r>
            <a:r>
              <a:rPr lang="en-US" sz="4000" b="1">
                <a:solidFill>
                  <a:schemeClr val="bg1"/>
                </a:solidFill>
              </a:rPr>
              <a:t>, A</a:t>
            </a:r>
            <a:r>
              <a:rPr lang="en-US" sz="4000" b="1" baseline="-25000">
                <a:solidFill>
                  <a:schemeClr val="bg1"/>
                </a:solidFill>
              </a:rPr>
              <a:t>3</a:t>
            </a:r>
            <a:r>
              <a:rPr lang="en-US" sz="4000" b="1">
                <a:solidFill>
                  <a:schemeClr val="bg1"/>
                </a:solidFill>
              </a:rPr>
              <a:t> receptors</a:t>
            </a:r>
          </a:p>
          <a:p>
            <a:pPr>
              <a:lnSpc>
                <a:spcPct val="90000"/>
              </a:lnSpc>
            </a:pPr>
            <a:r>
              <a:rPr lang="en-US" sz="4000" b="1">
                <a:solidFill>
                  <a:schemeClr val="bg1"/>
                </a:solidFill>
              </a:rPr>
              <a:t>A</a:t>
            </a:r>
            <a:r>
              <a:rPr lang="en-US" sz="4000" b="1" baseline="-25000">
                <a:solidFill>
                  <a:schemeClr val="bg1"/>
                </a:solidFill>
              </a:rPr>
              <a:t>1</a:t>
            </a:r>
            <a:r>
              <a:rPr lang="en-US" sz="4000" b="1">
                <a:solidFill>
                  <a:schemeClr val="bg1"/>
                </a:solidFill>
              </a:rPr>
              <a:t> and A</a:t>
            </a:r>
            <a:r>
              <a:rPr lang="en-US" sz="4000" b="1" baseline="-25000">
                <a:solidFill>
                  <a:schemeClr val="bg1"/>
                </a:solidFill>
              </a:rPr>
              <a:t>2A</a:t>
            </a:r>
            <a:r>
              <a:rPr lang="en-US" sz="4000" b="1">
                <a:solidFill>
                  <a:schemeClr val="bg1"/>
                </a:solidFill>
              </a:rPr>
              <a:t> major receptors in brain</a:t>
            </a:r>
          </a:p>
          <a:p>
            <a:pPr>
              <a:lnSpc>
                <a:spcPct val="90000"/>
              </a:lnSpc>
            </a:pPr>
            <a:r>
              <a:rPr lang="en-US" sz="4000" b="1">
                <a:solidFill>
                  <a:schemeClr val="bg1"/>
                </a:solidFill>
              </a:rPr>
              <a:t>Non-selective adenosine antagonists are minor stimulants: caffeine, theophylline, theobromine, components of “energy” drinks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b="1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772400" cy="1524000"/>
          </a:xfrm>
        </p:spPr>
        <p:txBody>
          <a:bodyPr/>
          <a:lstStyle/>
          <a:p>
            <a:r>
              <a:rPr lang="en-US" sz="3400" b="1"/>
              <a:t>DA and Schizophrenia: Bi-directional Modulation of Schizophrenic Symptoms with DAergic drugs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610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b="1"/>
              <a:t>D2 antagonists yield antipsychotic effects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800" b="1"/>
          </a:p>
          <a:p>
            <a:pPr>
              <a:lnSpc>
                <a:spcPct val="90000"/>
              </a:lnSpc>
            </a:pPr>
            <a:r>
              <a:rPr lang="en-US" sz="2600" b="1"/>
              <a:t>D2 affinity highly correlated with antipsychotic potency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800" b="1"/>
          </a:p>
          <a:p>
            <a:pPr>
              <a:lnSpc>
                <a:spcPct val="90000"/>
              </a:lnSpc>
            </a:pPr>
            <a:r>
              <a:rPr lang="en-US" sz="2600" b="1"/>
              <a:t>D2 occupancy at therapeutic doses of antipsychotics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800" b="1"/>
          </a:p>
          <a:p>
            <a:pPr>
              <a:lnSpc>
                <a:spcPct val="90000"/>
              </a:lnSpc>
            </a:pPr>
            <a:r>
              <a:rPr lang="en-US" sz="2600" b="1"/>
              <a:t>Drugs that augment DA transmission induce or exacerbate symptoms of schizophrenia (e.g. amphetamines, cocaine, L-DOPA)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800" b="1"/>
          </a:p>
          <a:p>
            <a:pPr>
              <a:lnSpc>
                <a:spcPct val="90000"/>
              </a:lnSpc>
            </a:pPr>
            <a:r>
              <a:rPr lang="en-US" sz="2600" b="1"/>
              <a:t>DA D2 transmission somewhere in the brain is a “choke point” that can modulate psychotic symptoms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800" b="1"/>
          </a:p>
          <a:p>
            <a:pPr>
              <a:lnSpc>
                <a:spcPct val="90000"/>
              </a:lnSpc>
            </a:pPr>
            <a:r>
              <a:rPr lang="en-US" sz="2600" b="1"/>
              <a:t>Analogous to how beta adrenergic transmission can modulate blood pressure.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63"/>
            <a:ext cx="5786438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The image “http://www.billeytel.com/images/Jolt.png” cannot be displayed, because it contains error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4763" y="44450"/>
            <a:ext cx="3886200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8613" y="3141663"/>
            <a:ext cx="2443162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4663" y="341313"/>
            <a:ext cx="8128000" cy="1143000"/>
          </a:xfrm>
        </p:spPr>
        <p:txBody>
          <a:bodyPr/>
          <a:lstStyle/>
          <a:p>
            <a:r>
              <a:rPr lang="en-US" b="1">
                <a:solidFill>
                  <a:srgbClr val="FFFF00"/>
                </a:solidFill>
              </a:rPr>
              <a:t>BEHAVIORAL EFFECTS OF ADENOSINE A</a:t>
            </a:r>
            <a:r>
              <a:rPr lang="en-US" b="1" baseline="-25000">
                <a:solidFill>
                  <a:srgbClr val="FFFF00"/>
                </a:solidFill>
              </a:rPr>
              <a:t>2A</a:t>
            </a:r>
            <a:r>
              <a:rPr lang="en-US" b="1">
                <a:solidFill>
                  <a:srgbClr val="FFFF00"/>
                </a:solidFill>
              </a:rPr>
              <a:t> ANTAGONISTS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1463" y="1785938"/>
            <a:ext cx="8601075" cy="46323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2800" b="1"/>
          </a:p>
          <a:p>
            <a:pPr>
              <a:lnSpc>
                <a:spcPct val="90000"/>
              </a:lnSpc>
            </a:pPr>
            <a:r>
              <a:rPr lang="en-US" b="1">
                <a:solidFill>
                  <a:schemeClr val="bg1"/>
                </a:solidFill>
              </a:rPr>
              <a:t>Selective A</a:t>
            </a:r>
            <a:r>
              <a:rPr lang="en-US" b="1" baseline="-25000">
                <a:solidFill>
                  <a:schemeClr val="bg1"/>
                </a:solidFill>
              </a:rPr>
              <a:t>2A</a:t>
            </a:r>
            <a:r>
              <a:rPr lang="en-US" b="1">
                <a:solidFill>
                  <a:schemeClr val="bg1"/>
                </a:solidFill>
              </a:rPr>
              <a:t> antagonists  reverse motor effects of DA antagonists and depletions, are effective as antiparkinsonian drugs in animal models, and are being tested in human clinical trials.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b="1">
                <a:solidFill>
                  <a:schemeClr val="bg1"/>
                </a:solidFill>
              </a:rPr>
              <a:t>KW6002 (istradefylline)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b="1">
                <a:solidFill>
                  <a:schemeClr val="bg1"/>
                </a:solidFill>
              </a:rPr>
              <a:t>KF 17-837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b="1">
                <a:solidFill>
                  <a:schemeClr val="bg1"/>
                </a:solidFill>
              </a:rPr>
              <a:t>MSX-3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0"/>
            <a:ext cx="4364037" cy="650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8" name="Text Box 5"/>
          <p:cNvSpPr txBox="1">
            <a:spLocks noChangeArrowheads="1"/>
          </p:cNvSpPr>
          <p:nvPr/>
        </p:nvSpPr>
        <p:spPr bwMode="auto">
          <a:xfrm>
            <a:off x="1758950" y="4292600"/>
            <a:ext cx="3270250" cy="2282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baseline="0">
              <a:solidFill>
                <a:srgbClr val="0000FF"/>
              </a:solidFill>
              <a:cs typeface="Arial" pitchFamily="34" charset="0"/>
            </a:endParaRPr>
          </a:p>
          <a:p>
            <a:r>
              <a:rPr lang="en-US" sz="2400" baseline="0">
                <a:solidFill>
                  <a:srgbClr val="0000FF"/>
                </a:solidFill>
                <a:cs typeface="Arial" pitchFamily="34" charset="0"/>
              </a:rPr>
              <a:t>Adenosine</a:t>
            </a:r>
            <a:r>
              <a:rPr lang="en-US" sz="2400" baseline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2400" baseline="0">
                <a:solidFill>
                  <a:srgbClr val="0000FF"/>
                </a:solidFill>
                <a:cs typeface="Arial" pitchFamily="34" charset="0"/>
              </a:rPr>
              <a:t>A</a:t>
            </a:r>
            <a:r>
              <a:rPr lang="en-US" sz="2400">
                <a:solidFill>
                  <a:srgbClr val="0000FF"/>
                </a:solidFill>
                <a:cs typeface="Arial" pitchFamily="34" charset="0"/>
              </a:rPr>
              <a:t>2A</a:t>
            </a:r>
            <a:r>
              <a:rPr lang="en-US" sz="2400" baseline="0">
                <a:solidFill>
                  <a:srgbClr val="0000FF"/>
                </a:solidFill>
                <a:cs typeface="Arial" pitchFamily="34" charset="0"/>
              </a:rPr>
              <a:t> receptor- like immunoreactivity</a:t>
            </a:r>
          </a:p>
          <a:p>
            <a:r>
              <a:rPr lang="en-US" sz="2400" baseline="0">
                <a:solidFill>
                  <a:srgbClr val="0000FF"/>
                </a:solidFill>
                <a:cs typeface="Arial" pitchFamily="34" charset="0"/>
              </a:rPr>
              <a:t>in rat and human</a:t>
            </a:r>
          </a:p>
          <a:p>
            <a:endParaRPr lang="en-US" sz="2400" baseline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19050" y="1933575"/>
            <a:ext cx="30162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r>
              <a:rPr lang="en-US" sz="2400" baseline="0">
                <a:solidFill>
                  <a:srgbClr val="0000FF"/>
                </a:solidFill>
                <a:cs typeface="Arial" pitchFamily="34" charset="0"/>
              </a:rPr>
              <a:t>High Concentrations of A</a:t>
            </a:r>
            <a:r>
              <a:rPr lang="en-US" sz="2400">
                <a:solidFill>
                  <a:srgbClr val="0000FF"/>
                </a:solidFill>
                <a:cs typeface="Arial" pitchFamily="34" charset="0"/>
              </a:rPr>
              <a:t>2A</a:t>
            </a:r>
            <a:r>
              <a:rPr lang="en-US" sz="2400" baseline="0">
                <a:solidFill>
                  <a:srgbClr val="0000FF"/>
                </a:solidFill>
                <a:cs typeface="Arial" pitchFamily="34" charset="0"/>
              </a:rPr>
              <a:t> Receptors in the DA-rich areas in neostriatum and nucleus accumbens.</a:t>
            </a:r>
            <a:endParaRPr lang="en-US" sz="2400" b="0" baseline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40963" name="Text Box 6"/>
          <p:cNvSpPr txBox="1">
            <a:spLocks noChangeArrowheads="1"/>
          </p:cNvSpPr>
          <p:nvPr/>
        </p:nvSpPr>
        <p:spPr bwMode="auto">
          <a:xfrm>
            <a:off x="0" y="228600"/>
            <a:ext cx="3163888" cy="10064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aseline="0">
                <a:solidFill>
                  <a:schemeClr val="accent2"/>
                </a:solidFill>
                <a:cs typeface="Arial" pitchFamily="34" charset="0"/>
              </a:rPr>
              <a:t>Adenosine Receptors: A</a:t>
            </a:r>
            <a:r>
              <a:rPr lang="en-US" sz="2000">
                <a:solidFill>
                  <a:schemeClr val="accent2"/>
                </a:solidFill>
                <a:cs typeface="Arial" pitchFamily="34" charset="0"/>
              </a:rPr>
              <a:t>1</a:t>
            </a:r>
            <a:r>
              <a:rPr lang="en-US" sz="2000" baseline="0">
                <a:solidFill>
                  <a:schemeClr val="accent2"/>
                </a:solidFill>
                <a:cs typeface="Arial" pitchFamily="34" charset="0"/>
              </a:rPr>
              <a:t> and A</a:t>
            </a:r>
            <a:r>
              <a:rPr lang="en-US" sz="2000">
                <a:solidFill>
                  <a:schemeClr val="accent2"/>
                </a:solidFill>
                <a:cs typeface="Arial" pitchFamily="34" charset="0"/>
              </a:rPr>
              <a:t>2A</a:t>
            </a:r>
            <a:r>
              <a:rPr lang="en-US" sz="2000" baseline="0">
                <a:solidFill>
                  <a:schemeClr val="accent2"/>
                </a:solidFill>
                <a:cs typeface="Arial" pitchFamily="34" charset="0"/>
              </a:rPr>
              <a:t> subtypes common in brain</a:t>
            </a:r>
          </a:p>
        </p:txBody>
      </p:sp>
      <p:sp>
        <p:nvSpPr>
          <p:cNvPr id="40964" name="Text Box 9"/>
          <p:cNvSpPr txBox="1">
            <a:spLocks noChangeArrowheads="1"/>
          </p:cNvSpPr>
          <p:nvPr/>
        </p:nvSpPr>
        <p:spPr bwMode="auto">
          <a:xfrm>
            <a:off x="6781800" y="6488113"/>
            <a:ext cx="231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aseline="0">
                <a:cs typeface="Arial" pitchFamily="34" charset="0"/>
              </a:rPr>
              <a:t>Vontell et al. 2010</a:t>
            </a:r>
          </a:p>
        </p:txBody>
      </p:sp>
      <p:sp>
        <p:nvSpPr>
          <p:cNvPr id="40965" name="Text Box 11"/>
          <p:cNvSpPr txBox="1">
            <a:spLocks noChangeArrowheads="1"/>
          </p:cNvSpPr>
          <p:nvPr/>
        </p:nvSpPr>
        <p:spPr bwMode="auto">
          <a:xfrm>
            <a:off x="6584950" y="4652963"/>
            <a:ext cx="8032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aseline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accumbens</a:t>
            </a:r>
          </a:p>
        </p:txBody>
      </p:sp>
      <p:sp>
        <p:nvSpPr>
          <p:cNvPr id="40966" name="Text Box 10"/>
          <p:cNvSpPr txBox="1">
            <a:spLocks noChangeArrowheads="1"/>
          </p:cNvSpPr>
          <p:nvPr/>
        </p:nvSpPr>
        <p:spPr bwMode="auto">
          <a:xfrm>
            <a:off x="7037388" y="2924175"/>
            <a:ext cx="863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aseline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neostriatum</a:t>
            </a:r>
          </a:p>
        </p:txBody>
      </p:sp>
      <p:pic>
        <p:nvPicPr>
          <p:cNvPr id="40969" name="Picture 12" descr="A2Acoronal_2xmerge"/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 l="8475" t="14124" r="6934" b="14124"/>
          <a:stretch>
            <a:fillRect/>
          </a:stretch>
        </p:blipFill>
        <p:spPr bwMode="auto">
          <a:xfrm>
            <a:off x="3292475" y="44450"/>
            <a:ext cx="5722938" cy="44656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4508500" y="2205038"/>
            <a:ext cx="514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n-US" sz="2000" baseline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cpu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5145088" y="2997200"/>
            <a:ext cx="476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n-US" sz="2000" baseline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acc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3012" name="Group 4"/>
          <p:cNvGrpSpPr>
            <a:grpSpLocks/>
          </p:cNvGrpSpPr>
          <p:nvPr/>
        </p:nvGrpSpPr>
        <p:grpSpPr bwMode="auto">
          <a:xfrm>
            <a:off x="0" y="0"/>
            <a:ext cx="9144000" cy="6848475"/>
            <a:chOff x="7920" y="3858"/>
            <a:chExt cx="5598" cy="4014"/>
          </a:xfrm>
        </p:grpSpPr>
        <p:sp>
          <p:nvSpPr>
            <p:cNvPr id="43013" name="Rectangle 5"/>
            <p:cNvSpPr>
              <a:spLocks noChangeArrowheads="1"/>
            </p:cNvSpPr>
            <p:nvPr/>
          </p:nvSpPr>
          <p:spPr bwMode="auto">
            <a:xfrm>
              <a:off x="7920" y="3858"/>
              <a:ext cx="5598" cy="40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4891" tIns="42446" rIns="84891" bIns="42446" anchor="ctr">
              <a:spAutoFit/>
            </a:bodyPr>
            <a:lstStyle/>
            <a:p>
              <a:pPr eaLnBrk="0" hangingPunct="0"/>
              <a:endParaRPr lang="en-US" sz="2400" b="0" u="sng" baseline="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43014" name="Group 6"/>
            <p:cNvGrpSpPr>
              <a:grpSpLocks/>
            </p:cNvGrpSpPr>
            <p:nvPr/>
          </p:nvGrpSpPr>
          <p:grpSpPr bwMode="auto">
            <a:xfrm>
              <a:off x="8064" y="3900"/>
              <a:ext cx="3309" cy="2692"/>
              <a:chOff x="144" y="192"/>
              <a:chExt cx="3707" cy="2692"/>
            </a:xfrm>
          </p:grpSpPr>
          <p:grpSp>
            <p:nvGrpSpPr>
              <p:cNvPr id="43015" name="Group 7"/>
              <p:cNvGrpSpPr>
                <a:grpSpLocks/>
              </p:cNvGrpSpPr>
              <p:nvPr/>
            </p:nvGrpSpPr>
            <p:grpSpPr bwMode="auto">
              <a:xfrm>
                <a:off x="862" y="192"/>
                <a:ext cx="2156" cy="2692"/>
                <a:chOff x="1248" y="288"/>
                <a:chExt cx="3312" cy="3744"/>
              </a:xfrm>
            </p:grpSpPr>
            <p:pic>
              <p:nvPicPr>
                <p:cNvPr id="43016" name="Picture 8"/>
                <p:cNvPicPr>
                  <a:picLocks noChangeArrowheads="1"/>
                </p:cNvPicPr>
                <p:nvPr/>
              </p:nvPicPr>
              <p:blipFill>
                <a:blip r:embed="rId3" cstate="print"/>
                <a:srcRect l="21667" t="6667" r="20833" b="6667"/>
                <a:stretch>
                  <a:fillRect/>
                </a:stretch>
              </p:blipFill>
              <p:spPr bwMode="auto">
                <a:xfrm>
                  <a:off x="1248" y="288"/>
                  <a:ext cx="3312" cy="374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3017" name="Freeform 9"/>
                <p:cNvSpPr>
                  <a:spLocks/>
                </p:cNvSpPr>
                <p:nvPr/>
              </p:nvSpPr>
              <p:spPr bwMode="auto">
                <a:xfrm>
                  <a:off x="2275" y="2167"/>
                  <a:ext cx="1081" cy="468"/>
                </a:xfrm>
                <a:custGeom>
                  <a:avLst/>
                  <a:gdLst>
                    <a:gd name="T0" fmla="*/ 29 w 1081"/>
                    <a:gd name="T1" fmla="*/ 303 h 468"/>
                    <a:gd name="T2" fmla="*/ 166 w 1081"/>
                    <a:gd name="T3" fmla="*/ 88 h 468"/>
                    <a:gd name="T4" fmla="*/ 488 w 1081"/>
                    <a:gd name="T5" fmla="*/ 78 h 468"/>
                    <a:gd name="T6" fmla="*/ 898 w 1081"/>
                    <a:gd name="T7" fmla="*/ 117 h 468"/>
                    <a:gd name="T8" fmla="*/ 1015 w 1081"/>
                    <a:gd name="T9" fmla="*/ 215 h 468"/>
                    <a:gd name="T10" fmla="*/ 1005 w 1081"/>
                    <a:gd name="T11" fmla="*/ 381 h 468"/>
                    <a:gd name="T12" fmla="*/ 664 w 1081"/>
                    <a:gd name="T13" fmla="*/ 430 h 468"/>
                    <a:gd name="T14" fmla="*/ 117 w 1081"/>
                    <a:gd name="T15" fmla="*/ 391 h 468"/>
                    <a:gd name="T16" fmla="*/ 78 w 1081"/>
                    <a:gd name="T17" fmla="*/ 352 h 468"/>
                    <a:gd name="T18" fmla="*/ 49 w 1081"/>
                    <a:gd name="T19" fmla="*/ 332 h 468"/>
                    <a:gd name="T20" fmla="*/ 29 w 1081"/>
                    <a:gd name="T21" fmla="*/ 332 h 468"/>
                    <a:gd name="T22" fmla="*/ 0 w 1081"/>
                    <a:gd name="T23" fmla="*/ 322 h 468"/>
                    <a:gd name="T24" fmla="*/ 29 w 1081"/>
                    <a:gd name="T25" fmla="*/ 303 h 46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81"/>
                    <a:gd name="T40" fmla="*/ 0 h 468"/>
                    <a:gd name="T41" fmla="*/ 1081 w 1081"/>
                    <a:gd name="T42" fmla="*/ 468 h 46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81" h="468">
                      <a:moveTo>
                        <a:pt x="29" y="303"/>
                      </a:moveTo>
                      <a:cubicBezTo>
                        <a:pt x="53" y="234"/>
                        <a:pt x="123" y="148"/>
                        <a:pt x="166" y="88"/>
                      </a:cubicBezTo>
                      <a:cubicBezTo>
                        <a:pt x="228" y="0"/>
                        <a:pt x="381" y="81"/>
                        <a:pt x="488" y="78"/>
                      </a:cubicBezTo>
                      <a:cubicBezTo>
                        <a:pt x="881" y="99"/>
                        <a:pt x="763" y="28"/>
                        <a:pt x="898" y="117"/>
                      </a:cubicBezTo>
                      <a:cubicBezTo>
                        <a:pt x="929" y="166"/>
                        <a:pt x="964" y="190"/>
                        <a:pt x="1015" y="215"/>
                      </a:cubicBezTo>
                      <a:cubicBezTo>
                        <a:pt x="1063" y="263"/>
                        <a:pt x="1081" y="343"/>
                        <a:pt x="1005" y="381"/>
                      </a:cubicBezTo>
                      <a:cubicBezTo>
                        <a:pt x="920" y="423"/>
                        <a:pt x="751" y="425"/>
                        <a:pt x="664" y="430"/>
                      </a:cubicBezTo>
                      <a:cubicBezTo>
                        <a:pt x="479" y="468"/>
                        <a:pt x="299" y="412"/>
                        <a:pt x="117" y="391"/>
                      </a:cubicBezTo>
                      <a:cubicBezTo>
                        <a:pt x="54" y="369"/>
                        <a:pt x="115" y="399"/>
                        <a:pt x="78" y="352"/>
                      </a:cubicBezTo>
                      <a:cubicBezTo>
                        <a:pt x="71" y="343"/>
                        <a:pt x="59" y="339"/>
                        <a:pt x="49" y="332"/>
                      </a:cubicBezTo>
                      <a:cubicBezTo>
                        <a:pt x="26" y="266"/>
                        <a:pt x="52" y="321"/>
                        <a:pt x="29" y="332"/>
                      </a:cubicBezTo>
                      <a:cubicBezTo>
                        <a:pt x="20" y="336"/>
                        <a:pt x="10" y="325"/>
                        <a:pt x="0" y="322"/>
                      </a:cubicBezTo>
                      <a:cubicBezTo>
                        <a:pt x="10" y="316"/>
                        <a:pt x="29" y="303"/>
                        <a:pt x="29" y="30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endParaRPr lang="en-US" sz="2400" b="0" u="sng" baseline="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43018" name="Freeform 10"/>
                <p:cNvSpPr>
                  <a:spLocks/>
                </p:cNvSpPr>
                <p:nvPr/>
              </p:nvSpPr>
              <p:spPr bwMode="auto">
                <a:xfrm>
                  <a:off x="2489" y="2573"/>
                  <a:ext cx="875" cy="717"/>
                </a:xfrm>
                <a:custGeom>
                  <a:avLst/>
                  <a:gdLst>
                    <a:gd name="T0" fmla="*/ 98 w 875"/>
                    <a:gd name="T1" fmla="*/ 649 h 717"/>
                    <a:gd name="T2" fmla="*/ 0 w 875"/>
                    <a:gd name="T3" fmla="*/ 532 h 717"/>
                    <a:gd name="T4" fmla="*/ 10 w 875"/>
                    <a:gd name="T5" fmla="*/ 307 h 717"/>
                    <a:gd name="T6" fmla="*/ 108 w 875"/>
                    <a:gd name="T7" fmla="*/ 161 h 717"/>
                    <a:gd name="T8" fmla="*/ 166 w 875"/>
                    <a:gd name="T9" fmla="*/ 102 h 717"/>
                    <a:gd name="T10" fmla="*/ 342 w 875"/>
                    <a:gd name="T11" fmla="*/ 63 h 717"/>
                    <a:gd name="T12" fmla="*/ 772 w 875"/>
                    <a:gd name="T13" fmla="*/ 122 h 717"/>
                    <a:gd name="T14" fmla="*/ 557 w 875"/>
                    <a:gd name="T15" fmla="*/ 717 h 717"/>
                    <a:gd name="T16" fmla="*/ 450 w 875"/>
                    <a:gd name="T17" fmla="*/ 698 h 717"/>
                    <a:gd name="T18" fmla="*/ 215 w 875"/>
                    <a:gd name="T19" fmla="*/ 688 h 717"/>
                    <a:gd name="T20" fmla="*/ 157 w 875"/>
                    <a:gd name="T21" fmla="*/ 658 h 717"/>
                    <a:gd name="T22" fmla="*/ 147 w 875"/>
                    <a:gd name="T23" fmla="*/ 629 h 717"/>
                    <a:gd name="T24" fmla="*/ 98 w 875"/>
                    <a:gd name="T25" fmla="*/ 649 h 7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75"/>
                    <a:gd name="T40" fmla="*/ 0 h 717"/>
                    <a:gd name="T41" fmla="*/ 875 w 875"/>
                    <a:gd name="T42" fmla="*/ 717 h 7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75" h="717">
                      <a:moveTo>
                        <a:pt x="98" y="649"/>
                      </a:moveTo>
                      <a:cubicBezTo>
                        <a:pt x="63" y="613"/>
                        <a:pt x="28" y="573"/>
                        <a:pt x="0" y="532"/>
                      </a:cubicBezTo>
                      <a:cubicBezTo>
                        <a:pt x="3" y="457"/>
                        <a:pt x="2" y="382"/>
                        <a:pt x="10" y="307"/>
                      </a:cubicBezTo>
                      <a:cubicBezTo>
                        <a:pt x="17" y="237"/>
                        <a:pt x="61" y="203"/>
                        <a:pt x="108" y="161"/>
                      </a:cubicBezTo>
                      <a:cubicBezTo>
                        <a:pt x="129" y="143"/>
                        <a:pt x="147" y="122"/>
                        <a:pt x="166" y="102"/>
                      </a:cubicBezTo>
                      <a:cubicBezTo>
                        <a:pt x="194" y="74"/>
                        <a:pt x="315" y="66"/>
                        <a:pt x="342" y="63"/>
                      </a:cubicBezTo>
                      <a:cubicBezTo>
                        <a:pt x="498" y="0"/>
                        <a:pt x="643" y="36"/>
                        <a:pt x="772" y="122"/>
                      </a:cubicBezTo>
                      <a:cubicBezTo>
                        <a:pt x="875" y="382"/>
                        <a:pt x="791" y="603"/>
                        <a:pt x="557" y="717"/>
                      </a:cubicBezTo>
                      <a:cubicBezTo>
                        <a:pt x="521" y="711"/>
                        <a:pt x="486" y="701"/>
                        <a:pt x="450" y="698"/>
                      </a:cubicBezTo>
                      <a:cubicBezTo>
                        <a:pt x="372" y="691"/>
                        <a:pt x="293" y="697"/>
                        <a:pt x="215" y="688"/>
                      </a:cubicBezTo>
                      <a:cubicBezTo>
                        <a:pt x="193" y="686"/>
                        <a:pt x="178" y="665"/>
                        <a:pt x="157" y="658"/>
                      </a:cubicBezTo>
                      <a:cubicBezTo>
                        <a:pt x="154" y="648"/>
                        <a:pt x="157" y="632"/>
                        <a:pt x="147" y="629"/>
                      </a:cubicBezTo>
                      <a:cubicBezTo>
                        <a:pt x="44" y="601"/>
                        <a:pt x="83" y="634"/>
                        <a:pt x="98" y="64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endParaRPr lang="en-US" sz="2400" b="0" u="sng" baseline="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43019" name="Freeform 11"/>
                <p:cNvSpPr>
                  <a:spLocks/>
                </p:cNvSpPr>
                <p:nvPr/>
              </p:nvSpPr>
              <p:spPr bwMode="auto">
                <a:xfrm>
                  <a:off x="1953" y="2402"/>
                  <a:ext cx="316" cy="908"/>
                </a:xfrm>
                <a:custGeom>
                  <a:avLst/>
                  <a:gdLst>
                    <a:gd name="T0" fmla="*/ 107 w 316"/>
                    <a:gd name="T1" fmla="*/ 0 h 908"/>
                    <a:gd name="T2" fmla="*/ 156 w 316"/>
                    <a:gd name="T3" fmla="*/ 19 h 908"/>
                    <a:gd name="T4" fmla="*/ 175 w 316"/>
                    <a:gd name="T5" fmla="*/ 78 h 908"/>
                    <a:gd name="T6" fmla="*/ 205 w 316"/>
                    <a:gd name="T7" fmla="*/ 97 h 908"/>
                    <a:gd name="T8" fmla="*/ 292 w 316"/>
                    <a:gd name="T9" fmla="*/ 390 h 908"/>
                    <a:gd name="T10" fmla="*/ 292 w 316"/>
                    <a:gd name="T11" fmla="*/ 654 h 908"/>
                    <a:gd name="T12" fmla="*/ 253 w 316"/>
                    <a:gd name="T13" fmla="*/ 712 h 908"/>
                    <a:gd name="T14" fmla="*/ 205 w 316"/>
                    <a:gd name="T15" fmla="*/ 800 h 908"/>
                    <a:gd name="T16" fmla="*/ 185 w 316"/>
                    <a:gd name="T17" fmla="*/ 829 h 908"/>
                    <a:gd name="T18" fmla="*/ 146 w 316"/>
                    <a:gd name="T19" fmla="*/ 888 h 908"/>
                    <a:gd name="T20" fmla="*/ 87 w 316"/>
                    <a:gd name="T21" fmla="*/ 908 h 908"/>
                    <a:gd name="T22" fmla="*/ 29 w 316"/>
                    <a:gd name="T23" fmla="*/ 888 h 908"/>
                    <a:gd name="T24" fmla="*/ 0 w 316"/>
                    <a:gd name="T25" fmla="*/ 722 h 908"/>
                    <a:gd name="T26" fmla="*/ 117 w 316"/>
                    <a:gd name="T27" fmla="*/ 175 h 908"/>
                    <a:gd name="T28" fmla="*/ 136 w 316"/>
                    <a:gd name="T29" fmla="*/ 97 h 908"/>
                    <a:gd name="T30" fmla="*/ 146 w 316"/>
                    <a:gd name="T31" fmla="*/ 68 h 908"/>
                    <a:gd name="T32" fmla="*/ 107 w 316"/>
                    <a:gd name="T33" fmla="*/ 0 h 90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16"/>
                    <a:gd name="T52" fmla="*/ 0 h 908"/>
                    <a:gd name="T53" fmla="*/ 316 w 316"/>
                    <a:gd name="T54" fmla="*/ 908 h 90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16" h="908">
                      <a:moveTo>
                        <a:pt x="107" y="0"/>
                      </a:moveTo>
                      <a:cubicBezTo>
                        <a:pt x="123" y="6"/>
                        <a:pt x="142" y="8"/>
                        <a:pt x="156" y="19"/>
                      </a:cubicBezTo>
                      <a:cubicBezTo>
                        <a:pt x="161" y="23"/>
                        <a:pt x="172" y="74"/>
                        <a:pt x="175" y="78"/>
                      </a:cubicBezTo>
                      <a:cubicBezTo>
                        <a:pt x="182" y="87"/>
                        <a:pt x="195" y="91"/>
                        <a:pt x="205" y="97"/>
                      </a:cubicBezTo>
                      <a:cubicBezTo>
                        <a:pt x="234" y="195"/>
                        <a:pt x="262" y="293"/>
                        <a:pt x="292" y="390"/>
                      </a:cubicBezTo>
                      <a:cubicBezTo>
                        <a:pt x="305" y="490"/>
                        <a:pt x="316" y="537"/>
                        <a:pt x="292" y="654"/>
                      </a:cubicBezTo>
                      <a:cubicBezTo>
                        <a:pt x="287" y="677"/>
                        <a:pt x="253" y="712"/>
                        <a:pt x="253" y="712"/>
                      </a:cubicBezTo>
                      <a:cubicBezTo>
                        <a:pt x="237" y="764"/>
                        <a:pt x="250" y="734"/>
                        <a:pt x="205" y="800"/>
                      </a:cubicBezTo>
                      <a:cubicBezTo>
                        <a:pt x="198" y="810"/>
                        <a:pt x="185" y="829"/>
                        <a:pt x="185" y="829"/>
                      </a:cubicBezTo>
                      <a:cubicBezTo>
                        <a:pt x="176" y="857"/>
                        <a:pt x="176" y="871"/>
                        <a:pt x="146" y="888"/>
                      </a:cubicBezTo>
                      <a:cubicBezTo>
                        <a:pt x="128" y="898"/>
                        <a:pt x="87" y="908"/>
                        <a:pt x="87" y="908"/>
                      </a:cubicBezTo>
                      <a:cubicBezTo>
                        <a:pt x="68" y="901"/>
                        <a:pt x="40" y="905"/>
                        <a:pt x="29" y="888"/>
                      </a:cubicBezTo>
                      <a:cubicBezTo>
                        <a:pt x="18" y="872"/>
                        <a:pt x="4" y="752"/>
                        <a:pt x="0" y="722"/>
                      </a:cubicBezTo>
                      <a:cubicBezTo>
                        <a:pt x="10" y="537"/>
                        <a:pt x="31" y="343"/>
                        <a:pt x="117" y="175"/>
                      </a:cubicBezTo>
                      <a:cubicBezTo>
                        <a:pt x="123" y="149"/>
                        <a:pt x="127" y="122"/>
                        <a:pt x="136" y="97"/>
                      </a:cubicBezTo>
                      <a:cubicBezTo>
                        <a:pt x="139" y="87"/>
                        <a:pt x="149" y="78"/>
                        <a:pt x="146" y="68"/>
                      </a:cubicBezTo>
                      <a:cubicBezTo>
                        <a:pt x="139" y="43"/>
                        <a:pt x="120" y="23"/>
                        <a:pt x="10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endParaRPr lang="en-US" sz="2400" b="0" u="sng" baseline="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43020" name="Freeform 12"/>
                <p:cNvSpPr>
                  <a:spLocks/>
                </p:cNvSpPr>
                <p:nvPr/>
              </p:nvSpPr>
              <p:spPr bwMode="auto">
                <a:xfrm>
                  <a:off x="2542" y="3445"/>
                  <a:ext cx="459" cy="355"/>
                </a:xfrm>
                <a:custGeom>
                  <a:avLst/>
                  <a:gdLst>
                    <a:gd name="T0" fmla="*/ 26 w 459"/>
                    <a:gd name="T1" fmla="*/ 1 h 355"/>
                    <a:gd name="T2" fmla="*/ 133 w 459"/>
                    <a:gd name="T3" fmla="*/ 11 h 355"/>
                    <a:gd name="T4" fmla="*/ 153 w 459"/>
                    <a:gd name="T5" fmla="*/ 40 h 355"/>
                    <a:gd name="T6" fmla="*/ 192 w 459"/>
                    <a:gd name="T7" fmla="*/ 60 h 355"/>
                    <a:gd name="T8" fmla="*/ 240 w 459"/>
                    <a:gd name="T9" fmla="*/ 128 h 355"/>
                    <a:gd name="T10" fmla="*/ 260 w 459"/>
                    <a:gd name="T11" fmla="*/ 157 h 355"/>
                    <a:gd name="T12" fmla="*/ 426 w 459"/>
                    <a:gd name="T13" fmla="*/ 196 h 355"/>
                    <a:gd name="T14" fmla="*/ 436 w 459"/>
                    <a:gd name="T15" fmla="*/ 314 h 355"/>
                    <a:gd name="T16" fmla="*/ 367 w 459"/>
                    <a:gd name="T17" fmla="*/ 353 h 355"/>
                    <a:gd name="T18" fmla="*/ 231 w 459"/>
                    <a:gd name="T19" fmla="*/ 343 h 355"/>
                    <a:gd name="T20" fmla="*/ 192 w 459"/>
                    <a:gd name="T21" fmla="*/ 304 h 355"/>
                    <a:gd name="T22" fmla="*/ 113 w 459"/>
                    <a:gd name="T23" fmla="*/ 167 h 355"/>
                    <a:gd name="T24" fmla="*/ 74 w 459"/>
                    <a:gd name="T25" fmla="*/ 99 h 355"/>
                    <a:gd name="T26" fmla="*/ 16 w 459"/>
                    <a:gd name="T27" fmla="*/ 60 h 355"/>
                    <a:gd name="T28" fmla="*/ 26 w 459"/>
                    <a:gd name="T29" fmla="*/ 1 h 35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59"/>
                    <a:gd name="T46" fmla="*/ 0 h 355"/>
                    <a:gd name="T47" fmla="*/ 459 w 459"/>
                    <a:gd name="T48" fmla="*/ 355 h 35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59" h="355">
                      <a:moveTo>
                        <a:pt x="26" y="1"/>
                      </a:moveTo>
                      <a:cubicBezTo>
                        <a:pt x="62" y="4"/>
                        <a:pt x="99" y="0"/>
                        <a:pt x="133" y="11"/>
                      </a:cubicBezTo>
                      <a:cubicBezTo>
                        <a:pt x="144" y="14"/>
                        <a:pt x="144" y="32"/>
                        <a:pt x="153" y="40"/>
                      </a:cubicBezTo>
                      <a:cubicBezTo>
                        <a:pt x="164" y="49"/>
                        <a:pt x="179" y="53"/>
                        <a:pt x="192" y="60"/>
                      </a:cubicBezTo>
                      <a:cubicBezTo>
                        <a:pt x="208" y="113"/>
                        <a:pt x="190" y="71"/>
                        <a:pt x="240" y="128"/>
                      </a:cubicBezTo>
                      <a:cubicBezTo>
                        <a:pt x="248" y="137"/>
                        <a:pt x="250" y="151"/>
                        <a:pt x="260" y="157"/>
                      </a:cubicBezTo>
                      <a:cubicBezTo>
                        <a:pt x="307" y="187"/>
                        <a:pt x="374" y="184"/>
                        <a:pt x="426" y="196"/>
                      </a:cubicBezTo>
                      <a:cubicBezTo>
                        <a:pt x="440" y="239"/>
                        <a:pt x="459" y="268"/>
                        <a:pt x="436" y="314"/>
                      </a:cubicBezTo>
                      <a:cubicBezTo>
                        <a:pt x="433" y="321"/>
                        <a:pt x="369" y="352"/>
                        <a:pt x="367" y="353"/>
                      </a:cubicBezTo>
                      <a:cubicBezTo>
                        <a:pt x="322" y="350"/>
                        <a:pt x="275" y="355"/>
                        <a:pt x="231" y="343"/>
                      </a:cubicBezTo>
                      <a:cubicBezTo>
                        <a:pt x="213" y="338"/>
                        <a:pt x="204" y="318"/>
                        <a:pt x="192" y="304"/>
                      </a:cubicBezTo>
                      <a:cubicBezTo>
                        <a:pt x="157" y="264"/>
                        <a:pt x="136" y="213"/>
                        <a:pt x="113" y="167"/>
                      </a:cubicBezTo>
                      <a:cubicBezTo>
                        <a:pt x="101" y="144"/>
                        <a:pt x="92" y="117"/>
                        <a:pt x="74" y="99"/>
                      </a:cubicBezTo>
                      <a:cubicBezTo>
                        <a:pt x="58" y="83"/>
                        <a:pt x="16" y="60"/>
                        <a:pt x="16" y="60"/>
                      </a:cubicBezTo>
                      <a:cubicBezTo>
                        <a:pt x="2" y="20"/>
                        <a:pt x="0" y="40"/>
                        <a:pt x="26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endParaRPr lang="en-US" sz="2400" b="0" u="sng" baseline="0">
                    <a:latin typeface="Times New Roman" pitchFamily="18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974861" name="Text Box 13"/>
              <p:cNvSpPr txBox="1">
                <a:spLocks noChangeArrowheads="1"/>
              </p:cNvSpPr>
              <p:nvPr/>
            </p:nvSpPr>
            <p:spPr bwMode="auto">
              <a:xfrm>
                <a:off x="2081" y="922"/>
                <a:ext cx="308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aseline="0">
                    <a:solidFill>
                      <a:srgbClr val="FF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D</a:t>
                </a:r>
                <a:r>
                  <a:rPr lang="en-US" sz="2400">
                    <a:solidFill>
                      <a:srgbClr val="FF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974862" name="Text Box 14"/>
              <p:cNvSpPr txBox="1">
                <a:spLocks noChangeArrowheads="1"/>
              </p:cNvSpPr>
              <p:nvPr/>
            </p:nvSpPr>
            <p:spPr bwMode="auto">
              <a:xfrm>
                <a:off x="2081" y="522"/>
                <a:ext cx="398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aseline="0">
                    <a:solidFill>
                      <a:srgbClr val="66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A</a:t>
                </a:r>
                <a:r>
                  <a:rPr lang="en-US" sz="2400">
                    <a:solidFill>
                      <a:srgbClr val="66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2A</a:t>
                </a:r>
                <a:endParaRPr lang="en-US" sz="3200" baseline="0">
                  <a:solidFill>
                    <a:srgbClr val="66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4863" name="Text Box 15"/>
              <p:cNvSpPr txBox="1">
                <a:spLocks noChangeArrowheads="1"/>
              </p:cNvSpPr>
              <p:nvPr/>
            </p:nvSpPr>
            <p:spPr bwMode="auto">
              <a:xfrm>
                <a:off x="2767" y="1695"/>
                <a:ext cx="309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aseline="0">
                    <a:solidFill>
                      <a:srgbClr val="FF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D</a:t>
                </a:r>
                <a:r>
                  <a:rPr lang="en-US" sz="2400">
                    <a:solidFill>
                      <a:srgbClr val="FF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974864" name="Text Box 16"/>
              <p:cNvSpPr txBox="1">
                <a:spLocks noChangeArrowheads="1"/>
              </p:cNvSpPr>
              <p:nvPr/>
            </p:nvSpPr>
            <p:spPr bwMode="auto">
              <a:xfrm>
                <a:off x="2219" y="1875"/>
                <a:ext cx="398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aseline="0">
                    <a:solidFill>
                      <a:srgbClr val="66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A</a:t>
                </a:r>
                <a:r>
                  <a:rPr lang="en-US" sz="2400">
                    <a:solidFill>
                      <a:srgbClr val="66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2A</a:t>
                </a:r>
                <a:endParaRPr lang="en-US" sz="3200" baseline="0">
                  <a:solidFill>
                    <a:srgbClr val="66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25" name="Freeform 17"/>
              <p:cNvSpPr>
                <a:spLocks/>
              </p:cNvSpPr>
              <p:nvPr/>
            </p:nvSpPr>
            <p:spPr bwMode="auto">
              <a:xfrm>
                <a:off x="717" y="1458"/>
                <a:ext cx="694" cy="527"/>
              </a:xfrm>
              <a:custGeom>
                <a:avLst/>
                <a:gdLst>
                  <a:gd name="T0" fmla="*/ 9 w 884"/>
                  <a:gd name="T1" fmla="*/ 0 h 570"/>
                  <a:gd name="T2" fmla="*/ 108 w 884"/>
                  <a:gd name="T3" fmla="*/ 18 h 570"/>
                  <a:gd name="T4" fmla="*/ 188 w 884"/>
                  <a:gd name="T5" fmla="*/ 43 h 570"/>
                  <a:gd name="T6" fmla="*/ 188 w 884"/>
                  <a:gd name="T7" fmla="*/ 159 h 570"/>
                  <a:gd name="T8" fmla="*/ 167 w 884"/>
                  <a:gd name="T9" fmla="*/ 202 h 570"/>
                  <a:gd name="T10" fmla="*/ 160 w 884"/>
                  <a:gd name="T11" fmla="*/ 214 h 570"/>
                  <a:gd name="T12" fmla="*/ 151 w 884"/>
                  <a:gd name="T13" fmla="*/ 287 h 570"/>
                  <a:gd name="T14" fmla="*/ 149 w 884"/>
                  <a:gd name="T15" fmla="*/ 329 h 570"/>
                  <a:gd name="T16" fmla="*/ 110 w 884"/>
                  <a:gd name="T17" fmla="*/ 318 h 570"/>
                  <a:gd name="T18" fmla="*/ 36 w 884"/>
                  <a:gd name="T19" fmla="*/ 311 h 570"/>
                  <a:gd name="T20" fmla="*/ 5 w 884"/>
                  <a:gd name="T21" fmla="*/ 287 h 570"/>
                  <a:gd name="T22" fmla="*/ 0 w 884"/>
                  <a:gd name="T23" fmla="*/ 232 h 570"/>
                  <a:gd name="T24" fmla="*/ 9 w 884"/>
                  <a:gd name="T25" fmla="*/ 116 h 570"/>
                  <a:gd name="T26" fmla="*/ 16 w 884"/>
                  <a:gd name="T27" fmla="*/ 97 h 570"/>
                  <a:gd name="T28" fmla="*/ 30 w 884"/>
                  <a:gd name="T29" fmla="*/ 18 h 570"/>
                  <a:gd name="T30" fmla="*/ 33 w 884"/>
                  <a:gd name="T31" fmla="*/ 0 h 57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84"/>
                  <a:gd name="T49" fmla="*/ 0 h 570"/>
                  <a:gd name="T50" fmla="*/ 884 w 884"/>
                  <a:gd name="T51" fmla="*/ 570 h 57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84" h="570">
                    <a:moveTo>
                      <a:pt x="39" y="0"/>
                    </a:moveTo>
                    <a:cubicBezTo>
                      <a:pt x="212" y="6"/>
                      <a:pt x="308" y="11"/>
                      <a:pt x="459" y="30"/>
                    </a:cubicBezTo>
                    <a:cubicBezTo>
                      <a:pt x="536" y="80"/>
                      <a:pt x="714" y="64"/>
                      <a:pt x="801" y="69"/>
                    </a:cubicBezTo>
                    <a:cubicBezTo>
                      <a:pt x="884" y="95"/>
                      <a:pt x="843" y="204"/>
                      <a:pt x="801" y="254"/>
                    </a:cubicBezTo>
                    <a:cubicBezTo>
                      <a:pt x="774" y="286"/>
                      <a:pt x="749" y="298"/>
                      <a:pt x="713" y="322"/>
                    </a:cubicBezTo>
                    <a:cubicBezTo>
                      <a:pt x="703" y="329"/>
                      <a:pt x="683" y="342"/>
                      <a:pt x="683" y="342"/>
                    </a:cubicBezTo>
                    <a:cubicBezTo>
                      <a:pt x="659" y="379"/>
                      <a:pt x="658" y="418"/>
                      <a:pt x="644" y="459"/>
                    </a:cubicBezTo>
                    <a:cubicBezTo>
                      <a:pt x="641" y="482"/>
                      <a:pt x="656" y="518"/>
                      <a:pt x="635" y="527"/>
                    </a:cubicBezTo>
                    <a:cubicBezTo>
                      <a:pt x="536" y="570"/>
                      <a:pt x="536" y="512"/>
                      <a:pt x="469" y="508"/>
                    </a:cubicBezTo>
                    <a:cubicBezTo>
                      <a:pt x="365" y="502"/>
                      <a:pt x="260" y="501"/>
                      <a:pt x="156" y="498"/>
                    </a:cubicBezTo>
                    <a:cubicBezTo>
                      <a:pt x="113" y="470"/>
                      <a:pt x="67" y="475"/>
                      <a:pt x="20" y="459"/>
                    </a:cubicBezTo>
                    <a:cubicBezTo>
                      <a:pt x="15" y="429"/>
                      <a:pt x="0" y="401"/>
                      <a:pt x="0" y="371"/>
                    </a:cubicBezTo>
                    <a:cubicBezTo>
                      <a:pt x="0" y="331"/>
                      <a:pt x="13" y="226"/>
                      <a:pt x="39" y="186"/>
                    </a:cubicBezTo>
                    <a:cubicBezTo>
                      <a:pt x="47" y="174"/>
                      <a:pt x="60" y="167"/>
                      <a:pt x="68" y="156"/>
                    </a:cubicBezTo>
                    <a:cubicBezTo>
                      <a:pt x="95" y="119"/>
                      <a:pt x="112" y="73"/>
                      <a:pt x="127" y="30"/>
                    </a:cubicBezTo>
                    <a:cubicBezTo>
                      <a:pt x="130" y="20"/>
                      <a:pt x="137" y="0"/>
                      <a:pt x="137" y="0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endParaRPr lang="en-US" sz="2400" b="0" u="sng" baseline="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43026" name="Text Box 18"/>
              <p:cNvSpPr txBox="1">
                <a:spLocks noChangeArrowheads="1"/>
              </p:cNvSpPr>
              <p:nvPr/>
            </p:nvSpPr>
            <p:spPr bwMode="auto">
              <a:xfrm>
                <a:off x="144" y="687"/>
                <a:ext cx="73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aseline="0">
                    <a:latin typeface="Helvetica" pitchFamily="34" charset="0"/>
                    <a:cs typeface="Arial" pitchFamily="34" charset="0"/>
                  </a:rPr>
                  <a:t>Striatum</a:t>
                </a:r>
              </a:p>
            </p:txBody>
          </p:sp>
          <p:sp>
            <p:nvSpPr>
              <p:cNvPr id="43027" name="Text Box 19"/>
              <p:cNvSpPr txBox="1">
                <a:spLocks noChangeArrowheads="1"/>
              </p:cNvSpPr>
              <p:nvPr/>
            </p:nvSpPr>
            <p:spPr bwMode="auto">
              <a:xfrm>
                <a:off x="3095" y="2321"/>
                <a:ext cx="756" cy="4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aseline="0">
                    <a:latin typeface="Helvetica" pitchFamily="34" charset="0"/>
                    <a:cs typeface="Arial" pitchFamily="34" charset="0"/>
                  </a:rPr>
                  <a:t>Ventral</a:t>
                </a:r>
              </a:p>
              <a:p>
                <a:pPr algn="ctr"/>
                <a:r>
                  <a:rPr lang="en-US" sz="2000" baseline="0">
                    <a:latin typeface="Helvetica" pitchFamily="34" charset="0"/>
                    <a:cs typeface="Arial" pitchFamily="34" charset="0"/>
                  </a:rPr>
                  <a:t>Pallidum</a:t>
                </a:r>
              </a:p>
            </p:txBody>
          </p:sp>
          <p:sp>
            <p:nvSpPr>
              <p:cNvPr id="43028" name="Rectangle 20"/>
              <p:cNvSpPr>
                <a:spLocks noChangeArrowheads="1"/>
              </p:cNvSpPr>
              <p:nvPr/>
            </p:nvSpPr>
            <p:spPr bwMode="auto">
              <a:xfrm>
                <a:off x="2456" y="1394"/>
                <a:ext cx="507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400" b="0" u="sng" baseline="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43029" name="Text Box 21"/>
              <p:cNvSpPr txBox="1">
                <a:spLocks noChangeArrowheads="1"/>
              </p:cNvSpPr>
              <p:nvPr/>
            </p:nvSpPr>
            <p:spPr bwMode="auto">
              <a:xfrm>
                <a:off x="2488" y="1202"/>
                <a:ext cx="112" cy="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 baseline="0">
                  <a:latin typeface="Times New Roman" pitchFamily="18" charset="0"/>
                  <a:cs typeface="Arial" pitchFamily="34" charset="0"/>
                </a:endParaRPr>
              </a:p>
            </p:txBody>
          </p:sp>
        </p:grpSp>
        <p:pic>
          <p:nvPicPr>
            <p:cNvPr id="43030" name="Picture 2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88" y="4398"/>
              <a:ext cx="2003" cy="2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31" name="Rectangle 23"/>
            <p:cNvSpPr>
              <a:spLocks noChangeArrowheads="1"/>
            </p:cNvSpPr>
            <p:nvPr/>
          </p:nvSpPr>
          <p:spPr bwMode="auto">
            <a:xfrm>
              <a:off x="8592" y="6663"/>
              <a:ext cx="4608" cy="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baseline="0">
                  <a:latin typeface="Times New Roman" pitchFamily="18" charset="0"/>
                  <a:cs typeface="Arial" pitchFamily="34" charset="0"/>
                </a:rPr>
                <a:t>Adenosine A</a:t>
              </a:r>
              <a:r>
                <a:rPr lang="en-US" sz="2800">
                  <a:latin typeface="Times New Roman" pitchFamily="18" charset="0"/>
                  <a:cs typeface="Arial" pitchFamily="34" charset="0"/>
                </a:rPr>
                <a:t>2A</a:t>
              </a:r>
              <a:r>
                <a:rPr lang="en-US" sz="2800" baseline="0">
                  <a:latin typeface="Times New Roman" pitchFamily="18" charset="0"/>
                  <a:cs typeface="Arial" pitchFamily="34" charset="0"/>
                </a:rPr>
                <a:t> receptors and DA D</a:t>
              </a:r>
              <a:r>
                <a:rPr lang="en-US" sz="2800"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2</a:t>
              </a:r>
              <a:r>
                <a:rPr lang="en-US" sz="2800" baseline="0">
                  <a:latin typeface="Times New Roman" pitchFamily="18" charset="0"/>
                  <a:cs typeface="Arial" pitchFamily="34" charset="0"/>
                </a:rPr>
                <a:t> receptors are co-localized on striatal neurons. They exert opposite effects on cAMP related signaling cascades, and can form heteromers.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500" b="0" baseline="0">
                <a:latin typeface="Times New Roman" pitchFamily="18" charset="0"/>
                <a:cs typeface="Arial" pitchFamily="34" charset="0"/>
              </a:endParaRPr>
            </a:p>
            <a:p>
              <a:pPr marL="342900" indent="-342900">
                <a:spcBef>
                  <a:spcPct val="20000"/>
                </a:spcBef>
              </a:pPr>
              <a:endParaRPr lang="en-US" sz="500" b="0" baseline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3032" name="Rectangle 24"/>
            <p:cNvSpPr>
              <a:spLocks noChangeArrowheads="1"/>
            </p:cNvSpPr>
            <p:nvPr/>
          </p:nvSpPr>
          <p:spPr bwMode="auto">
            <a:xfrm>
              <a:off x="11424" y="4026"/>
              <a:ext cx="1671" cy="227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 wrap="none" lIns="84891" tIns="42446" rIns="84891" bIns="42446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baseline="0">
                  <a:latin typeface="Helvetica" pitchFamily="34" charset="0"/>
                  <a:cs typeface="Arial" pitchFamily="34" charset="0"/>
                </a:rPr>
                <a:t>(Adapted from Ferr</a:t>
              </a:r>
              <a:r>
                <a:rPr lang="en-US" baseline="0">
                  <a:latin typeface="Helvetica" pitchFamily="34" charset="0"/>
                  <a:cs typeface="Times New Roman" pitchFamily="18" charset="0"/>
                </a:rPr>
                <a:t>é</a:t>
              </a:r>
              <a:r>
                <a:rPr lang="en-US" baseline="0">
                  <a:latin typeface="Helvetica" pitchFamily="34" charset="0"/>
                  <a:cs typeface="Arial" pitchFamily="34" charset="0"/>
                </a:rPr>
                <a:t>, 1997)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4663" y="341313"/>
            <a:ext cx="8128000" cy="1143000"/>
          </a:xfrm>
        </p:spPr>
        <p:txBody>
          <a:bodyPr/>
          <a:lstStyle/>
          <a:p>
            <a:r>
              <a:rPr lang="en-US" b="1">
                <a:solidFill>
                  <a:srgbClr val="FFFF00"/>
                </a:solidFill>
              </a:rPr>
              <a:t>BEHAVIORAL EFFECTS OF ADENOSINE A</a:t>
            </a:r>
            <a:r>
              <a:rPr lang="en-US" b="1" baseline="-25000">
                <a:solidFill>
                  <a:srgbClr val="FFFF00"/>
                </a:solidFill>
              </a:rPr>
              <a:t>2A</a:t>
            </a:r>
            <a:r>
              <a:rPr lang="en-US" b="1">
                <a:solidFill>
                  <a:srgbClr val="FFFF00"/>
                </a:solidFill>
              </a:rPr>
              <a:t> ANTAGONISTS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1463" y="1785938"/>
            <a:ext cx="8601075" cy="46323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3600" b="1" dirty="0">
                <a:solidFill>
                  <a:schemeClr val="bg1"/>
                </a:solidFill>
              </a:rPr>
              <a:t>Can adenosine A</a:t>
            </a:r>
            <a:r>
              <a:rPr lang="en-US" sz="3600" b="1" baseline="-25000" dirty="0">
                <a:solidFill>
                  <a:schemeClr val="bg1"/>
                </a:solidFill>
              </a:rPr>
              <a:t>2A</a:t>
            </a:r>
            <a:r>
              <a:rPr lang="en-US" sz="3600" b="1" dirty="0">
                <a:solidFill>
                  <a:schemeClr val="bg1"/>
                </a:solidFill>
              </a:rPr>
              <a:t> antagonists reverse the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parkinsonian</a:t>
            </a:r>
            <a:r>
              <a:rPr lang="en-US" sz="3600" b="1" dirty="0">
                <a:solidFill>
                  <a:srgbClr val="FFFFFF"/>
                </a:solidFill>
              </a:rPr>
              <a:t>-like motor impairments produced by D2 antagonists</a:t>
            </a:r>
            <a:r>
              <a:rPr lang="en-US" sz="3600" b="1" dirty="0">
                <a:solidFill>
                  <a:schemeClr val="bg1"/>
                </a:solidFill>
              </a:rPr>
              <a:t>???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600" b="1" dirty="0">
                <a:solidFill>
                  <a:schemeClr val="bg1"/>
                </a:solidFill>
              </a:rPr>
              <a:t>	</a:t>
            </a:r>
            <a:r>
              <a:rPr lang="en-US" sz="3600" b="1" dirty="0" smtClean="0">
                <a:solidFill>
                  <a:schemeClr val="bg1"/>
                </a:solidFill>
              </a:rPr>
              <a:t>- </a:t>
            </a:r>
            <a:r>
              <a:rPr lang="en-US" sz="3600" b="1" dirty="0">
                <a:solidFill>
                  <a:schemeClr val="bg1"/>
                </a:solidFill>
              </a:rPr>
              <a:t>catalepsy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600" b="1" dirty="0">
                <a:solidFill>
                  <a:schemeClr val="bg1"/>
                </a:solidFill>
              </a:rPr>
              <a:t>	- tremulous jaw movements</a:t>
            </a:r>
            <a:r>
              <a:rPr lang="en-US" sz="3600" b="1" dirty="0"/>
              <a:t> 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16" name="Text Box 20"/>
          <p:cNvSpPr txBox="1">
            <a:spLocks noChangeArrowheads="1"/>
          </p:cNvSpPr>
          <p:nvPr/>
        </p:nvSpPr>
        <p:spPr bwMode="auto">
          <a:xfrm>
            <a:off x="6553200" y="6397625"/>
            <a:ext cx="2511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aseline="0">
                <a:latin typeface="Book Antiqua" pitchFamily="18" charset="0"/>
              </a:rPr>
              <a:t>Salamone et al. 2008</a:t>
            </a:r>
          </a:p>
        </p:txBody>
      </p:sp>
      <p:sp>
        <p:nvSpPr>
          <p:cNvPr id="55323" name="Text Box 27"/>
          <p:cNvSpPr txBox="1">
            <a:spLocks noChangeArrowheads="1"/>
          </p:cNvSpPr>
          <p:nvPr/>
        </p:nvSpPr>
        <p:spPr bwMode="auto">
          <a:xfrm>
            <a:off x="5851525" y="2727325"/>
            <a:ext cx="3292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000" baseline="0">
                <a:solidFill>
                  <a:srgbClr val="CC3300"/>
                </a:solidFill>
                <a:latin typeface="Book Antiqua" pitchFamily="18" charset="0"/>
              </a:rPr>
              <a:t>KW 6002 and MSX-3</a:t>
            </a:r>
          </a:p>
          <a:p>
            <a:pPr eaLnBrk="0" hangingPunct="0"/>
            <a:r>
              <a:rPr lang="en-US" sz="2000" baseline="0">
                <a:solidFill>
                  <a:srgbClr val="CC3300"/>
                </a:solidFill>
                <a:latin typeface="Book Antiqua" pitchFamily="18" charset="0"/>
              </a:rPr>
              <a:t>decrease catalepsy  in pimozide-treated</a:t>
            </a:r>
          </a:p>
          <a:p>
            <a:pPr eaLnBrk="0" hangingPunct="0"/>
            <a:r>
              <a:rPr lang="en-US" sz="2000" baseline="0">
                <a:solidFill>
                  <a:srgbClr val="CC3300"/>
                </a:solidFill>
                <a:latin typeface="Book Antiqua" pitchFamily="18" charset="0"/>
              </a:rPr>
              <a:t>rats</a:t>
            </a:r>
          </a:p>
        </p:txBody>
      </p:sp>
      <p:graphicFrame>
        <p:nvGraphicFramePr>
          <p:cNvPr id="55325" name="Object 29"/>
          <p:cNvGraphicFramePr>
            <a:graphicFrameLocks noChangeAspect="1"/>
          </p:cNvGraphicFramePr>
          <p:nvPr/>
        </p:nvGraphicFramePr>
        <p:xfrm>
          <a:off x="1676400" y="152400"/>
          <a:ext cx="3810000" cy="3263900"/>
        </p:xfrm>
        <a:graphic>
          <a:graphicData uri="http://schemas.openxmlformats.org/presentationml/2006/ole">
            <p:oleObj spid="_x0000_s55325" name="SPW 7.1 Graph" r:id="rId3" imgW="5653440" imgH="4841640" progId="">
              <p:embed/>
            </p:oleObj>
          </a:graphicData>
        </a:graphic>
      </p:graphicFrame>
      <p:graphicFrame>
        <p:nvGraphicFramePr>
          <p:cNvPr id="55326" name="Object 30"/>
          <p:cNvGraphicFramePr>
            <a:graphicFrameLocks noChangeAspect="1"/>
          </p:cNvGraphicFramePr>
          <p:nvPr/>
        </p:nvGraphicFramePr>
        <p:xfrm>
          <a:off x="1714500" y="3505200"/>
          <a:ext cx="3848100" cy="3074988"/>
        </p:xfrm>
        <a:graphic>
          <a:graphicData uri="http://schemas.openxmlformats.org/presentationml/2006/ole">
            <p:oleObj spid="_x0000_s55326" name="SPW 7.1 Graph" r:id="rId4" imgW="5653440" imgH="4518000" progId="">
              <p:embed/>
            </p:oleObj>
          </a:graphicData>
        </a:graphic>
      </p:graphicFrame>
      <p:sp>
        <p:nvSpPr>
          <p:cNvPr id="55327" name="Text Box 31"/>
          <p:cNvSpPr txBox="1">
            <a:spLocks noChangeArrowheads="1"/>
          </p:cNvSpPr>
          <p:nvPr/>
        </p:nvSpPr>
        <p:spPr bwMode="auto">
          <a:xfrm>
            <a:off x="3127375" y="1919288"/>
            <a:ext cx="273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aseline="0"/>
              <a:t>*</a:t>
            </a:r>
          </a:p>
        </p:txBody>
      </p:sp>
      <p:sp>
        <p:nvSpPr>
          <p:cNvPr id="55328" name="Text Box 32"/>
          <p:cNvSpPr txBox="1">
            <a:spLocks noChangeArrowheads="1"/>
          </p:cNvSpPr>
          <p:nvPr/>
        </p:nvSpPr>
        <p:spPr bwMode="auto">
          <a:xfrm>
            <a:off x="3641725" y="2052638"/>
            <a:ext cx="273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aseline="0"/>
              <a:t>*</a:t>
            </a:r>
          </a:p>
        </p:txBody>
      </p:sp>
      <p:sp>
        <p:nvSpPr>
          <p:cNvPr id="55329" name="Text Box 33"/>
          <p:cNvSpPr txBox="1">
            <a:spLocks noChangeArrowheads="1"/>
          </p:cNvSpPr>
          <p:nvPr/>
        </p:nvSpPr>
        <p:spPr bwMode="auto">
          <a:xfrm>
            <a:off x="4156075" y="2205038"/>
            <a:ext cx="273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aseline="0"/>
              <a:t>*</a:t>
            </a:r>
          </a:p>
        </p:txBody>
      </p:sp>
      <p:sp>
        <p:nvSpPr>
          <p:cNvPr id="55330" name="Text Box 34"/>
          <p:cNvSpPr txBox="1">
            <a:spLocks noChangeArrowheads="1"/>
          </p:cNvSpPr>
          <p:nvPr/>
        </p:nvSpPr>
        <p:spPr bwMode="auto">
          <a:xfrm>
            <a:off x="4670425" y="2338388"/>
            <a:ext cx="273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aseline="0"/>
              <a:t>*</a:t>
            </a:r>
          </a:p>
        </p:txBody>
      </p:sp>
      <p:sp>
        <p:nvSpPr>
          <p:cNvPr id="55331" name="Text Box 35"/>
          <p:cNvSpPr txBox="1">
            <a:spLocks noChangeArrowheads="1"/>
          </p:cNvSpPr>
          <p:nvPr/>
        </p:nvSpPr>
        <p:spPr bwMode="auto">
          <a:xfrm>
            <a:off x="3181350" y="4843463"/>
            <a:ext cx="273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aseline="0"/>
              <a:t>*</a:t>
            </a:r>
          </a:p>
        </p:txBody>
      </p:sp>
      <p:sp>
        <p:nvSpPr>
          <p:cNvPr id="55332" name="Text Box 36"/>
          <p:cNvSpPr txBox="1">
            <a:spLocks noChangeArrowheads="1"/>
          </p:cNvSpPr>
          <p:nvPr/>
        </p:nvSpPr>
        <p:spPr bwMode="auto">
          <a:xfrm>
            <a:off x="3695700" y="4829175"/>
            <a:ext cx="27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aseline="0"/>
              <a:t>*</a:t>
            </a:r>
          </a:p>
        </p:txBody>
      </p:sp>
      <p:sp>
        <p:nvSpPr>
          <p:cNvPr id="55333" name="Text Box 37"/>
          <p:cNvSpPr txBox="1">
            <a:spLocks noChangeArrowheads="1"/>
          </p:cNvSpPr>
          <p:nvPr/>
        </p:nvSpPr>
        <p:spPr bwMode="auto">
          <a:xfrm>
            <a:off x="4219575" y="5010150"/>
            <a:ext cx="27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aseline="0"/>
              <a:t>*</a:t>
            </a:r>
          </a:p>
        </p:txBody>
      </p:sp>
      <p:sp>
        <p:nvSpPr>
          <p:cNvPr id="55334" name="Text Box 38"/>
          <p:cNvSpPr txBox="1">
            <a:spLocks noChangeArrowheads="1"/>
          </p:cNvSpPr>
          <p:nvPr/>
        </p:nvSpPr>
        <p:spPr bwMode="auto">
          <a:xfrm>
            <a:off x="4727575" y="5043488"/>
            <a:ext cx="273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aseline="0"/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295400"/>
          </a:xfrm>
        </p:spPr>
        <p:txBody>
          <a:bodyPr/>
          <a:lstStyle/>
          <a:p>
            <a:r>
              <a:rPr lang="en-US" b="1"/>
              <a:t>Tremulous Jaw Movements (TJMs)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410200"/>
          </a:xfrm>
        </p:spPr>
        <p:txBody>
          <a:bodyPr/>
          <a:lstStyle/>
          <a:p>
            <a:pPr eaLnBrk="0" hangingPunct="0">
              <a:lnSpc>
                <a:spcPct val="80000"/>
              </a:lnSpc>
              <a:buFontTx/>
              <a:buNone/>
            </a:pPr>
            <a:r>
              <a:rPr lang="en-US" sz="2800" b="1"/>
              <a:t>Definition: RAPID,  REPETITIVE,  VERTICAL   </a:t>
            </a:r>
          </a:p>
          <a:p>
            <a:pPr eaLnBrk="0" hangingPunct="0">
              <a:lnSpc>
                <a:spcPct val="80000"/>
              </a:lnSpc>
              <a:buFontTx/>
              <a:buNone/>
            </a:pPr>
            <a:r>
              <a:rPr lang="en-US" sz="2800" b="1"/>
              <a:t>DEFLECTIONS  OF   THE  LOWER  </a:t>
            </a:r>
          </a:p>
          <a:p>
            <a:pPr eaLnBrk="0" hangingPunct="0">
              <a:lnSpc>
                <a:spcPct val="80000"/>
              </a:lnSpc>
              <a:buFontTx/>
              <a:buNone/>
            </a:pPr>
            <a:r>
              <a:rPr lang="en-US" sz="2800" b="1"/>
              <a:t>JAW,  WHICH  RESEMBLE CHEWING</a:t>
            </a:r>
          </a:p>
          <a:p>
            <a:pPr eaLnBrk="0" hangingPunct="0">
              <a:lnSpc>
                <a:spcPct val="80000"/>
              </a:lnSpc>
              <a:buFontTx/>
              <a:buNone/>
            </a:pPr>
            <a:r>
              <a:rPr lang="en-US" sz="2800" b="1"/>
              <a:t>BUT  ARE  NOT  DIRECTED   AT  ANY</a:t>
            </a:r>
          </a:p>
          <a:p>
            <a:pPr eaLnBrk="0" hangingPunct="0">
              <a:lnSpc>
                <a:spcPct val="80000"/>
              </a:lnSpc>
              <a:buFontTx/>
              <a:buNone/>
            </a:pPr>
            <a:r>
              <a:rPr lang="en-US" sz="2800" b="1"/>
              <a:t>PARTICULAR  STIMULUS</a:t>
            </a:r>
          </a:p>
          <a:p>
            <a:pPr eaLnBrk="0" hangingPunct="0">
              <a:lnSpc>
                <a:spcPct val="80000"/>
              </a:lnSpc>
              <a:buFontTx/>
              <a:buNone/>
            </a:pPr>
            <a:endParaRPr lang="en-US" sz="2800" b="1"/>
          </a:p>
          <a:p>
            <a:pPr eaLnBrk="0" hangingPunct="0">
              <a:lnSpc>
                <a:spcPct val="80000"/>
              </a:lnSpc>
            </a:pPr>
            <a:r>
              <a:rPr lang="en-US" sz="2800" b="1"/>
              <a:t>Model of parkinsonian tremor</a:t>
            </a:r>
          </a:p>
          <a:p>
            <a:pPr eaLnBrk="0" hangingPunct="0">
              <a:lnSpc>
                <a:spcPct val="80000"/>
              </a:lnSpc>
            </a:pPr>
            <a:r>
              <a:rPr lang="en-US" sz="2800" b="1"/>
              <a:t>Produced by DA depletion, DA antagonism &amp; cholinomimetics</a:t>
            </a:r>
          </a:p>
          <a:p>
            <a:pPr eaLnBrk="0" hangingPunct="0">
              <a:lnSpc>
                <a:spcPct val="80000"/>
              </a:lnSpc>
            </a:pPr>
            <a:r>
              <a:rPr lang="en-US" sz="2800" b="1"/>
              <a:t>Responsive to antiparkinsonian drugs: L-DOPA, apomorphine, bromocriptine, pergolide, ropinirole, Cogentin, Artane</a:t>
            </a:r>
          </a:p>
          <a:p>
            <a:pPr eaLnBrk="0" hangingPunct="0">
              <a:lnSpc>
                <a:spcPct val="80000"/>
              </a:lnSpc>
            </a:pPr>
            <a:r>
              <a:rPr lang="en-US" sz="2800" b="1"/>
              <a:t>Occur in the 3-7 Hz frequency range</a:t>
            </a:r>
          </a:p>
          <a:p>
            <a:pPr>
              <a:lnSpc>
                <a:spcPct val="80000"/>
              </a:lnSpc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6324600" y="1676400"/>
          <a:ext cx="2697163" cy="2501900"/>
        </p:xfrm>
        <a:graphic>
          <a:graphicData uri="http://schemas.openxmlformats.org/presentationml/2006/ole">
            <p:oleObj spid="_x0000_s60418" name="Bitmap Image" r:id="rId4" imgW="5742857" imgH="5001323" progId="PBrush">
              <p:embed/>
            </p:oleObj>
          </a:graphicData>
        </a:graphic>
      </p:graphicFrame>
      <p:sp>
        <p:nvSpPr>
          <p:cNvPr id="60419" name="Line 3"/>
          <p:cNvSpPr>
            <a:spLocks noChangeShapeType="1"/>
          </p:cNvSpPr>
          <p:nvPr/>
        </p:nvSpPr>
        <p:spPr bwMode="auto">
          <a:xfrm>
            <a:off x="4038600" y="5943600"/>
            <a:ext cx="297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5105400" y="5867400"/>
            <a:ext cx="698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aseline="0">
                <a:latin typeface="Times New Roman" pitchFamily="18" charset="0"/>
              </a:rPr>
              <a:t>1 sec</a:t>
            </a:r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3429000" y="5334000"/>
            <a:ext cx="2895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3429000" y="56388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>
            <a:off x="7391400" y="4191000"/>
            <a:ext cx="13716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7616825" y="4219575"/>
            <a:ext cx="727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aseline="0">
                <a:solidFill>
                  <a:srgbClr val="000000"/>
                </a:solidFill>
                <a:latin typeface="Book Antiqua" pitchFamily="18" charset="0"/>
              </a:rPr>
              <a:t>1 sec</a:t>
            </a: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1524000" y="361950"/>
            <a:ext cx="388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aseline="0">
                <a:solidFill>
                  <a:srgbClr val="CC3300"/>
                </a:solidFill>
                <a:latin typeface="Book Antiqua" pitchFamily="18" charset="0"/>
              </a:rPr>
              <a:t>EMG: Tremor in the Temporalis Muscle (jaw)</a:t>
            </a:r>
          </a:p>
        </p:txBody>
      </p:sp>
      <p:grpSp>
        <p:nvGrpSpPr>
          <p:cNvPr id="60426" name="Group 10"/>
          <p:cNvGrpSpPr>
            <a:grpSpLocks/>
          </p:cNvGrpSpPr>
          <p:nvPr/>
        </p:nvGrpSpPr>
        <p:grpSpPr bwMode="auto">
          <a:xfrm>
            <a:off x="19050" y="9525"/>
            <a:ext cx="6305550" cy="5689600"/>
            <a:chOff x="966" y="244"/>
            <a:chExt cx="3972" cy="3584"/>
          </a:xfrm>
        </p:grpSpPr>
        <p:graphicFrame>
          <p:nvGraphicFramePr>
            <p:cNvPr id="60427" name="Object 11"/>
            <p:cNvGraphicFramePr>
              <a:graphicFrameLocks noChangeAspect="1"/>
            </p:cNvGraphicFramePr>
            <p:nvPr/>
          </p:nvGraphicFramePr>
          <p:xfrm>
            <a:off x="966" y="244"/>
            <a:ext cx="3972" cy="3584"/>
          </p:xfrm>
          <a:graphic>
            <a:graphicData uri="http://schemas.openxmlformats.org/presentationml/2006/ole">
              <p:oleObj spid="_x0000_s60427" name="SPW 7.1 Graph" r:id="rId5" imgW="5519880" imgH="4979520" progId="">
                <p:embed/>
              </p:oleObj>
            </a:graphicData>
          </a:graphic>
        </p:graphicFrame>
        <p:grpSp>
          <p:nvGrpSpPr>
            <p:cNvPr id="60428" name="Group 12"/>
            <p:cNvGrpSpPr>
              <a:grpSpLocks/>
            </p:cNvGrpSpPr>
            <p:nvPr/>
          </p:nvGrpSpPr>
          <p:grpSpPr bwMode="auto">
            <a:xfrm>
              <a:off x="1872" y="931"/>
              <a:ext cx="864" cy="509"/>
              <a:chOff x="1872" y="912"/>
              <a:chExt cx="864" cy="509"/>
            </a:xfrm>
          </p:grpSpPr>
          <p:sp>
            <p:nvSpPr>
              <p:cNvPr id="60429" name="Text Box 13"/>
              <p:cNvSpPr txBox="1">
                <a:spLocks noChangeArrowheads="1"/>
              </p:cNvSpPr>
              <p:nvPr/>
            </p:nvSpPr>
            <p:spPr bwMode="auto">
              <a:xfrm>
                <a:off x="2487" y="1056"/>
                <a:ext cx="116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sz="3200" baseline="0">
                  <a:solidFill>
                    <a:srgbClr val="000000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60430" name="Line 14"/>
              <p:cNvSpPr>
                <a:spLocks noChangeShapeType="1"/>
              </p:cNvSpPr>
              <p:nvPr/>
            </p:nvSpPr>
            <p:spPr bwMode="auto">
              <a:xfrm flipV="1">
                <a:off x="1872" y="1104"/>
                <a:ext cx="86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31" name="Text Box 15"/>
              <p:cNvSpPr txBox="1">
                <a:spLocks noChangeArrowheads="1"/>
              </p:cNvSpPr>
              <p:nvPr/>
            </p:nvSpPr>
            <p:spPr bwMode="auto">
              <a:xfrm>
                <a:off x="2021" y="912"/>
                <a:ext cx="66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 baseline="0">
                    <a:solidFill>
                      <a:srgbClr val="000000"/>
                    </a:solidFill>
                    <a:latin typeface="Book Antiqua" pitchFamily="18" charset="0"/>
                  </a:rPr>
                  <a:t>3.0-7.5 Hz</a:t>
                </a:r>
                <a:r>
                  <a:rPr lang="en-US" sz="1400" baseline="0">
                    <a:latin typeface="Book Antiqua" pitchFamily="18" charset="0"/>
                  </a:rPr>
                  <a:t>z</a:t>
                </a:r>
              </a:p>
            </p:txBody>
          </p:sp>
        </p:grpSp>
      </p:grp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6705600" y="4692650"/>
            <a:ext cx="2241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aseline="0">
                <a:solidFill>
                  <a:srgbClr val="CC3300"/>
                </a:solidFill>
              </a:rPr>
              <a:t>EMG in </a:t>
            </a:r>
          </a:p>
          <a:p>
            <a:pPr algn="ctr"/>
            <a:r>
              <a:rPr lang="en-US" baseline="0">
                <a:solidFill>
                  <a:srgbClr val="CC3300"/>
                </a:solidFill>
              </a:rPr>
              <a:t>Temporalis Muscle</a:t>
            </a:r>
          </a:p>
        </p:txBody>
      </p:sp>
      <p:sp>
        <p:nvSpPr>
          <p:cNvPr id="60434" name="Text Box 18"/>
          <p:cNvSpPr txBox="1">
            <a:spLocks noChangeArrowheads="1"/>
          </p:cNvSpPr>
          <p:nvPr/>
        </p:nvSpPr>
        <p:spPr bwMode="auto">
          <a:xfrm>
            <a:off x="2152650" y="5791200"/>
            <a:ext cx="2339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aseline="0">
                <a:solidFill>
                  <a:srgbClr val="000000"/>
                </a:solidFill>
                <a:latin typeface="Book Antiqua" pitchFamily="18" charset="0"/>
              </a:rPr>
              <a:t>Ishiwari et al. 2005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2"/>
          <p:cNvGraphicFramePr>
            <a:graphicFrameLocks noChangeAspect="1"/>
          </p:cNvGraphicFramePr>
          <p:nvPr>
            <p:ph/>
          </p:nvPr>
        </p:nvGraphicFramePr>
        <p:xfrm>
          <a:off x="1498600" y="609600"/>
          <a:ext cx="5969000" cy="4840288"/>
        </p:xfrm>
        <a:graphic>
          <a:graphicData uri="http://schemas.openxmlformats.org/presentationml/2006/ole">
            <p:oleObj spid="_x0000_s50178" name="SPW 7.1 Graph" r:id="rId3" imgW="5603400" imgH="5746680" progId="">
              <p:embed/>
            </p:oleObj>
          </a:graphicData>
        </a:graphic>
      </p:graphicFrame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6096000" y="342900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aseline="0">
                <a:latin typeface="Times New Roman" pitchFamily="18" charset="0"/>
              </a:rPr>
              <a:t>*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5124450" y="297180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aseline="0">
                <a:latin typeface="Times New Roman" pitchFamily="18" charset="0"/>
              </a:rPr>
              <a:t>*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609600" y="533400"/>
            <a:ext cx="7924800" cy="99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aseline="0">
                <a:solidFill>
                  <a:srgbClr val="CC3300"/>
                </a:solidFill>
                <a:latin typeface="Times New Roman" pitchFamily="18" charset="0"/>
              </a:rPr>
              <a:t>A</a:t>
            </a:r>
            <a:r>
              <a:rPr lang="en-US" sz="3600">
                <a:solidFill>
                  <a:srgbClr val="CC3300"/>
                </a:solidFill>
                <a:latin typeface="Times New Roman" pitchFamily="18" charset="0"/>
              </a:rPr>
              <a:t>2A</a:t>
            </a:r>
            <a:r>
              <a:rPr lang="en-US" sz="3600" baseline="0">
                <a:solidFill>
                  <a:srgbClr val="CC3300"/>
                </a:solidFill>
                <a:latin typeface="Times New Roman" pitchFamily="18" charset="0"/>
              </a:rPr>
              <a:t> antagonist KF-17837 decreases oral tremor in haloperidol-treated rats.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6934200" y="6397625"/>
            <a:ext cx="214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aseline="0">
                <a:latin typeface="Book Antiqua" pitchFamily="18" charset="0"/>
              </a:rPr>
              <a:t>Correa et al.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 noChangeAspect="1"/>
          </p:cNvGraphicFramePr>
          <p:nvPr>
            <p:ph sz="quarter" idx="1"/>
          </p:nvPr>
        </p:nvGraphicFramePr>
        <p:xfrm>
          <a:off x="922338" y="1143000"/>
          <a:ext cx="3344862" cy="2286000"/>
        </p:xfrm>
        <a:graphic>
          <a:graphicData uri="http://schemas.openxmlformats.org/presentationml/2006/ole">
            <p:oleObj spid="_x0000_s51202" name="SPW 7.1 Graph" r:id="rId3" imgW="5934240" imgH="4398840" progId="">
              <p:embed/>
            </p:oleObj>
          </a:graphicData>
        </a:graphic>
      </p:graphicFrame>
      <p:graphicFrame>
        <p:nvGraphicFramePr>
          <p:cNvPr id="51203" name="Object 3"/>
          <p:cNvGraphicFramePr>
            <a:graphicFrameLocks noChangeAspect="1"/>
          </p:cNvGraphicFramePr>
          <p:nvPr>
            <p:ph sz="quarter" idx="2"/>
          </p:nvPr>
        </p:nvGraphicFramePr>
        <p:xfrm>
          <a:off x="5181600" y="1143000"/>
          <a:ext cx="2979738" cy="2362200"/>
        </p:xfrm>
        <a:graphic>
          <a:graphicData uri="http://schemas.openxmlformats.org/presentationml/2006/ole">
            <p:oleObj spid="_x0000_s51203" name="SPW 7.1 Graph" r:id="rId4" imgW="5607720" imgH="4361400" progId="">
              <p:embed/>
            </p:oleObj>
          </a:graphicData>
        </a:graphic>
      </p:graphicFrame>
      <p:graphicFrame>
        <p:nvGraphicFramePr>
          <p:cNvPr id="51204" name="Object 4"/>
          <p:cNvGraphicFramePr>
            <a:graphicFrameLocks noChangeAspect="1"/>
          </p:cNvGraphicFramePr>
          <p:nvPr>
            <p:ph sz="quarter" idx="3"/>
          </p:nvPr>
        </p:nvGraphicFramePr>
        <p:xfrm>
          <a:off x="990600" y="3810000"/>
          <a:ext cx="3195638" cy="2481263"/>
        </p:xfrm>
        <a:graphic>
          <a:graphicData uri="http://schemas.openxmlformats.org/presentationml/2006/ole">
            <p:oleObj spid="_x0000_s51204" name="SPW 7.1 Graph" r:id="rId5" imgW="5607720" imgH="4687920" progId="">
              <p:embed/>
            </p:oleObj>
          </a:graphicData>
        </a:graphic>
      </p:graphicFrame>
      <p:graphicFrame>
        <p:nvGraphicFramePr>
          <p:cNvPr id="51205" name="Object 5"/>
          <p:cNvGraphicFramePr>
            <a:graphicFrameLocks noChangeAspect="1"/>
          </p:cNvGraphicFramePr>
          <p:nvPr>
            <p:ph sz="quarter" idx="4"/>
          </p:nvPr>
        </p:nvGraphicFramePr>
        <p:xfrm>
          <a:off x="5186363" y="3843338"/>
          <a:ext cx="2967037" cy="2481262"/>
        </p:xfrm>
        <a:graphic>
          <a:graphicData uri="http://schemas.openxmlformats.org/presentationml/2006/ole">
            <p:oleObj spid="_x0000_s51205" name="SPW 7.1 Graph" r:id="rId6" imgW="5607720" imgH="4687920" progId="">
              <p:embed/>
            </p:oleObj>
          </a:graphicData>
        </a:graphic>
      </p:graphicFrame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2071688" y="1738313"/>
            <a:ext cx="303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aseline="0"/>
              <a:t>*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2516188" y="1905000"/>
            <a:ext cx="303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aseline="0"/>
              <a:t>*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2940050" y="2133600"/>
            <a:ext cx="30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aseline="0"/>
              <a:t>*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3386138" y="2347913"/>
            <a:ext cx="303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aseline="0"/>
              <a:t>*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7086600" y="2133600"/>
            <a:ext cx="30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aseline="0"/>
              <a:t>*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7467600" y="2286000"/>
            <a:ext cx="30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aseline="0"/>
              <a:t>*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2425700" y="4495800"/>
            <a:ext cx="30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aseline="0"/>
              <a:t>*</a:t>
            </a: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2794000" y="4724400"/>
            <a:ext cx="30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aseline="0"/>
              <a:t>*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3157538" y="4814888"/>
            <a:ext cx="303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aseline="0"/>
              <a:t>*</a:t>
            </a: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3519488" y="4724400"/>
            <a:ext cx="303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aseline="0"/>
              <a:t>*</a:t>
            </a: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6677025" y="4557713"/>
            <a:ext cx="30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aseline="0"/>
              <a:t>*</a:t>
            </a: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7210425" y="4724400"/>
            <a:ext cx="30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aseline="0"/>
              <a:t>*</a:t>
            </a:r>
          </a:p>
        </p:txBody>
      </p:sp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533400" y="3048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baseline="0">
                <a:solidFill>
                  <a:srgbClr val="CC3300"/>
                </a:solidFill>
                <a:latin typeface="Times New Roman" pitchFamily="18" charset="0"/>
              </a:rPr>
              <a:t>KW 6002 (Istradefylline) and MSX-3 reduce the oral tremor induced by antipsychotics</a:t>
            </a:r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6553200" y="6400800"/>
            <a:ext cx="2574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aseline="0">
                <a:solidFill>
                  <a:srgbClr val="000000"/>
                </a:solidFill>
                <a:latin typeface="Book Antiqua" pitchFamily="18" charset="0"/>
              </a:rPr>
              <a:t>Salamone</a:t>
            </a:r>
            <a:r>
              <a:rPr lang="en-US" sz="2000" baseline="0">
                <a:latin typeface="Book Antiqua" pitchFamily="18" charset="0"/>
              </a:rPr>
              <a:t> </a:t>
            </a:r>
            <a:r>
              <a:rPr lang="en-US" sz="2000" baseline="0">
                <a:solidFill>
                  <a:srgbClr val="000000"/>
                </a:solidFill>
                <a:latin typeface="Book Antiqua" pitchFamily="18" charset="0"/>
              </a:rPr>
              <a:t>et al.,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2863"/>
            <a:ext cx="7772400" cy="1524000"/>
          </a:xfrm>
        </p:spPr>
        <p:txBody>
          <a:bodyPr/>
          <a:lstStyle/>
          <a:p>
            <a:r>
              <a:rPr lang="en-US" b="1"/>
              <a:t>DA and Motivation: Behavioral Effects of Antipsychotic Drugs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FFFFFF"/>
                </a:solidFill>
              </a:rPr>
              <a:t>HIGH DOSES OF D2 ANTAGONISTS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FFFF"/>
                </a:solidFill>
              </a:rPr>
              <a:t>Induce </a:t>
            </a:r>
            <a:r>
              <a:rPr lang="en-US" sz="2400" b="1" dirty="0" err="1">
                <a:solidFill>
                  <a:srgbClr val="FFFFFF"/>
                </a:solidFill>
              </a:rPr>
              <a:t>akinesia</a:t>
            </a:r>
            <a:r>
              <a:rPr lang="en-US" sz="2400" b="1" dirty="0">
                <a:solidFill>
                  <a:srgbClr val="FFFFFF"/>
                </a:solidFill>
              </a:rPr>
              <a:t>, </a:t>
            </a:r>
            <a:r>
              <a:rPr lang="en-US" sz="2400" b="1" dirty="0" smtClean="0">
                <a:solidFill>
                  <a:srgbClr val="FFFFFF"/>
                </a:solidFill>
              </a:rPr>
              <a:t> catalepsy, tremor; </a:t>
            </a:r>
            <a:r>
              <a:rPr lang="en-US" sz="2400" b="1" dirty="0">
                <a:solidFill>
                  <a:srgbClr val="FFFFFF"/>
                </a:solidFill>
              </a:rPr>
              <a:t>related to motor side effects of antipsychotics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FFFF"/>
                </a:solidFill>
              </a:rPr>
              <a:t>Reduce food intake- effects attributed to motor impairments produced by actions on the </a:t>
            </a:r>
            <a:r>
              <a:rPr lang="en-US" sz="2400" b="1" dirty="0" err="1">
                <a:solidFill>
                  <a:srgbClr val="FFFFFF"/>
                </a:solidFill>
              </a:rPr>
              <a:t>ventrolateral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neostriatum</a:t>
            </a:r>
            <a:endParaRPr lang="en-US" sz="2400" b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FFFFFF"/>
                </a:solidFill>
              </a:rPr>
              <a:t>LOW DOSES OF D2 ANTAGONISTS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FFFF"/>
                </a:solidFill>
              </a:rPr>
              <a:t>Selective effects on aspects of appetitive and aversively motivated behavior (e.g. food reinforced lever pressing; avoidance behavior; behavioral activation)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FFFF"/>
                </a:solidFill>
              </a:rPr>
              <a:t>Many of the motivational effects of impaired DA transmission are thought to be related to actions on </a:t>
            </a:r>
            <a:r>
              <a:rPr lang="en-US" sz="2400" b="1" dirty="0" err="1">
                <a:solidFill>
                  <a:srgbClr val="FFFFFF"/>
                </a:solidFill>
              </a:rPr>
              <a:t>mesolimbic</a:t>
            </a:r>
            <a:r>
              <a:rPr lang="en-US" sz="2400" b="1" dirty="0">
                <a:solidFill>
                  <a:srgbClr val="FFFFFF"/>
                </a:solidFill>
              </a:rPr>
              <a:t> DA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4663" y="341313"/>
            <a:ext cx="8128000" cy="1143000"/>
          </a:xfrm>
        </p:spPr>
        <p:txBody>
          <a:bodyPr/>
          <a:lstStyle/>
          <a:p>
            <a:r>
              <a:rPr lang="en-US" b="1">
                <a:solidFill>
                  <a:srgbClr val="FFFF00"/>
                </a:solidFill>
              </a:rPr>
              <a:t>BEHAVIORAL EFFECTS OF ADENOSINE A</a:t>
            </a:r>
            <a:r>
              <a:rPr lang="en-US" b="1" baseline="-25000">
                <a:solidFill>
                  <a:srgbClr val="FFFF00"/>
                </a:solidFill>
              </a:rPr>
              <a:t>2A</a:t>
            </a:r>
            <a:r>
              <a:rPr lang="en-US" b="1">
                <a:solidFill>
                  <a:srgbClr val="FFFF00"/>
                </a:solidFill>
              </a:rPr>
              <a:t> ANTAGONISTS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1463" y="1785938"/>
            <a:ext cx="8601075" cy="46323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3600" b="1" dirty="0">
                <a:solidFill>
                  <a:schemeClr val="bg1"/>
                </a:solidFill>
              </a:rPr>
              <a:t>Can adenosine A</a:t>
            </a:r>
            <a:r>
              <a:rPr lang="en-US" sz="3600" b="1" baseline="-25000" dirty="0">
                <a:solidFill>
                  <a:schemeClr val="bg1"/>
                </a:solidFill>
              </a:rPr>
              <a:t>2A</a:t>
            </a:r>
            <a:r>
              <a:rPr lang="en-US" sz="3600" b="1" dirty="0">
                <a:solidFill>
                  <a:schemeClr val="bg1"/>
                </a:solidFill>
              </a:rPr>
              <a:t> antagonists reverse </a:t>
            </a:r>
            <a:r>
              <a:rPr lang="en-US" sz="3600" b="1" dirty="0" smtClean="0">
                <a:solidFill>
                  <a:schemeClr val="bg1"/>
                </a:solidFill>
              </a:rPr>
              <a:t>the</a:t>
            </a:r>
            <a:r>
              <a:rPr lang="en-US" sz="3600" b="1" dirty="0" smtClean="0">
                <a:solidFill>
                  <a:srgbClr val="FFFFFF"/>
                </a:solidFill>
              </a:rPr>
              <a:t> </a:t>
            </a:r>
            <a:r>
              <a:rPr lang="en-US" sz="3600" b="1" dirty="0">
                <a:solidFill>
                  <a:srgbClr val="FFFFFF"/>
                </a:solidFill>
              </a:rPr>
              <a:t>impairments </a:t>
            </a:r>
            <a:r>
              <a:rPr lang="en-US" sz="3600" b="1" dirty="0" smtClean="0">
                <a:solidFill>
                  <a:srgbClr val="FFFFFF"/>
                </a:solidFill>
              </a:rPr>
              <a:t>in novelty-induced activity produced </a:t>
            </a:r>
            <a:r>
              <a:rPr lang="en-US" sz="3600" b="1" dirty="0">
                <a:solidFill>
                  <a:srgbClr val="FFFFFF"/>
                </a:solidFill>
              </a:rPr>
              <a:t>by D2 antagonists</a:t>
            </a:r>
            <a:r>
              <a:rPr lang="en-US" sz="3600" b="1" dirty="0">
                <a:solidFill>
                  <a:schemeClr val="bg1"/>
                </a:solidFill>
              </a:rPr>
              <a:t>???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600" b="1" dirty="0">
                <a:solidFill>
                  <a:schemeClr val="bg1"/>
                </a:solidFill>
              </a:rPr>
              <a:t>	</a:t>
            </a:r>
            <a:endParaRPr lang="en-US" sz="36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171450"/>
            <a:ext cx="4267200" cy="3143250"/>
            <a:chOff x="1392" y="108"/>
            <a:chExt cx="2688" cy="1980"/>
          </a:xfrm>
        </p:grpSpPr>
        <p:graphicFrame>
          <p:nvGraphicFramePr>
            <p:cNvPr id="54275" name="Object 3"/>
            <p:cNvGraphicFramePr>
              <a:graphicFrameLocks noChangeAspect="1"/>
            </p:cNvGraphicFramePr>
            <p:nvPr/>
          </p:nvGraphicFramePr>
          <p:xfrm>
            <a:off x="1478" y="108"/>
            <a:ext cx="2602" cy="1980"/>
          </p:xfrm>
          <a:graphic>
            <a:graphicData uri="http://schemas.openxmlformats.org/presentationml/2006/ole">
              <p:oleObj spid="_x0000_s251908" name="SPW 7.1 Graph" r:id="rId3" imgW="10398240" imgH="12932280" progId="">
                <p:embed/>
              </p:oleObj>
            </a:graphicData>
          </a:graphic>
        </p:graphicFrame>
        <p:sp>
          <p:nvSpPr>
            <p:cNvPr id="54276" name="Text Box 4"/>
            <p:cNvSpPr txBox="1">
              <a:spLocks noChangeArrowheads="1"/>
            </p:cNvSpPr>
            <p:nvPr/>
          </p:nvSpPr>
          <p:spPr bwMode="auto">
            <a:xfrm>
              <a:off x="2891" y="1029"/>
              <a:ext cx="2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0" baseline="0">
                  <a:solidFill>
                    <a:srgbClr val="000000"/>
                  </a:solidFill>
                  <a:latin typeface="Times New Roman" pitchFamily="18" charset="0"/>
                </a:rPr>
                <a:t>*</a:t>
              </a:r>
            </a:p>
          </p:txBody>
        </p:sp>
        <p:sp>
          <p:nvSpPr>
            <p:cNvPr id="54277" name="Text Box 5"/>
            <p:cNvSpPr txBox="1">
              <a:spLocks noChangeArrowheads="1"/>
            </p:cNvSpPr>
            <p:nvPr/>
          </p:nvSpPr>
          <p:spPr bwMode="auto">
            <a:xfrm>
              <a:off x="3262" y="780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0" baseline="0">
                  <a:solidFill>
                    <a:srgbClr val="000000"/>
                  </a:solidFill>
                  <a:latin typeface="Times New Roman" pitchFamily="18" charset="0"/>
                </a:rPr>
                <a:t>*</a:t>
              </a:r>
            </a:p>
          </p:txBody>
        </p:sp>
        <p:sp>
          <p:nvSpPr>
            <p:cNvPr id="54278" name="Text Box 6"/>
            <p:cNvSpPr txBox="1">
              <a:spLocks noChangeArrowheads="1"/>
            </p:cNvSpPr>
            <p:nvPr/>
          </p:nvSpPr>
          <p:spPr bwMode="auto">
            <a:xfrm>
              <a:off x="1392" y="39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aseline="0">
                  <a:solidFill>
                    <a:srgbClr val="000000"/>
                  </a:solidFill>
                </a:rPr>
                <a:t>A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330" y="1694"/>
              <a:ext cx="1116" cy="213"/>
              <a:chOff x="1735" y="2155"/>
              <a:chExt cx="1036" cy="283"/>
            </a:xfrm>
          </p:grpSpPr>
          <p:sp>
            <p:nvSpPr>
              <p:cNvPr id="54280" name="Freeform 8"/>
              <p:cNvSpPr>
                <a:spLocks/>
              </p:cNvSpPr>
              <p:nvPr/>
            </p:nvSpPr>
            <p:spPr bwMode="auto">
              <a:xfrm>
                <a:off x="1766" y="2155"/>
                <a:ext cx="960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8"/>
                  </a:cxn>
                  <a:cxn ang="0">
                    <a:pos x="960" y="48"/>
                  </a:cxn>
                  <a:cxn ang="0">
                    <a:pos x="960" y="0"/>
                  </a:cxn>
                </a:cxnLst>
                <a:rect l="0" t="0" r="r" b="b"/>
                <a:pathLst>
                  <a:path w="960" h="48">
                    <a:moveTo>
                      <a:pt x="0" y="0"/>
                    </a:moveTo>
                    <a:lnTo>
                      <a:pt x="0" y="48"/>
                    </a:lnTo>
                    <a:lnTo>
                      <a:pt x="960" y="48"/>
                    </a:lnTo>
                    <a:lnTo>
                      <a:pt x="960" y="0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281" name="Text Box 9"/>
              <p:cNvSpPr txBox="1">
                <a:spLocks noChangeArrowheads="1"/>
              </p:cNvSpPr>
              <p:nvPr/>
            </p:nvSpPr>
            <p:spPr bwMode="auto">
              <a:xfrm>
                <a:off x="1735" y="2208"/>
                <a:ext cx="1036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aseline="0">
                    <a:solidFill>
                      <a:srgbClr val="000000"/>
                    </a:solidFill>
                  </a:rPr>
                  <a:t>Haloperidol 0.5 mg/kg</a:t>
                </a:r>
              </a:p>
            </p:txBody>
          </p:sp>
        </p:grp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76200" y="3543300"/>
            <a:ext cx="4114800" cy="3143250"/>
            <a:chOff x="1344" y="2232"/>
            <a:chExt cx="2592" cy="1980"/>
          </a:xfrm>
        </p:grpSpPr>
        <p:graphicFrame>
          <p:nvGraphicFramePr>
            <p:cNvPr id="54283" name="Object 11"/>
            <p:cNvGraphicFramePr>
              <a:graphicFrameLocks noChangeAspect="1"/>
            </p:cNvGraphicFramePr>
            <p:nvPr/>
          </p:nvGraphicFramePr>
          <p:xfrm>
            <a:off x="1500" y="2232"/>
            <a:ext cx="2436" cy="1980"/>
          </p:xfrm>
          <a:graphic>
            <a:graphicData uri="http://schemas.openxmlformats.org/presentationml/2006/ole">
              <p:oleObj spid="_x0000_s251907" name="SPW 7.1 Graph" r:id="rId4" imgW="10398240" imgH="12932280" progId="">
                <p:embed/>
              </p:oleObj>
            </a:graphicData>
          </a:graphic>
        </p:graphicFrame>
        <p:sp>
          <p:nvSpPr>
            <p:cNvPr id="54284" name="Text Box 12"/>
            <p:cNvSpPr txBox="1">
              <a:spLocks noChangeArrowheads="1"/>
            </p:cNvSpPr>
            <p:nvPr/>
          </p:nvSpPr>
          <p:spPr bwMode="auto">
            <a:xfrm>
              <a:off x="1344" y="2484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aseline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54285" name="Text Box 13"/>
            <p:cNvSpPr txBox="1">
              <a:spLocks noChangeArrowheads="1"/>
            </p:cNvSpPr>
            <p:nvPr/>
          </p:nvSpPr>
          <p:spPr bwMode="auto">
            <a:xfrm>
              <a:off x="2842" y="3018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0" baseline="0">
                  <a:solidFill>
                    <a:srgbClr val="000000"/>
                  </a:solidFill>
                  <a:latin typeface="Times New Roman" pitchFamily="18" charset="0"/>
                </a:rPr>
                <a:t>*</a:t>
              </a:r>
            </a:p>
          </p:txBody>
        </p:sp>
        <p:sp>
          <p:nvSpPr>
            <p:cNvPr id="54286" name="Text Box 14"/>
            <p:cNvSpPr txBox="1">
              <a:spLocks noChangeArrowheads="1"/>
            </p:cNvSpPr>
            <p:nvPr/>
          </p:nvSpPr>
          <p:spPr bwMode="auto">
            <a:xfrm>
              <a:off x="2654" y="2982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0" baseline="0">
                  <a:solidFill>
                    <a:srgbClr val="000000"/>
                  </a:solidFill>
                  <a:latin typeface="Times New Roman" pitchFamily="18" charset="0"/>
                </a:rPr>
                <a:t>*</a:t>
              </a:r>
            </a:p>
          </p:txBody>
        </p:sp>
        <p:sp>
          <p:nvSpPr>
            <p:cNvPr id="54287" name="Text Box 15"/>
            <p:cNvSpPr txBox="1">
              <a:spLocks noChangeArrowheads="1"/>
            </p:cNvSpPr>
            <p:nvPr/>
          </p:nvSpPr>
          <p:spPr bwMode="auto">
            <a:xfrm>
              <a:off x="3025" y="2903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0" baseline="0">
                  <a:solidFill>
                    <a:srgbClr val="000000"/>
                  </a:solidFill>
                  <a:latin typeface="Times New Roman" pitchFamily="18" charset="0"/>
                </a:rPr>
                <a:t>*</a:t>
              </a:r>
            </a:p>
          </p:txBody>
        </p:sp>
        <p:sp>
          <p:nvSpPr>
            <p:cNvPr id="54288" name="Text Box 16"/>
            <p:cNvSpPr txBox="1">
              <a:spLocks noChangeArrowheads="1"/>
            </p:cNvSpPr>
            <p:nvPr/>
          </p:nvSpPr>
          <p:spPr bwMode="auto">
            <a:xfrm>
              <a:off x="3208" y="2889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0" baseline="0">
                  <a:solidFill>
                    <a:srgbClr val="000000"/>
                  </a:solidFill>
                  <a:latin typeface="Times New Roman" pitchFamily="18" charset="0"/>
                </a:rPr>
                <a:t>*</a:t>
              </a:r>
            </a:p>
          </p:txBody>
        </p: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2286" y="3795"/>
              <a:ext cx="1115" cy="213"/>
              <a:chOff x="1736" y="2155"/>
              <a:chExt cx="1033" cy="284"/>
            </a:xfrm>
          </p:grpSpPr>
          <p:sp>
            <p:nvSpPr>
              <p:cNvPr id="54290" name="Freeform 18"/>
              <p:cNvSpPr>
                <a:spLocks/>
              </p:cNvSpPr>
              <p:nvPr/>
            </p:nvSpPr>
            <p:spPr bwMode="auto">
              <a:xfrm>
                <a:off x="1766" y="2155"/>
                <a:ext cx="960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8"/>
                  </a:cxn>
                  <a:cxn ang="0">
                    <a:pos x="960" y="48"/>
                  </a:cxn>
                  <a:cxn ang="0">
                    <a:pos x="960" y="0"/>
                  </a:cxn>
                </a:cxnLst>
                <a:rect l="0" t="0" r="r" b="b"/>
                <a:pathLst>
                  <a:path w="960" h="48">
                    <a:moveTo>
                      <a:pt x="0" y="0"/>
                    </a:moveTo>
                    <a:lnTo>
                      <a:pt x="0" y="48"/>
                    </a:lnTo>
                    <a:lnTo>
                      <a:pt x="960" y="48"/>
                    </a:lnTo>
                    <a:lnTo>
                      <a:pt x="960" y="0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291" name="Text Box 19"/>
              <p:cNvSpPr txBox="1">
                <a:spLocks noChangeArrowheads="1"/>
              </p:cNvSpPr>
              <p:nvPr/>
            </p:nvSpPr>
            <p:spPr bwMode="auto">
              <a:xfrm>
                <a:off x="1736" y="2208"/>
                <a:ext cx="103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aseline="0">
                    <a:solidFill>
                      <a:srgbClr val="000000"/>
                    </a:solidFill>
                  </a:rPr>
                  <a:t>Haloperidol 0.5 mg/kg</a:t>
                </a:r>
              </a:p>
            </p:txBody>
          </p:sp>
        </p:grpSp>
      </p:grpSp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1143000" y="6451600"/>
            <a:ext cx="2339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aseline="0">
                <a:solidFill>
                  <a:srgbClr val="000000"/>
                </a:solidFill>
                <a:latin typeface="Book Antiqua" pitchFamily="18" charset="0"/>
              </a:rPr>
              <a:t>Ishiwari et al. 2007</a:t>
            </a:r>
          </a:p>
        </p:txBody>
      </p:sp>
      <p:sp>
        <p:nvSpPr>
          <p:cNvPr id="54293" name="AutoShape 21"/>
          <p:cNvSpPr>
            <a:spLocks/>
          </p:cNvSpPr>
          <p:nvPr/>
        </p:nvSpPr>
        <p:spPr bwMode="auto">
          <a:xfrm rot="-16200000">
            <a:off x="2362200" y="381000"/>
            <a:ext cx="304800" cy="1524000"/>
          </a:xfrm>
          <a:prstGeom prst="leftBrace">
            <a:avLst>
              <a:gd name="adj1" fmla="val 41667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4294" name="AutoShape 22"/>
          <p:cNvSpPr>
            <a:spLocks/>
          </p:cNvSpPr>
          <p:nvPr/>
        </p:nvSpPr>
        <p:spPr bwMode="auto">
          <a:xfrm rot="-16200000">
            <a:off x="2286000" y="3657600"/>
            <a:ext cx="304800" cy="1524000"/>
          </a:xfrm>
          <a:prstGeom prst="leftBrace">
            <a:avLst>
              <a:gd name="adj1" fmla="val 41667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4295" name="Text Box 23"/>
          <p:cNvSpPr txBox="1">
            <a:spLocks noChangeArrowheads="1"/>
          </p:cNvSpPr>
          <p:nvPr/>
        </p:nvSpPr>
        <p:spPr bwMode="auto">
          <a:xfrm>
            <a:off x="1568450" y="1676400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000" baseline="0">
                <a:solidFill>
                  <a:srgbClr val="FF0000"/>
                </a:solidFill>
                <a:latin typeface="Book Antiqua" pitchFamily="18" charset="0"/>
              </a:rPr>
              <a:t>HP</a:t>
            </a:r>
          </a:p>
          <a:p>
            <a:pPr eaLnBrk="0" hangingPunct="0"/>
            <a:r>
              <a:rPr lang="en-US" sz="1000" baseline="0">
                <a:solidFill>
                  <a:srgbClr val="FF0000"/>
                </a:solidFill>
                <a:latin typeface="Book Antiqua" pitchFamily="18" charset="0"/>
              </a:rPr>
              <a:t>Alone</a:t>
            </a:r>
          </a:p>
        </p:txBody>
      </p:sp>
      <p:sp>
        <p:nvSpPr>
          <p:cNvPr id="54296" name="Line 24"/>
          <p:cNvSpPr>
            <a:spLocks noChangeShapeType="1"/>
          </p:cNvSpPr>
          <p:nvPr/>
        </p:nvSpPr>
        <p:spPr bwMode="auto">
          <a:xfrm>
            <a:off x="1781175" y="2085975"/>
            <a:ext cx="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4297" name="Line 25"/>
          <p:cNvSpPr>
            <a:spLocks noChangeShapeType="1"/>
          </p:cNvSpPr>
          <p:nvPr/>
        </p:nvSpPr>
        <p:spPr bwMode="auto">
          <a:xfrm>
            <a:off x="1714500" y="5276850"/>
            <a:ext cx="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4298" name="Text Box 26"/>
          <p:cNvSpPr txBox="1">
            <a:spLocks noChangeArrowheads="1"/>
          </p:cNvSpPr>
          <p:nvPr/>
        </p:nvSpPr>
        <p:spPr bwMode="auto">
          <a:xfrm>
            <a:off x="1520825" y="4876800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000" baseline="0">
                <a:solidFill>
                  <a:srgbClr val="FF0000"/>
                </a:solidFill>
                <a:latin typeface="Book Antiqua" pitchFamily="18" charset="0"/>
              </a:rPr>
              <a:t>HP</a:t>
            </a:r>
          </a:p>
          <a:p>
            <a:pPr eaLnBrk="0" hangingPunct="0"/>
            <a:r>
              <a:rPr lang="en-US" sz="1000" baseline="0">
                <a:solidFill>
                  <a:srgbClr val="FF0000"/>
                </a:solidFill>
                <a:latin typeface="Book Antiqua" pitchFamily="18" charset="0"/>
              </a:rPr>
              <a:t>Alone</a:t>
            </a:r>
          </a:p>
        </p:txBody>
      </p:sp>
      <p:sp>
        <p:nvSpPr>
          <p:cNvPr id="54299" name="Text Box 27"/>
          <p:cNvSpPr txBox="1">
            <a:spLocks noChangeArrowheads="1"/>
          </p:cNvSpPr>
          <p:nvPr/>
        </p:nvSpPr>
        <p:spPr bwMode="auto">
          <a:xfrm>
            <a:off x="4556125" y="3962400"/>
            <a:ext cx="32924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baseline="0">
                <a:solidFill>
                  <a:srgbClr val="CC3300"/>
                </a:solidFill>
                <a:latin typeface="Book Antiqua" pitchFamily="18" charset="0"/>
              </a:rPr>
              <a:t>MSX-3 increases locomotion in haloperidol- and eticlopride-treated</a:t>
            </a:r>
          </a:p>
          <a:p>
            <a:pPr eaLnBrk="0" hangingPunct="0"/>
            <a:r>
              <a:rPr lang="en-US" sz="2400" baseline="0">
                <a:solidFill>
                  <a:srgbClr val="CC3300"/>
                </a:solidFill>
                <a:latin typeface="Book Antiqua" pitchFamily="18" charset="0"/>
              </a:rPr>
              <a:t>rats</a:t>
            </a:r>
          </a:p>
        </p:txBody>
      </p:sp>
      <p:graphicFrame>
        <p:nvGraphicFramePr>
          <p:cNvPr id="54300" name="Object 28"/>
          <p:cNvGraphicFramePr>
            <a:graphicFrameLocks noChangeAspect="1"/>
          </p:cNvGraphicFramePr>
          <p:nvPr/>
        </p:nvGraphicFramePr>
        <p:xfrm>
          <a:off x="4648200" y="0"/>
          <a:ext cx="3886200" cy="3119438"/>
        </p:xfrm>
        <a:graphic>
          <a:graphicData uri="http://schemas.openxmlformats.org/presentationml/2006/ole">
            <p:oleObj spid="_x0000_s251906" name="SPW 7.1 Graph" r:id="rId5" imgW="5475240" imgH="4260960" progId="">
              <p:embed/>
            </p:oleObj>
          </a:graphicData>
        </a:graphic>
      </p:graphicFrame>
      <p:sp>
        <p:nvSpPr>
          <p:cNvPr id="54301" name="Text Box 29"/>
          <p:cNvSpPr txBox="1">
            <a:spLocks noChangeArrowheads="1"/>
          </p:cNvSpPr>
          <p:nvPr/>
        </p:nvSpPr>
        <p:spPr bwMode="auto">
          <a:xfrm>
            <a:off x="6584950" y="838200"/>
            <a:ext cx="27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aseline="0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54302" name="Text Box 30"/>
          <p:cNvSpPr txBox="1">
            <a:spLocks noChangeArrowheads="1"/>
          </p:cNvSpPr>
          <p:nvPr/>
        </p:nvSpPr>
        <p:spPr bwMode="auto">
          <a:xfrm>
            <a:off x="7118350" y="990600"/>
            <a:ext cx="27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aseline="0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54303" name="Text Box 31"/>
          <p:cNvSpPr txBox="1">
            <a:spLocks noChangeArrowheads="1"/>
          </p:cNvSpPr>
          <p:nvPr/>
        </p:nvSpPr>
        <p:spPr bwMode="auto">
          <a:xfrm>
            <a:off x="7667625" y="685800"/>
            <a:ext cx="27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aseline="0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54304" name="AutoShape 32"/>
          <p:cNvSpPr>
            <a:spLocks/>
          </p:cNvSpPr>
          <p:nvPr/>
        </p:nvSpPr>
        <p:spPr bwMode="auto">
          <a:xfrm rot="-16200000">
            <a:off x="6819900" y="-314325"/>
            <a:ext cx="304800" cy="1752600"/>
          </a:xfrm>
          <a:prstGeom prst="leftBrace">
            <a:avLst>
              <a:gd name="adj1" fmla="val 47917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4305" name="Text Box 33"/>
          <p:cNvSpPr txBox="1">
            <a:spLocks noChangeArrowheads="1"/>
          </p:cNvSpPr>
          <p:nvPr/>
        </p:nvSpPr>
        <p:spPr bwMode="auto">
          <a:xfrm>
            <a:off x="5940425" y="1676400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000" baseline="0">
                <a:solidFill>
                  <a:srgbClr val="FF0000"/>
                </a:solidFill>
                <a:latin typeface="Book Antiqua" pitchFamily="18" charset="0"/>
              </a:rPr>
              <a:t>ETIC</a:t>
            </a:r>
          </a:p>
          <a:p>
            <a:pPr eaLnBrk="0" hangingPunct="0"/>
            <a:r>
              <a:rPr lang="en-US" sz="1000" baseline="0">
                <a:solidFill>
                  <a:srgbClr val="FF0000"/>
                </a:solidFill>
                <a:latin typeface="Book Antiqua" pitchFamily="18" charset="0"/>
              </a:rPr>
              <a:t>Alone</a:t>
            </a:r>
          </a:p>
        </p:txBody>
      </p:sp>
      <p:sp>
        <p:nvSpPr>
          <p:cNvPr id="54306" name="Line 34"/>
          <p:cNvSpPr>
            <a:spLocks noChangeShapeType="1"/>
          </p:cNvSpPr>
          <p:nvPr/>
        </p:nvSpPr>
        <p:spPr bwMode="auto">
          <a:xfrm>
            <a:off x="6200775" y="2019300"/>
            <a:ext cx="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4307" name="Text Box 35"/>
          <p:cNvSpPr txBox="1">
            <a:spLocks noChangeArrowheads="1"/>
          </p:cNvSpPr>
          <p:nvPr/>
        </p:nvSpPr>
        <p:spPr bwMode="auto">
          <a:xfrm>
            <a:off x="5584825" y="3200400"/>
            <a:ext cx="2214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aseline="0">
                <a:solidFill>
                  <a:srgbClr val="000000"/>
                </a:solidFill>
                <a:latin typeface="Book Antiqua" pitchFamily="18" charset="0"/>
              </a:rPr>
              <a:t>Collins et al.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4663" y="341313"/>
            <a:ext cx="8128000" cy="1143000"/>
          </a:xfrm>
        </p:spPr>
        <p:txBody>
          <a:bodyPr/>
          <a:lstStyle/>
          <a:p>
            <a:r>
              <a:rPr lang="en-US" b="1">
                <a:solidFill>
                  <a:srgbClr val="FFFF00"/>
                </a:solidFill>
              </a:rPr>
              <a:t>BEHAVIORAL EFFECTS OF ADENOSINE A</a:t>
            </a:r>
            <a:r>
              <a:rPr lang="en-US" b="1" baseline="-25000">
                <a:solidFill>
                  <a:srgbClr val="FFFF00"/>
                </a:solidFill>
              </a:rPr>
              <a:t>2A</a:t>
            </a:r>
            <a:r>
              <a:rPr lang="en-US" b="1">
                <a:solidFill>
                  <a:srgbClr val="FFFF00"/>
                </a:solidFill>
              </a:rPr>
              <a:t> ANTAGONISTS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1463" y="1844675"/>
            <a:ext cx="8601075" cy="46323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4400" b="1">
                <a:solidFill>
                  <a:schemeClr val="bg1"/>
                </a:solidFill>
              </a:rPr>
              <a:t>Can adenosine A</a:t>
            </a:r>
            <a:r>
              <a:rPr lang="en-US" sz="4400" b="1" baseline="-25000">
                <a:solidFill>
                  <a:schemeClr val="bg1"/>
                </a:solidFill>
              </a:rPr>
              <a:t>2A</a:t>
            </a:r>
            <a:r>
              <a:rPr lang="en-US" sz="4400" b="1">
                <a:solidFill>
                  <a:schemeClr val="bg1"/>
                </a:solidFill>
              </a:rPr>
              <a:t> antagonists reverse the effort-related motivational effects of DA antagonists???</a:t>
            </a:r>
            <a:r>
              <a:rPr lang="en-US" sz="4400" b="1"/>
              <a:t>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4400" b="1"/>
              <a:t>	</a:t>
            </a:r>
            <a:r>
              <a:rPr lang="en-US" sz="4400" b="1">
                <a:solidFill>
                  <a:schemeClr val="bg1"/>
                </a:solidFill>
              </a:rPr>
              <a:t>-</a:t>
            </a:r>
            <a:r>
              <a:rPr lang="en-US" sz="4400" b="1"/>
              <a:t> </a:t>
            </a:r>
            <a:r>
              <a:rPr lang="en-US" sz="4400" b="1">
                <a:solidFill>
                  <a:schemeClr val="bg1"/>
                </a:solidFill>
              </a:rPr>
              <a:t>operant concurrent choice task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4400" b="1">
                <a:solidFill>
                  <a:schemeClr val="bg1"/>
                </a:solidFill>
              </a:rPr>
              <a:t>	- T-maze barrier choice task</a:t>
            </a:r>
            <a:endParaRPr lang="en-US" sz="4400" b="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Group 2"/>
          <p:cNvGrpSpPr>
            <a:grpSpLocks/>
          </p:cNvGrpSpPr>
          <p:nvPr/>
        </p:nvGrpSpPr>
        <p:grpSpPr bwMode="auto">
          <a:xfrm>
            <a:off x="68263" y="331788"/>
            <a:ext cx="4470400" cy="3276600"/>
            <a:chOff x="48" y="144"/>
            <a:chExt cx="3168" cy="2064"/>
          </a:xfrm>
        </p:grpSpPr>
        <p:sp>
          <p:nvSpPr>
            <p:cNvPr id="71683" name="AutoShape 3"/>
            <p:cNvSpPr>
              <a:spLocks noChangeArrowheads="1"/>
            </p:cNvSpPr>
            <p:nvPr/>
          </p:nvSpPr>
          <p:spPr bwMode="auto">
            <a:xfrm>
              <a:off x="48" y="144"/>
              <a:ext cx="3168" cy="2064"/>
            </a:xfrm>
            <a:prstGeom prst="bevel">
              <a:avLst>
                <a:gd name="adj" fmla="val 12500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684" name="Rectangle 4"/>
            <p:cNvSpPr>
              <a:spLocks noChangeArrowheads="1"/>
            </p:cNvSpPr>
            <p:nvPr/>
          </p:nvSpPr>
          <p:spPr bwMode="auto">
            <a:xfrm>
              <a:off x="435" y="479"/>
              <a:ext cx="743" cy="1394"/>
            </a:xfrm>
            <a:prstGeom prst="rect">
              <a:avLst/>
            </a:prstGeom>
            <a:solidFill>
              <a:srgbClr val="E1E6EC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878A8E"/>
              </a:prstShdw>
            </a:effectLst>
          </p:spPr>
          <p:txBody>
            <a:bodyPr wrap="none" anchor="ctr"/>
            <a:lstStyle/>
            <a:p>
              <a:pPr algn="ctr" eaLnBrk="0" hangingPunct="0"/>
              <a:endParaRPr lang="ca-ES" b="0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685" name="AutoShape 5" descr="Diagonal hacia arriba clara"/>
            <p:cNvSpPr>
              <a:spLocks noChangeArrowheads="1"/>
            </p:cNvSpPr>
            <p:nvPr/>
          </p:nvSpPr>
          <p:spPr bwMode="auto">
            <a:xfrm>
              <a:off x="2276" y="1953"/>
              <a:ext cx="420" cy="103"/>
            </a:xfrm>
            <a:prstGeom prst="can">
              <a:avLst>
                <a:gd name="adj" fmla="val 25000"/>
              </a:avLst>
            </a:prstGeom>
            <a:pattFill prst="ltUpDiag">
              <a:fgClr>
                <a:srgbClr val="E1E6EC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686" name="AutoShape 6"/>
            <p:cNvSpPr>
              <a:spLocks noChangeArrowheads="1"/>
            </p:cNvSpPr>
            <p:nvPr/>
          </p:nvSpPr>
          <p:spPr bwMode="auto">
            <a:xfrm rot="6871407">
              <a:off x="2376" y="1918"/>
              <a:ext cx="26" cy="96"/>
            </a:xfrm>
            <a:prstGeom prst="can">
              <a:avLst>
                <a:gd name="adj" fmla="val 92308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687" name="AutoShape 7"/>
            <p:cNvSpPr>
              <a:spLocks noChangeArrowheads="1"/>
            </p:cNvSpPr>
            <p:nvPr/>
          </p:nvSpPr>
          <p:spPr bwMode="auto">
            <a:xfrm rot="-1399522">
              <a:off x="2341" y="1902"/>
              <a:ext cx="32" cy="77"/>
            </a:xfrm>
            <a:prstGeom prst="can">
              <a:avLst>
                <a:gd name="adj" fmla="val 6015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688" name="AutoShape 8"/>
            <p:cNvSpPr>
              <a:spLocks noChangeArrowheads="1"/>
            </p:cNvSpPr>
            <p:nvPr/>
          </p:nvSpPr>
          <p:spPr bwMode="auto">
            <a:xfrm rot="2009537">
              <a:off x="2298" y="1902"/>
              <a:ext cx="32" cy="77"/>
            </a:xfrm>
            <a:prstGeom prst="can">
              <a:avLst>
                <a:gd name="adj" fmla="val 60156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689" name="AutoShape 9"/>
            <p:cNvSpPr>
              <a:spLocks noChangeArrowheads="1"/>
            </p:cNvSpPr>
            <p:nvPr/>
          </p:nvSpPr>
          <p:spPr bwMode="auto">
            <a:xfrm>
              <a:off x="2502" y="1902"/>
              <a:ext cx="32" cy="77"/>
            </a:xfrm>
            <a:prstGeom prst="can">
              <a:avLst>
                <a:gd name="adj" fmla="val 6015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690" name="AutoShape 10"/>
            <p:cNvSpPr>
              <a:spLocks noChangeArrowheads="1"/>
            </p:cNvSpPr>
            <p:nvPr/>
          </p:nvSpPr>
          <p:spPr bwMode="auto">
            <a:xfrm rot="6871407">
              <a:off x="2441" y="1917"/>
              <a:ext cx="26" cy="97"/>
            </a:xfrm>
            <a:prstGeom prst="can">
              <a:avLst>
                <a:gd name="adj" fmla="val 93269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691" name="AutoShape 11"/>
            <p:cNvSpPr>
              <a:spLocks noChangeArrowheads="1"/>
            </p:cNvSpPr>
            <p:nvPr/>
          </p:nvSpPr>
          <p:spPr bwMode="auto">
            <a:xfrm rot="6871407">
              <a:off x="2570" y="1917"/>
              <a:ext cx="26" cy="97"/>
            </a:xfrm>
            <a:prstGeom prst="can">
              <a:avLst>
                <a:gd name="adj" fmla="val 93269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692" name="AutoShape 12"/>
            <p:cNvSpPr>
              <a:spLocks noChangeArrowheads="1"/>
            </p:cNvSpPr>
            <p:nvPr/>
          </p:nvSpPr>
          <p:spPr bwMode="auto">
            <a:xfrm rot="2009537">
              <a:off x="2437" y="1902"/>
              <a:ext cx="33" cy="77"/>
            </a:xfrm>
            <a:prstGeom prst="can">
              <a:avLst>
                <a:gd name="adj" fmla="val 5833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693" name="AutoShape 13"/>
            <p:cNvSpPr>
              <a:spLocks noChangeArrowheads="1"/>
            </p:cNvSpPr>
            <p:nvPr/>
          </p:nvSpPr>
          <p:spPr bwMode="auto">
            <a:xfrm rot="-1399522">
              <a:off x="2567" y="1902"/>
              <a:ext cx="32" cy="77"/>
            </a:xfrm>
            <a:prstGeom prst="can">
              <a:avLst>
                <a:gd name="adj" fmla="val 6015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694" name="AutoShape 14"/>
            <p:cNvSpPr>
              <a:spLocks noChangeArrowheads="1"/>
            </p:cNvSpPr>
            <p:nvPr/>
          </p:nvSpPr>
          <p:spPr bwMode="auto">
            <a:xfrm rot="6871407">
              <a:off x="2635" y="1917"/>
              <a:ext cx="26" cy="97"/>
            </a:xfrm>
            <a:prstGeom prst="can">
              <a:avLst>
                <a:gd name="adj" fmla="val 93269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695" name="AutoShape 15"/>
            <p:cNvSpPr>
              <a:spLocks noChangeArrowheads="1"/>
            </p:cNvSpPr>
            <p:nvPr/>
          </p:nvSpPr>
          <p:spPr bwMode="auto">
            <a:xfrm rot="5938129">
              <a:off x="2376" y="1892"/>
              <a:ext cx="26" cy="96"/>
            </a:xfrm>
            <a:prstGeom prst="can">
              <a:avLst>
                <a:gd name="adj" fmla="val 92308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696" name="AutoShape 16"/>
            <p:cNvSpPr>
              <a:spLocks noChangeArrowheads="1"/>
            </p:cNvSpPr>
            <p:nvPr/>
          </p:nvSpPr>
          <p:spPr bwMode="auto">
            <a:xfrm rot="5938129">
              <a:off x="2538" y="1891"/>
              <a:ext cx="26" cy="97"/>
            </a:xfrm>
            <a:prstGeom prst="can">
              <a:avLst>
                <a:gd name="adj" fmla="val 93269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697" name="AutoShape 17"/>
            <p:cNvSpPr>
              <a:spLocks noChangeArrowheads="1"/>
            </p:cNvSpPr>
            <p:nvPr/>
          </p:nvSpPr>
          <p:spPr bwMode="auto">
            <a:xfrm rot="5938129">
              <a:off x="2441" y="1866"/>
              <a:ext cx="25" cy="97"/>
            </a:xfrm>
            <a:prstGeom prst="can">
              <a:avLst>
                <a:gd name="adj" fmla="val 185162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44114" name="AutoShape 18"/>
            <p:cNvSpPr>
              <a:spLocks noChangeArrowheads="1"/>
            </p:cNvSpPr>
            <p:nvPr/>
          </p:nvSpPr>
          <p:spPr bwMode="auto">
            <a:xfrm>
              <a:off x="566" y="1407"/>
              <a:ext cx="451" cy="129"/>
            </a:xfrm>
            <a:custGeom>
              <a:avLst/>
              <a:gdLst>
                <a:gd name="G0" fmla="+- 0 0 0"/>
                <a:gd name="G1" fmla="+- 21600 0 0"/>
                <a:gd name="G2" fmla="*/ 0 1 2"/>
                <a:gd name="G3" fmla="+- 21600 0 G2"/>
                <a:gd name="G4" fmla="+/ 0 21600 2"/>
                <a:gd name="G5" fmla="+/ G1 0 2"/>
                <a:gd name="G6" fmla="*/ 21600 21600 0"/>
                <a:gd name="G7" fmla="*/ G6 1 2"/>
                <a:gd name="G8" fmla="+- 21600 0 G7"/>
                <a:gd name="G9" fmla="*/ 21600 1 2"/>
                <a:gd name="G10" fmla="+- 0 0 G9"/>
                <a:gd name="G11" fmla="?: G10 G8 0"/>
                <a:gd name="G12" fmla="?: G10 G7 21600"/>
                <a:gd name="T0" fmla="*/ 21600 w 21600"/>
                <a:gd name="T1" fmla="*/ 10800 h 21600"/>
                <a:gd name="T2" fmla="*/ 10800 w 21600"/>
                <a:gd name="T3" fmla="*/ 21600 h 21600"/>
                <a:gd name="T4" fmla="*/ 0 w 21600"/>
                <a:gd name="T5" fmla="*/ 10800 h 21600"/>
                <a:gd name="T6" fmla="*/ 10800 w 21600"/>
                <a:gd name="T7" fmla="*/ 0 h 21600"/>
                <a:gd name="T8" fmla="*/ 1800 w 21600"/>
                <a:gd name="T9" fmla="*/ 1800 h 21600"/>
                <a:gd name="T10" fmla="*/ 19800 w 21600"/>
                <a:gd name="T11" fmla="*/ 19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C5C6CB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sy="-50000" kx="-2453608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0" u="sng" baseline="0">
                <a:latin typeface="Times New Roman" pitchFamily="18" charset="0"/>
              </a:endParaRPr>
            </a:p>
          </p:txBody>
        </p:sp>
        <p:sp>
          <p:nvSpPr>
            <p:cNvPr id="71699" name="Rectangle 19"/>
            <p:cNvSpPr>
              <a:spLocks noChangeArrowheads="1"/>
            </p:cNvSpPr>
            <p:nvPr/>
          </p:nvSpPr>
          <p:spPr bwMode="auto">
            <a:xfrm>
              <a:off x="1275" y="1102"/>
              <a:ext cx="743" cy="696"/>
            </a:xfrm>
            <a:prstGeom prst="rect">
              <a:avLst/>
            </a:prstGeom>
            <a:solidFill>
              <a:srgbClr val="E1E6EC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878A8E"/>
              </a:prstShdw>
            </a:effectLst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700" name="AutoShape 20"/>
            <p:cNvSpPr>
              <a:spLocks noChangeArrowheads="1"/>
            </p:cNvSpPr>
            <p:nvPr/>
          </p:nvSpPr>
          <p:spPr bwMode="auto">
            <a:xfrm>
              <a:off x="1465" y="1463"/>
              <a:ext cx="258" cy="12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81 w 21600"/>
                <a:gd name="T25" fmla="*/ 3181 h 21600"/>
                <a:gd name="T26" fmla="*/ 18419 w 21600"/>
                <a:gd name="T27" fmla="*/ 1841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475" y="10800"/>
                  </a:moveTo>
                  <a:cubicBezTo>
                    <a:pt x="2475" y="15398"/>
                    <a:pt x="6202" y="19125"/>
                    <a:pt x="10800" y="19125"/>
                  </a:cubicBezTo>
                  <a:cubicBezTo>
                    <a:pt x="15398" y="19125"/>
                    <a:pt x="19125" y="15398"/>
                    <a:pt x="19125" y="10800"/>
                  </a:cubicBezTo>
                  <a:cubicBezTo>
                    <a:pt x="19125" y="6202"/>
                    <a:pt x="15398" y="2475"/>
                    <a:pt x="10800" y="2475"/>
                  </a:cubicBezTo>
                  <a:cubicBezTo>
                    <a:pt x="6202" y="2475"/>
                    <a:pt x="2475" y="6202"/>
                    <a:pt x="2475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44117" name="AutoShape 21"/>
            <p:cNvSpPr>
              <a:spLocks noChangeArrowheads="1"/>
            </p:cNvSpPr>
            <p:nvPr/>
          </p:nvSpPr>
          <p:spPr bwMode="auto">
            <a:xfrm rot="5391376">
              <a:off x="1494" y="1253"/>
              <a:ext cx="233" cy="291"/>
            </a:xfrm>
            <a:prstGeom prst="flowChartDelay">
              <a:avLst/>
            </a:prstGeom>
            <a:gradFill rotWithShape="0">
              <a:gsLst>
                <a:gs pos="0">
                  <a:srgbClr val="3B3B3B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4D4D4D"/>
              </a:prstShdw>
            </a:effectLst>
          </p:spPr>
          <p:txBody>
            <a:bodyPr rot="10800000" vert="eaVert" wrap="none" anchor="ctr"/>
            <a:lstStyle/>
            <a:p>
              <a:pPr eaLnBrk="0" hangingPunct="0">
                <a:defRPr/>
              </a:pPr>
              <a:endParaRPr lang="en-US" sz="2400" b="0" u="sng" baseline="0">
                <a:latin typeface="Times New Roman" pitchFamily="18" charset="0"/>
              </a:endParaRPr>
            </a:p>
          </p:txBody>
        </p:sp>
        <p:sp>
          <p:nvSpPr>
            <p:cNvPr id="71702" name="Oval 22"/>
            <p:cNvSpPr>
              <a:spLocks noChangeArrowheads="1"/>
            </p:cNvSpPr>
            <p:nvPr/>
          </p:nvSpPr>
          <p:spPr bwMode="auto">
            <a:xfrm>
              <a:off x="1497" y="1489"/>
              <a:ext cx="194" cy="103"/>
            </a:xfrm>
            <a:prstGeom prst="ellipse">
              <a:avLst/>
            </a:prstGeom>
            <a:solidFill>
              <a:srgbClr val="A0A2A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703" name="AutoShape 23"/>
            <p:cNvSpPr>
              <a:spLocks noChangeArrowheads="1"/>
            </p:cNvSpPr>
            <p:nvPr/>
          </p:nvSpPr>
          <p:spPr bwMode="auto">
            <a:xfrm>
              <a:off x="1562" y="1463"/>
              <a:ext cx="65" cy="5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704" name="Rectangle 24"/>
            <p:cNvSpPr>
              <a:spLocks noChangeArrowheads="1"/>
            </p:cNvSpPr>
            <p:nvPr/>
          </p:nvSpPr>
          <p:spPr bwMode="auto">
            <a:xfrm>
              <a:off x="1275" y="431"/>
              <a:ext cx="743" cy="619"/>
            </a:xfrm>
            <a:prstGeom prst="rect">
              <a:avLst/>
            </a:prstGeom>
            <a:solidFill>
              <a:srgbClr val="E1E6EC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878A8E"/>
              </a:prstShdw>
            </a:effectLst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44121" name="AutoShape 25"/>
            <p:cNvSpPr>
              <a:spLocks noChangeArrowheads="1"/>
            </p:cNvSpPr>
            <p:nvPr/>
          </p:nvSpPr>
          <p:spPr bwMode="auto">
            <a:xfrm>
              <a:off x="1502" y="612"/>
              <a:ext cx="323" cy="232"/>
            </a:xfrm>
            <a:prstGeom prst="flowChartSummingJuncti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0" u="sng" baseline="0">
                <a:latin typeface="Times New Roman" pitchFamily="18" charset="0"/>
              </a:endParaRPr>
            </a:p>
          </p:txBody>
        </p:sp>
        <p:sp>
          <p:nvSpPr>
            <p:cNvPr id="71706" name="Rectangle 26"/>
            <p:cNvSpPr>
              <a:spLocks noChangeArrowheads="1"/>
            </p:cNvSpPr>
            <p:nvPr/>
          </p:nvSpPr>
          <p:spPr bwMode="auto">
            <a:xfrm>
              <a:off x="2082" y="479"/>
              <a:ext cx="678" cy="1394"/>
            </a:xfrm>
            <a:prstGeom prst="rect">
              <a:avLst/>
            </a:prstGeom>
            <a:solidFill>
              <a:srgbClr val="E1E6EC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878A8E"/>
              </a:prstShdw>
            </a:effectLst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707" name="Line 27"/>
            <p:cNvSpPr>
              <a:spLocks noChangeShapeType="1"/>
            </p:cNvSpPr>
            <p:nvPr/>
          </p:nvSpPr>
          <p:spPr bwMode="auto">
            <a:xfrm>
              <a:off x="834" y="921"/>
              <a:ext cx="699" cy="4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8" name="Line 28"/>
            <p:cNvSpPr>
              <a:spLocks noChangeShapeType="1"/>
            </p:cNvSpPr>
            <p:nvPr/>
          </p:nvSpPr>
          <p:spPr bwMode="auto">
            <a:xfrm flipH="1">
              <a:off x="816" y="960"/>
              <a:ext cx="0" cy="3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9" name="Text Box 29"/>
            <p:cNvSpPr txBox="1">
              <a:spLocks noChangeArrowheads="1"/>
            </p:cNvSpPr>
            <p:nvPr/>
          </p:nvSpPr>
          <p:spPr bwMode="auto">
            <a:xfrm>
              <a:off x="382" y="604"/>
              <a:ext cx="88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s-ES_tradnl" sz="1600" baseline="0">
                  <a:latin typeface="Arial Narrow" pitchFamily="34" charset="0"/>
                  <a:ea typeface="ＭＳ Ｐゴシック"/>
                  <a:cs typeface="ＭＳ Ｐゴシック"/>
                </a:rPr>
                <a:t>Palatable food /</a:t>
              </a:r>
            </a:p>
            <a:p>
              <a:pPr algn="ctr" eaLnBrk="0" hangingPunct="0"/>
              <a:r>
                <a:rPr lang="es-ES_tradnl" sz="1600" baseline="0">
                  <a:latin typeface="Arial Narrow" pitchFamily="34" charset="0"/>
                  <a:ea typeface="ＭＳ Ｐゴシック"/>
                  <a:cs typeface="ＭＳ Ｐゴシック"/>
                </a:rPr>
                <a:t>FR 5</a:t>
              </a:r>
            </a:p>
          </p:txBody>
        </p:sp>
        <p:sp>
          <p:nvSpPr>
            <p:cNvPr id="71710" name="Text Box 30"/>
            <p:cNvSpPr txBox="1">
              <a:spLocks noChangeArrowheads="1"/>
            </p:cNvSpPr>
            <p:nvPr/>
          </p:nvSpPr>
          <p:spPr bwMode="auto">
            <a:xfrm>
              <a:off x="2011" y="1151"/>
              <a:ext cx="75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s-ES_tradnl" sz="1600" baseline="0">
                  <a:latin typeface="Arial Narrow" pitchFamily="34" charset="0"/>
                  <a:ea typeface="ＭＳ Ｐゴシック"/>
                  <a:cs typeface="ＭＳ Ｐゴシック"/>
                </a:rPr>
                <a:t>Lab chow /</a:t>
              </a:r>
            </a:p>
            <a:p>
              <a:pPr algn="ctr" eaLnBrk="0" hangingPunct="0"/>
              <a:r>
                <a:rPr lang="es-ES_tradnl" sz="1600" baseline="0">
                  <a:latin typeface="Arial Narrow" pitchFamily="34" charset="0"/>
                  <a:ea typeface="ＭＳ Ｐゴシック"/>
                  <a:cs typeface="ＭＳ Ｐゴシック"/>
                </a:rPr>
                <a:t>Free access</a:t>
              </a:r>
            </a:p>
          </p:txBody>
        </p:sp>
        <p:sp>
          <p:nvSpPr>
            <p:cNvPr id="71711" name="Line 31"/>
            <p:cNvSpPr>
              <a:spLocks noChangeShapeType="1"/>
            </p:cNvSpPr>
            <p:nvPr/>
          </p:nvSpPr>
          <p:spPr bwMode="auto">
            <a:xfrm>
              <a:off x="2412" y="1515"/>
              <a:ext cx="25" cy="3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1712" name="Group 32"/>
          <p:cNvGrpSpPr>
            <a:grpSpLocks/>
          </p:cNvGrpSpPr>
          <p:nvPr/>
        </p:nvGrpSpPr>
        <p:grpSpPr bwMode="auto">
          <a:xfrm>
            <a:off x="4605338" y="331788"/>
            <a:ext cx="4470400" cy="3276600"/>
            <a:chOff x="702" y="336"/>
            <a:chExt cx="5346" cy="3888"/>
          </a:xfrm>
        </p:grpSpPr>
        <p:sp>
          <p:nvSpPr>
            <p:cNvPr id="71713" name="AutoShape 33"/>
            <p:cNvSpPr>
              <a:spLocks noChangeArrowheads="1"/>
            </p:cNvSpPr>
            <p:nvPr/>
          </p:nvSpPr>
          <p:spPr bwMode="auto">
            <a:xfrm>
              <a:off x="702" y="336"/>
              <a:ext cx="5346" cy="3888"/>
            </a:xfrm>
            <a:prstGeom prst="bevel">
              <a:avLst>
                <a:gd name="adj" fmla="val 12500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714" name="Rectangle 34"/>
            <p:cNvSpPr>
              <a:spLocks noChangeArrowheads="1"/>
            </p:cNvSpPr>
            <p:nvPr/>
          </p:nvSpPr>
          <p:spPr bwMode="auto">
            <a:xfrm>
              <a:off x="1350" y="912"/>
              <a:ext cx="1242" cy="2592"/>
            </a:xfrm>
            <a:prstGeom prst="rect">
              <a:avLst/>
            </a:prstGeom>
            <a:solidFill>
              <a:srgbClr val="E1E6EC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878A8E"/>
              </a:prstShdw>
            </a:effectLst>
          </p:spPr>
          <p:txBody>
            <a:bodyPr wrap="none" anchor="ctr"/>
            <a:lstStyle/>
            <a:p>
              <a:pPr algn="ctr" eaLnBrk="0" hangingPunct="0"/>
              <a:endParaRPr lang="ca-ES" sz="2400" b="0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715" name="AutoShape 35" descr="Diagonal hacia arriba clara"/>
            <p:cNvSpPr>
              <a:spLocks noChangeArrowheads="1"/>
            </p:cNvSpPr>
            <p:nvPr/>
          </p:nvSpPr>
          <p:spPr bwMode="auto">
            <a:xfrm>
              <a:off x="4428" y="3702"/>
              <a:ext cx="702" cy="192"/>
            </a:xfrm>
            <a:prstGeom prst="can">
              <a:avLst>
                <a:gd name="adj" fmla="val 25000"/>
              </a:avLst>
            </a:prstGeom>
            <a:pattFill prst="ltUpDiag">
              <a:fgClr>
                <a:srgbClr val="E1E6EC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716" name="AutoShape 36"/>
            <p:cNvSpPr>
              <a:spLocks noChangeArrowheads="1"/>
            </p:cNvSpPr>
            <p:nvPr/>
          </p:nvSpPr>
          <p:spPr bwMode="auto">
            <a:xfrm rot="6871407">
              <a:off x="4593" y="3645"/>
              <a:ext cx="48" cy="162"/>
            </a:xfrm>
            <a:prstGeom prst="can">
              <a:avLst>
                <a:gd name="adj" fmla="val 84375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717" name="AutoShape 37"/>
            <p:cNvSpPr>
              <a:spLocks noChangeArrowheads="1"/>
            </p:cNvSpPr>
            <p:nvPr/>
          </p:nvSpPr>
          <p:spPr bwMode="auto">
            <a:xfrm rot="-1399522">
              <a:off x="4536" y="3606"/>
              <a:ext cx="54" cy="144"/>
            </a:xfrm>
            <a:prstGeom prst="can">
              <a:avLst>
                <a:gd name="adj" fmla="val 6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718" name="AutoShape 38"/>
            <p:cNvSpPr>
              <a:spLocks noChangeArrowheads="1"/>
            </p:cNvSpPr>
            <p:nvPr/>
          </p:nvSpPr>
          <p:spPr bwMode="auto">
            <a:xfrm rot="2009537">
              <a:off x="4464" y="3606"/>
              <a:ext cx="54" cy="144"/>
            </a:xfrm>
            <a:prstGeom prst="can">
              <a:avLst>
                <a:gd name="adj" fmla="val 6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719" name="AutoShape 39"/>
            <p:cNvSpPr>
              <a:spLocks noChangeArrowheads="1"/>
            </p:cNvSpPr>
            <p:nvPr/>
          </p:nvSpPr>
          <p:spPr bwMode="auto">
            <a:xfrm>
              <a:off x="4806" y="3606"/>
              <a:ext cx="54" cy="144"/>
            </a:xfrm>
            <a:prstGeom prst="can">
              <a:avLst>
                <a:gd name="adj" fmla="val 6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720" name="AutoShape 40"/>
            <p:cNvSpPr>
              <a:spLocks noChangeArrowheads="1"/>
            </p:cNvSpPr>
            <p:nvPr/>
          </p:nvSpPr>
          <p:spPr bwMode="auto">
            <a:xfrm rot="6871407">
              <a:off x="4701" y="3645"/>
              <a:ext cx="48" cy="162"/>
            </a:xfrm>
            <a:prstGeom prst="can">
              <a:avLst>
                <a:gd name="adj" fmla="val 84375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721" name="AutoShape 41"/>
            <p:cNvSpPr>
              <a:spLocks noChangeArrowheads="1"/>
            </p:cNvSpPr>
            <p:nvPr/>
          </p:nvSpPr>
          <p:spPr bwMode="auto">
            <a:xfrm rot="6871407">
              <a:off x="4917" y="3645"/>
              <a:ext cx="48" cy="162"/>
            </a:xfrm>
            <a:prstGeom prst="can">
              <a:avLst>
                <a:gd name="adj" fmla="val 84375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722" name="AutoShape 42"/>
            <p:cNvSpPr>
              <a:spLocks noChangeArrowheads="1"/>
            </p:cNvSpPr>
            <p:nvPr/>
          </p:nvSpPr>
          <p:spPr bwMode="auto">
            <a:xfrm rot="2009537">
              <a:off x="4698" y="3606"/>
              <a:ext cx="54" cy="144"/>
            </a:xfrm>
            <a:prstGeom prst="can">
              <a:avLst>
                <a:gd name="adj" fmla="val 6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723" name="AutoShape 43"/>
            <p:cNvSpPr>
              <a:spLocks noChangeArrowheads="1"/>
            </p:cNvSpPr>
            <p:nvPr/>
          </p:nvSpPr>
          <p:spPr bwMode="auto">
            <a:xfrm rot="-1399522">
              <a:off x="4914" y="3606"/>
              <a:ext cx="54" cy="144"/>
            </a:xfrm>
            <a:prstGeom prst="can">
              <a:avLst>
                <a:gd name="adj" fmla="val 6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724" name="AutoShape 44"/>
            <p:cNvSpPr>
              <a:spLocks noChangeArrowheads="1"/>
            </p:cNvSpPr>
            <p:nvPr/>
          </p:nvSpPr>
          <p:spPr bwMode="auto">
            <a:xfrm rot="6871407">
              <a:off x="5025" y="3645"/>
              <a:ext cx="48" cy="162"/>
            </a:xfrm>
            <a:prstGeom prst="can">
              <a:avLst>
                <a:gd name="adj" fmla="val 84375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725" name="AutoShape 45"/>
            <p:cNvSpPr>
              <a:spLocks noChangeArrowheads="1"/>
            </p:cNvSpPr>
            <p:nvPr/>
          </p:nvSpPr>
          <p:spPr bwMode="auto">
            <a:xfrm rot="5938129">
              <a:off x="4593" y="3597"/>
              <a:ext cx="48" cy="162"/>
            </a:xfrm>
            <a:prstGeom prst="can">
              <a:avLst>
                <a:gd name="adj" fmla="val 84375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726" name="AutoShape 46"/>
            <p:cNvSpPr>
              <a:spLocks noChangeArrowheads="1"/>
            </p:cNvSpPr>
            <p:nvPr/>
          </p:nvSpPr>
          <p:spPr bwMode="auto">
            <a:xfrm rot="5938129">
              <a:off x="4863" y="3597"/>
              <a:ext cx="48" cy="162"/>
            </a:xfrm>
            <a:prstGeom prst="can">
              <a:avLst>
                <a:gd name="adj" fmla="val 84375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727" name="AutoShape 47"/>
            <p:cNvSpPr>
              <a:spLocks noChangeArrowheads="1"/>
            </p:cNvSpPr>
            <p:nvPr/>
          </p:nvSpPr>
          <p:spPr bwMode="auto">
            <a:xfrm rot="5938129">
              <a:off x="4701" y="3549"/>
              <a:ext cx="48" cy="162"/>
            </a:xfrm>
            <a:prstGeom prst="can">
              <a:avLst>
                <a:gd name="adj" fmla="val 16106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44144" name="AutoShape 48"/>
            <p:cNvSpPr>
              <a:spLocks noChangeArrowheads="1"/>
            </p:cNvSpPr>
            <p:nvPr/>
          </p:nvSpPr>
          <p:spPr bwMode="auto">
            <a:xfrm>
              <a:off x="1535" y="2593"/>
              <a:ext cx="757" cy="239"/>
            </a:xfrm>
            <a:custGeom>
              <a:avLst/>
              <a:gdLst>
                <a:gd name="G0" fmla="+- 0 0 0"/>
                <a:gd name="G1" fmla="+- 21600 0 0"/>
                <a:gd name="G2" fmla="*/ 0 1 2"/>
                <a:gd name="G3" fmla="+- 21600 0 G2"/>
                <a:gd name="G4" fmla="+/ 0 21600 2"/>
                <a:gd name="G5" fmla="+/ G1 0 2"/>
                <a:gd name="G6" fmla="*/ 21600 21600 0"/>
                <a:gd name="G7" fmla="*/ G6 1 2"/>
                <a:gd name="G8" fmla="+- 21600 0 G7"/>
                <a:gd name="G9" fmla="*/ 21600 1 2"/>
                <a:gd name="G10" fmla="+- 0 0 G9"/>
                <a:gd name="G11" fmla="?: G10 G8 0"/>
                <a:gd name="G12" fmla="?: G10 G7 21600"/>
                <a:gd name="T0" fmla="*/ 21600 w 21600"/>
                <a:gd name="T1" fmla="*/ 10800 h 21600"/>
                <a:gd name="T2" fmla="*/ 10800 w 21600"/>
                <a:gd name="T3" fmla="*/ 21600 h 21600"/>
                <a:gd name="T4" fmla="*/ 0 w 21600"/>
                <a:gd name="T5" fmla="*/ 10800 h 21600"/>
                <a:gd name="T6" fmla="*/ 10800 w 21600"/>
                <a:gd name="T7" fmla="*/ 0 h 21600"/>
                <a:gd name="T8" fmla="*/ 1800 w 21600"/>
                <a:gd name="T9" fmla="*/ 1800 h 21600"/>
                <a:gd name="T10" fmla="*/ 19800 w 21600"/>
                <a:gd name="T11" fmla="*/ 19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C5C6CB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sy="-50000" kx="-2453608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0" u="sng" baseline="0">
                <a:latin typeface="Times New Roman" pitchFamily="18" charset="0"/>
              </a:endParaRPr>
            </a:p>
          </p:txBody>
        </p:sp>
        <p:sp>
          <p:nvSpPr>
            <p:cNvPr id="71729" name="Rectangle 49"/>
            <p:cNvSpPr>
              <a:spLocks noChangeArrowheads="1"/>
            </p:cNvSpPr>
            <p:nvPr/>
          </p:nvSpPr>
          <p:spPr bwMode="auto">
            <a:xfrm>
              <a:off x="2754" y="2118"/>
              <a:ext cx="1242" cy="1296"/>
            </a:xfrm>
            <a:prstGeom prst="rect">
              <a:avLst/>
            </a:prstGeom>
            <a:solidFill>
              <a:srgbClr val="E1E6EC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878A8E"/>
              </a:prstShdw>
            </a:effectLst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730" name="AutoShape 50"/>
            <p:cNvSpPr>
              <a:spLocks noChangeArrowheads="1"/>
            </p:cNvSpPr>
            <p:nvPr/>
          </p:nvSpPr>
          <p:spPr bwMode="auto">
            <a:xfrm>
              <a:off x="3072" y="2790"/>
              <a:ext cx="432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475" y="10800"/>
                  </a:moveTo>
                  <a:cubicBezTo>
                    <a:pt x="2475" y="15398"/>
                    <a:pt x="6202" y="19125"/>
                    <a:pt x="10800" y="19125"/>
                  </a:cubicBezTo>
                  <a:cubicBezTo>
                    <a:pt x="15398" y="19125"/>
                    <a:pt x="19125" y="15398"/>
                    <a:pt x="19125" y="10800"/>
                  </a:cubicBezTo>
                  <a:cubicBezTo>
                    <a:pt x="19125" y="6202"/>
                    <a:pt x="15398" y="2475"/>
                    <a:pt x="10800" y="2475"/>
                  </a:cubicBezTo>
                  <a:cubicBezTo>
                    <a:pt x="6202" y="2475"/>
                    <a:pt x="2475" y="6202"/>
                    <a:pt x="2475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44147" name="AutoShape 51"/>
            <p:cNvSpPr>
              <a:spLocks noChangeArrowheads="1"/>
            </p:cNvSpPr>
            <p:nvPr/>
          </p:nvSpPr>
          <p:spPr bwMode="auto">
            <a:xfrm rot="5391376">
              <a:off x="3098" y="2427"/>
              <a:ext cx="433" cy="486"/>
            </a:xfrm>
            <a:prstGeom prst="flowChartDelay">
              <a:avLst/>
            </a:prstGeom>
            <a:gradFill rotWithShape="0">
              <a:gsLst>
                <a:gs pos="0">
                  <a:srgbClr val="3B3B3B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4D4D4D"/>
              </a:prstShdw>
            </a:effectLst>
          </p:spPr>
          <p:txBody>
            <a:bodyPr rot="10800000" vert="eaVert" wrap="none" anchor="ctr"/>
            <a:lstStyle/>
            <a:p>
              <a:pPr eaLnBrk="0" hangingPunct="0">
                <a:defRPr/>
              </a:pPr>
              <a:endParaRPr lang="en-US" sz="2400" b="0" u="sng" baseline="0">
                <a:latin typeface="Times New Roman" pitchFamily="18" charset="0"/>
              </a:endParaRPr>
            </a:p>
          </p:txBody>
        </p:sp>
        <p:sp>
          <p:nvSpPr>
            <p:cNvPr id="71732" name="Oval 52"/>
            <p:cNvSpPr>
              <a:spLocks noChangeArrowheads="1"/>
            </p:cNvSpPr>
            <p:nvPr/>
          </p:nvSpPr>
          <p:spPr bwMode="auto">
            <a:xfrm>
              <a:off x="3126" y="2838"/>
              <a:ext cx="324" cy="192"/>
            </a:xfrm>
            <a:prstGeom prst="ellipse">
              <a:avLst/>
            </a:prstGeom>
            <a:solidFill>
              <a:srgbClr val="A0A2A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733" name="AutoShape 53"/>
            <p:cNvSpPr>
              <a:spLocks noChangeArrowheads="1"/>
            </p:cNvSpPr>
            <p:nvPr/>
          </p:nvSpPr>
          <p:spPr bwMode="auto">
            <a:xfrm>
              <a:off x="3234" y="2790"/>
              <a:ext cx="108" cy="96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734" name="Rectangle 54"/>
            <p:cNvSpPr>
              <a:spLocks noChangeArrowheads="1"/>
            </p:cNvSpPr>
            <p:nvPr/>
          </p:nvSpPr>
          <p:spPr bwMode="auto">
            <a:xfrm>
              <a:off x="2754" y="870"/>
              <a:ext cx="1242" cy="1152"/>
            </a:xfrm>
            <a:prstGeom prst="rect">
              <a:avLst/>
            </a:prstGeom>
            <a:solidFill>
              <a:srgbClr val="E1E6EC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878A8E"/>
              </a:prstShdw>
            </a:effectLst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44151" name="AutoShape 55"/>
            <p:cNvSpPr>
              <a:spLocks noChangeArrowheads="1"/>
            </p:cNvSpPr>
            <p:nvPr/>
          </p:nvSpPr>
          <p:spPr bwMode="auto">
            <a:xfrm>
              <a:off x="3132" y="1206"/>
              <a:ext cx="539" cy="431"/>
            </a:xfrm>
            <a:prstGeom prst="flowChartSummingJuncti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0" u="sng" baseline="0">
                <a:latin typeface="Times New Roman" pitchFamily="18" charset="0"/>
              </a:endParaRPr>
            </a:p>
          </p:txBody>
        </p:sp>
        <p:sp>
          <p:nvSpPr>
            <p:cNvPr id="71736" name="Rectangle 56"/>
            <p:cNvSpPr>
              <a:spLocks noChangeArrowheads="1"/>
            </p:cNvSpPr>
            <p:nvPr/>
          </p:nvSpPr>
          <p:spPr bwMode="auto">
            <a:xfrm>
              <a:off x="4104" y="912"/>
              <a:ext cx="1134" cy="2592"/>
            </a:xfrm>
            <a:prstGeom prst="rect">
              <a:avLst/>
            </a:prstGeom>
            <a:solidFill>
              <a:srgbClr val="E1E6EC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878A8E"/>
              </a:prstShdw>
            </a:effectLst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737" name="Text Box 57"/>
            <p:cNvSpPr txBox="1">
              <a:spLocks noChangeArrowheads="1"/>
            </p:cNvSpPr>
            <p:nvPr/>
          </p:nvSpPr>
          <p:spPr bwMode="auto">
            <a:xfrm>
              <a:off x="2930" y="1871"/>
              <a:ext cx="590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 baseline="0">
                  <a:latin typeface="Arial Black" pitchFamily="34" charset="0"/>
                  <a:ea typeface="ＭＳ Ｐゴシック"/>
                  <a:cs typeface="ＭＳ Ｐゴシック"/>
                </a:rPr>
                <a:t>??</a:t>
              </a:r>
            </a:p>
          </p:txBody>
        </p:sp>
        <p:graphicFrame>
          <p:nvGraphicFramePr>
            <p:cNvPr id="71738" name="Object 58"/>
            <p:cNvGraphicFramePr>
              <a:graphicFrameLocks noChangeAspect="1"/>
            </p:cNvGraphicFramePr>
            <p:nvPr/>
          </p:nvGraphicFramePr>
          <p:xfrm>
            <a:off x="2832" y="2352"/>
            <a:ext cx="1466" cy="1776"/>
          </p:xfrm>
          <a:graphic>
            <a:graphicData uri="http://schemas.openxmlformats.org/presentationml/2006/ole">
              <p:oleObj spid="_x0000_s71738" name="Clip" r:id="rId3" imgW="1518480" imgH="1839600" progId="">
                <p:embed/>
              </p:oleObj>
            </a:graphicData>
          </a:graphic>
        </p:graphicFrame>
        <p:sp>
          <p:nvSpPr>
            <p:cNvPr id="71739" name="Arc 59"/>
            <p:cNvSpPr>
              <a:spLocks/>
            </p:cNvSpPr>
            <p:nvPr/>
          </p:nvSpPr>
          <p:spPr bwMode="auto">
            <a:xfrm>
              <a:off x="3600" y="2256"/>
              <a:ext cx="288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740" name="Arc 60"/>
            <p:cNvSpPr>
              <a:spLocks/>
            </p:cNvSpPr>
            <p:nvPr/>
          </p:nvSpPr>
          <p:spPr bwMode="auto">
            <a:xfrm>
              <a:off x="3552" y="2304"/>
              <a:ext cx="288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741" name="Arc 61"/>
            <p:cNvSpPr>
              <a:spLocks/>
            </p:cNvSpPr>
            <p:nvPr/>
          </p:nvSpPr>
          <p:spPr bwMode="auto">
            <a:xfrm flipH="1">
              <a:off x="2592" y="2304"/>
              <a:ext cx="288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742" name="Arc 62"/>
            <p:cNvSpPr>
              <a:spLocks/>
            </p:cNvSpPr>
            <p:nvPr/>
          </p:nvSpPr>
          <p:spPr bwMode="auto">
            <a:xfrm flipH="1">
              <a:off x="2688" y="2329"/>
              <a:ext cx="287" cy="370"/>
            </a:xfrm>
            <a:custGeom>
              <a:avLst/>
              <a:gdLst>
                <a:gd name="T0" fmla="*/ 0 w 21510"/>
                <a:gd name="T1" fmla="*/ 0 h 20799"/>
                <a:gd name="T2" fmla="*/ 0 w 21510"/>
                <a:gd name="T3" fmla="*/ 0 h 20799"/>
                <a:gd name="T4" fmla="*/ 0 w 21510"/>
                <a:gd name="T5" fmla="*/ 0 h 20799"/>
                <a:gd name="T6" fmla="*/ 0 60000 65536"/>
                <a:gd name="T7" fmla="*/ 0 60000 65536"/>
                <a:gd name="T8" fmla="*/ 0 60000 65536"/>
                <a:gd name="T9" fmla="*/ 0 w 21510"/>
                <a:gd name="T10" fmla="*/ 0 h 20799"/>
                <a:gd name="T11" fmla="*/ 21510 w 21510"/>
                <a:gd name="T12" fmla="*/ 20799 h 207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10" h="20799" fill="none" extrusionOk="0">
                  <a:moveTo>
                    <a:pt x="5825" y="-1"/>
                  </a:moveTo>
                  <a:cubicBezTo>
                    <a:pt x="14453" y="2415"/>
                    <a:pt x="20694" y="9908"/>
                    <a:pt x="21510" y="18831"/>
                  </a:cubicBezTo>
                </a:path>
                <a:path w="21510" h="20799" stroke="0" extrusionOk="0">
                  <a:moveTo>
                    <a:pt x="5825" y="-1"/>
                  </a:moveTo>
                  <a:cubicBezTo>
                    <a:pt x="14453" y="2415"/>
                    <a:pt x="20694" y="9908"/>
                    <a:pt x="21510" y="18831"/>
                  </a:cubicBezTo>
                  <a:lnTo>
                    <a:pt x="0" y="2079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743" name="Arc 63"/>
            <p:cNvSpPr>
              <a:spLocks/>
            </p:cNvSpPr>
            <p:nvPr/>
          </p:nvSpPr>
          <p:spPr bwMode="auto">
            <a:xfrm flipH="1">
              <a:off x="2788" y="2400"/>
              <a:ext cx="91" cy="240"/>
            </a:xfrm>
            <a:custGeom>
              <a:avLst/>
              <a:gdLst>
                <a:gd name="T0" fmla="*/ 0 w 20541"/>
                <a:gd name="T1" fmla="*/ 0 h 21600"/>
                <a:gd name="T2" fmla="*/ 0 w 20541"/>
                <a:gd name="T3" fmla="*/ 0 h 21600"/>
                <a:gd name="T4" fmla="*/ 0 w 20541"/>
                <a:gd name="T5" fmla="*/ 0 h 21600"/>
                <a:gd name="T6" fmla="*/ 0 60000 65536"/>
                <a:gd name="T7" fmla="*/ 0 60000 65536"/>
                <a:gd name="T8" fmla="*/ 0 60000 65536"/>
                <a:gd name="T9" fmla="*/ 0 w 20541"/>
                <a:gd name="T10" fmla="*/ 0 h 21600"/>
                <a:gd name="T11" fmla="*/ 20541 w 2054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41" h="21600" fill="none" extrusionOk="0">
                  <a:moveTo>
                    <a:pt x="-1" y="0"/>
                  </a:moveTo>
                  <a:cubicBezTo>
                    <a:pt x="9356" y="0"/>
                    <a:pt x="17649" y="6024"/>
                    <a:pt x="20541" y="14922"/>
                  </a:cubicBezTo>
                </a:path>
                <a:path w="20541" h="21600" stroke="0" extrusionOk="0">
                  <a:moveTo>
                    <a:pt x="-1" y="0"/>
                  </a:moveTo>
                  <a:cubicBezTo>
                    <a:pt x="9356" y="0"/>
                    <a:pt x="17649" y="6024"/>
                    <a:pt x="20541" y="1492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744" name="Arc 64"/>
            <p:cNvSpPr>
              <a:spLocks/>
            </p:cNvSpPr>
            <p:nvPr/>
          </p:nvSpPr>
          <p:spPr bwMode="auto">
            <a:xfrm>
              <a:off x="3552" y="2352"/>
              <a:ext cx="192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71745" name="Group 65"/>
          <p:cNvGrpSpPr>
            <a:grpSpLocks/>
          </p:cNvGrpSpPr>
          <p:nvPr/>
        </p:nvGrpSpPr>
        <p:grpSpPr bwMode="auto">
          <a:xfrm>
            <a:off x="68263" y="3579813"/>
            <a:ext cx="4470400" cy="3305175"/>
            <a:chOff x="702" y="240"/>
            <a:chExt cx="5298" cy="3936"/>
          </a:xfrm>
        </p:grpSpPr>
        <p:sp>
          <p:nvSpPr>
            <p:cNvPr id="71746" name="AutoShape 66"/>
            <p:cNvSpPr>
              <a:spLocks noChangeArrowheads="1"/>
            </p:cNvSpPr>
            <p:nvPr/>
          </p:nvSpPr>
          <p:spPr bwMode="auto">
            <a:xfrm>
              <a:off x="702" y="336"/>
              <a:ext cx="5298" cy="3840"/>
            </a:xfrm>
            <a:prstGeom prst="bevel">
              <a:avLst>
                <a:gd name="adj" fmla="val 12500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747" name="Rectangle 67"/>
            <p:cNvSpPr>
              <a:spLocks noChangeArrowheads="1"/>
            </p:cNvSpPr>
            <p:nvPr/>
          </p:nvSpPr>
          <p:spPr bwMode="auto">
            <a:xfrm>
              <a:off x="1350" y="912"/>
              <a:ext cx="1242" cy="2592"/>
            </a:xfrm>
            <a:prstGeom prst="rect">
              <a:avLst/>
            </a:prstGeom>
            <a:solidFill>
              <a:srgbClr val="E1E6EC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878A8E"/>
              </a:prstShdw>
            </a:effectLst>
          </p:spPr>
          <p:txBody>
            <a:bodyPr wrap="none" anchor="ctr"/>
            <a:lstStyle/>
            <a:p>
              <a:pPr algn="ctr" eaLnBrk="0" hangingPunct="0"/>
              <a:endParaRPr lang="ca-ES" b="0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748" name="AutoShape 68" descr="Diagonal hacia arriba clara"/>
            <p:cNvSpPr>
              <a:spLocks noChangeArrowheads="1"/>
            </p:cNvSpPr>
            <p:nvPr/>
          </p:nvSpPr>
          <p:spPr bwMode="auto">
            <a:xfrm>
              <a:off x="4428" y="3702"/>
              <a:ext cx="702" cy="192"/>
            </a:xfrm>
            <a:prstGeom prst="can">
              <a:avLst>
                <a:gd name="adj" fmla="val 25000"/>
              </a:avLst>
            </a:prstGeom>
            <a:pattFill prst="ltUpDiag">
              <a:fgClr>
                <a:srgbClr val="E1E6EC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749" name="AutoShape 69"/>
            <p:cNvSpPr>
              <a:spLocks noChangeArrowheads="1"/>
            </p:cNvSpPr>
            <p:nvPr/>
          </p:nvSpPr>
          <p:spPr bwMode="auto">
            <a:xfrm rot="6871407">
              <a:off x="4593" y="3645"/>
              <a:ext cx="48" cy="162"/>
            </a:xfrm>
            <a:prstGeom prst="can">
              <a:avLst>
                <a:gd name="adj" fmla="val 84375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750" name="AutoShape 70"/>
            <p:cNvSpPr>
              <a:spLocks noChangeArrowheads="1"/>
            </p:cNvSpPr>
            <p:nvPr/>
          </p:nvSpPr>
          <p:spPr bwMode="auto">
            <a:xfrm rot="-1399522">
              <a:off x="4536" y="3606"/>
              <a:ext cx="54" cy="144"/>
            </a:xfrm>
            <a:prstGeom prst="can">
              <a:avLst>
                <a:gd name="adj" fmla="val 6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751" name="AutoShape 71"/>
            <p:cNvSpPr>
              <a:spLocks noChangeArrowheads="1"/>
            </p:cNvSpPr>
            <p:nvPr/>
          </p:nvSpPr>
          <p:spPr bwMode="auto">
            <a:xfrm rot="2009537">
              <a:off x="4464" y="3606"/>
              <a:ext cx="54" cy="144"/>
            </a:xfrm>
            <a:prstGeom prst="can">
              <a:avLst>
                <a:gd name="adj" fmla="val 6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752" name="AutoShape 72"/>
            <p:cNvSpPr>
              <a:spLocks noChangeArrowheads="1"/>
            </p:cNvSpPr>
            <p:nvPr/>
          </p:nvSpPr>
          <p:spPr bwMode="auto">
            <a:xfrm>
              <a:off x="4806" y="3606"/>
              <a:ext cx="54" cy="144"/>
            </a:xfrm>
            <a:prstGeom prst="can">
              <a:avLst>
                <a:gd name="adj" fmla="val 6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753" name="AutoShape 73"/>
            <p:cNvSpPr>
              <a:spLocks noChangeArrowheads="1"/>
            </p:cNvSpPr>
            <p:nvPr/>
          </p:nvSpPr>
          <p:spPr bwMode="auto">
            <a:xfrm rot="6871407">
              <a:off x="4701" y="3645"/>
              <a:ext cx="48" cy="162"/>
            </a:xfrm>
            <a:prstGeom prst="can">
              <a:avLst>
                <a:gd name="adj" fmla="val 84375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754" name="AutoShape 74"/>
            <p:cNvSpPr>
              <a:spLocks noChangeArrowheads="1"/>
            </p:cNvSpPr>
            <p:nvPr/>
          </p:nvSpPr>
          <p:spPr bwMode="auto">
            <a:xfrm rot="6871407">
              <a:off x="4917" y="3645"/>
              <a:ext cx="48" cy="162"/>
            </a:xfrm>
            <a:prstGeom prst="can">
              <a:avLst>
                <a:gd name="adj" fmla="val 84375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755" name="AutoShape 75"/>
            <p:cNvSpPr>
              <a:spLocks noChangeArrowheads="1"/>
            </p:cNvSpPr>
            <p:nvPr/>
          </p:nvSpPr>
          <p:spPr bwMode="auto">
            <a:xfrm rot="2009537">
              <a:off x="4698" y="3606"/>
              <a:ext cx="54" cy="144"/>
            </a:xfrm>
            <a:prstGeom prst="can">
              <a:avLst>
                <a:gd name="adj" fmla="val 6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756" name="AutoShape 76"/>
            <p:cNvSpPr>
              <a:spLocks noChangeArrowheads="1"/>
            </p:cNvSpPr>
            <p:nvPr/>
          </p:nvSpPr>
          <p:spPr bwMode="auto">
            <a:xfrm rot="-1399522">
              <a:off x="4914" y="3606"/>
              <a:ext cx="54" cy="144"/>
            </a:xfrm>
            <a:prstGeom prst="can">
              <a:avLst>
                <a:gd name="adj" fmla="val 6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757" name="AutoShape 77"/>
            <p:cNvSpPr>
              <a:spLocks noChangeArrowheads="1"/>
            </p:cNvSpPr>
            <p:nvPr/>
          </p:nvSpPr>
          <p:spPr bwMode="auto">
            <a:xfrm rot="6871407">
              <a:off x="5025" y="3645"/>
              <a:ext cx="48" cy="162"/>
            </a:xfrm>
            <a:prstGeom prst="can">
              <a:avLst>
                <a:gd name="adj" fmla="val 84375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758" name="AutoShape 78"/>
            <p:cNvSpPr>
              <a:spLocks noChangeArrowheads="1"/>
            </p:cNvSpPr>
            <p:nvPr/>
          </p:nvSpPr>
          <p:spPr bwMode="auto">
            <a:xfrm rot="5938129">
              <a:off x="4593" y="3597"/>
              <a:ext cx="48" cy="162"/>
            </a:xfrm>
            <a:prstGeom prst="can">
              <a:avLst>
                <a:gd name="adj" fmla="val 84375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759" name="AutoShape 79"/>
            <p:cNvSpPr>
              <a:spLocks noChangeArrowheads="1"/>
            </p:cNvSpPr>
            <p:nvPr/>
          </p:nvSpPr>
          <p:spPr bwMode="auto">
            <a:xfrm rot="5938129">
              <a:off x="4863" y="3597"/>
              <a:ext cx="48" cy="162"/>
            </a:xfrm>
            <a:prstGeom prst="can">
              <a:avLst>
                <a:gd name="adj" fmla="val 84375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760" name="AutoShape 80"/>
            <p:cNvSpPr>
              <a:spLocks noChangeArrowheads="1"/>
            </p:cNvSpPr>
            <p:nvPr/>
          </p:nvSpPr>
          <p:spPr bwMode="auto">
            <a:xfrm rot="5938129">
              <a:off x="4701" y="3549"/>
              <a:ext cx="48" cy="162"/>
            </a:xfrm>
            <a:prstGeom prst="can">
              <a:avLst>
                <a:gd name="adj" fmla="val 16106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44177" name="AutoShape 81"/>
            <p:cNvSpPr>
              <a:spLocks noChangeArrowheads="1"/>
            </p:cNvSpPr>
            <p:nvPr/>
          </p:nvSpPr>
          <p:spPr bwMode="auto">
            <a:xfrm>
              <a:off x="1537" y="2592"/>
              <a:ext cx="756" cy="240"/>
            </a:xfrm>
            <a:custGeom>
              <a:avLst/>
              <a:gdLst>
                <a:gd name="G0" fmla="+- 0 0 0"/>
                <a:gd name="G1" fmla="+- 21600 0 0"/>
                <a:gd name="G2" fmla="*/ 0 1 2"/>
                <a:gd name="G3" fmla="+- 21600 0 G2"/>
                <a:gd name="G4" fmla="+/ 0 21600 2"/>
                <a:gd name="G5" fmla="+/ G1 0 2"/>
                <a:gd name="G6" fmla="*/ 21600 21600 0"/>
                <a:gd name="G7" fmla="*/ G6 1 2"/>
                <a:gd name="G8" fmla="+- 21600 0 G7"/>
                <a:gd name="G9" fmla="*/ 21600 1 2"/>
                <a:gd name="G10" fmla="+- 0 0 G9"/>
                <a:gd name="G11" fmla="?: G10 G8 0"/>
                <a:gd name="G12" fmla="?: G10 G7 21600"/>
                <a:gd name="T0" fmla="*/ 21600 w 21600"/>
                <a:gd name="T1" fmla="*/ 10800 h 21600"/>
                <a:gd name="T2" fmla="*/ 10800 w 21600"/>
                <a:gd name="T3" fmla="*/ 21600 h 21600"/>
                <a:gd name="T4" fmla="*/ 0 w 21600"/>
                <a:gd name="T5" fmla="*/ 10800 h 21600"/>
                <a:gd name="T6" fmla="*/ 10800 w 21600"/>
                <a:gd name="T7" fmla="*/ 0 h 21600"/>
                <a:gd name="T8" fmla="*/ 1800 w 21600"/>
                <a:gd name="T9" fmla="*/ 1800 h 21600"/>
                <a:gd name="T10" fmla="*/ 19800 w 21600"/>
                <a:gd name="T11" fmla="*/ 19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C5C6CB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sy="-50000" kx="-2453608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0" u="sng" baseline="0">
                <a:latin typeface="Times New Roman" pitchFamily="18" charset="0"/>
              </a:endParaRPr>
            </a:p>
          </p:txBody>
        </p:sp>
        <p:sp>
          <p:nvSpPr>
            <p:cNvPr id="71762" name="Rectangle 82"/>
            <p:cNvSpPr>
              <a:spLocks noChangeArrowheads="1"/>
            </p:cNvSpPr>
            <p:nvPr/>
          </p:nvSpPr>
          <p:spPr bwMode="auto">
            <a:xfrm>
              <a:off x="2754" y="2118"/>
              <a:ext cx="1242" cy="1296"/>
            </a:xfrm>
            <a:prstGeom prst="rect">
              <a:avLst/>
            </a:prstGeom>
            <a:solidFill>
              <a:srgbClr val="E1E6EC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878A8E"/>
              </a:prstShdw>
            </a:effectLst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763" name="AutoShape 83"/>
            <p:cNvSpPr>
              <a:spLocks noChangeArrowheads="1"/>
            </p:cNvSpPr>
            <p:nvPr/>
          </p:nvSpPr>
          <p:spPr bwMode="auto">
            <a:xfrm>
              <a:off x="3072" y="2790"/>
              <a:ext cx="432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475" y="10800"/>
                  </a:moveTo>
                  <a:cubicBezTo>
                    <a:pt x="2475" y="15398"/>
                    <a:pt x="6202" y="19125"/>
                    <a:pt x="10800" y="19125"/>
                  </a:cubicBezTo>
                  <a:cubicBezTo>
                    <a:pt x="15398" y="19125"/>
                    <a:pt x="19125" y="15398"/>
                    <a:pt x="19125" y="10800"/>
                  </a:cubicBezTo>
                  <a:cubicBezTo>
                    <a:pt x="19125" y="6202"/>
                    <a:pt x="15398" y="2475"/>
                    <a:pt x="10800" y="2475"/>
                  </a:cubicBezTo>
                  <a:cubicBezTo>
                    <a:pt x="6202" y="2475"/>
                    <a:pt x="2475" y="6202"/>
                    <a:pt x="2475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44180" name="AutoShape 84"/>
            <p:cNvSpPr>
              <a:spLocks noChangeArrowheads="1"/>
            </p:cNvSpPr>
            <p:nvPr/>
          </p:nvSpPr>
          <p:spPr bwMode="auto">
            <a:xfrm rot="5391376">
              <a:off x="3099" y="2427"/>
              <a:ext cx="433" cy="487"/>
            </a:xfrm>
            <a:prstGeom prst="flowChartDelay">
              <a:avLst/>
            </a:prstGeom>
            <a:gradFill rotWithShape="0">
              <a:gsLst>
                <a:gs pos="0">
                  <a:srgbClr val="3B3B3B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4D4D4D"/>
              </a:prstShdw>
            </a:effectLst>
          </p:spPr>
          <p:txBody>
            <a:bodyPr rot="10800000" vert="eaVert" wrap="none" anchor="ctr"/>
            <a:lstStyle/>
            <a:p>
              <a:pPr eaLnBrk="0" hangingPunct="0">
                <a:defRPr/>
              </a:pPr>
              <a:endParaRPr lang="en-US" sz="2400" b="0" u="sng" baseline="0">
                <a:latin typeface="Times New Roman" pitchFamily="18" charset="0"/>
              </a:endParaRPr>
            </a:p>
          </p:txBody>
        </p:sp>
        <p:sp>
          <p:nvSpPr>
            <p:cNvPr id="71765" name="Oval 85"/>
            <p:cNvSpPr>
              <a:spLocks noChangeArrowheads="1"/>
            </p:cNvSpPr>
            <p:nvPr/>
          </p:nvSpPr>
          <p:spPr bwMode="auto">
            <a:xfrm>
              <a:off x="3126" y="2838"/>
              <a:ext cx="324" cy="192"/>
            </a:xfrm>
            <a:prstGeom prst="ellipse">
              <a:avLst/>
            </a:prstGeom>
            <a:solidFill>
              <a:srgbClr val="A0A2A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766" name="AutoShape 86"/>
            <p:cNvSpPr>
              <a:spLocks noChangeArrowheads="1"/>
            </p:cNvSpPr>
            <p:nvPr/>
          </p:nvSpPr>
          <p:spPr bwMode="auto">
            <a:xfrm>
              <a:off x="3234" y="2790"/>
              <a:ext cx="108" cy="96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767" name="Rectangle 87"/>
            <p:cNvSpPr>
              <a:spLocks noChangeArrowheads="1"/>
            </p:cNvSpPr>
            <p:nvPr/>
          </p:nvSpPr>
          <p:spPr bwMode="auto">
            <a:xfrm>
              <a:off x="2754" y="870"/>
              <a:ext cx="1242" cy="1152"/>
            </a:xfrm>
            <a:prstGeom prst="rect">
              <a:avLst/>
            </a:prstGeom>
            <a:solidFill>
              <a:srgbClr val="E1E6EC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878A8E"/>
              </a:prstShdw>
            </a:effectLst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44184" name="AutoShape 88"/>
            <p:cNvSpPr>
              <a:spLocks noChangeArrowheads="1"/>
            </p:cNvSpPr>
            <p:nvPr/>
          </p:nvSpPr>
          <p:spPr bwMode="auto">
            <a:xfrm>
              <a:off x="3133" y="1206"/>
              <a:ext cx="540" cy="431"/>
            </a:xfrm>
            <a:prstGeom prst="flowChartSummingJuncti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0" u="sng" baseline="0">
                <a:latin typeface="Times New Roman" pitchFamily="18" charset="0"/>
              </a:endParaRPr>
            </a:p>
          </p:txBody>
        </p:sp>
        <p:sp>
          <p:nvSpPr>
            <p:cNvPr id="71769" name="Rectangle 89"/>
            <p:cNvSpPr>
              <a:spLocks noChangeArrowheads="1"/>
            </p:cNvSpPr>
            <p:nvPr/>
          </p:nvSpPr>
          <p:spPr bwMode="auto">
            <a:xfrm>
              <a:off x="4104" y="912"/>
              <a:ext cx="1134" cy="2592"/>
            </a:xfrm>
            <a:prstGeom prst="rect">
              <a:avLst/>
            </a:prstGeom>
            <a:solidFill>
              <a:srgbClr val="E1E6EC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878A8E"/>
              </a:prstShdw>
            </a:effectLst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graphicFrame>
          <p:nvGraphicFramePr>
            <p:cNvPr id="71770" name="Object 90"/>
            <p:cNvGraphicFramePr>
              <a:graphicFrameLocks noChangeAspect="1"/>
            </p:cNvGraphicFramePr>
            <p:nvPr/>
          </p:nvGraphicFramePr>
          <p:xfrm>
            <a:off x="2112" y="2208"/>
            <a:ext cx="1466" cy="1776"/>
          </p:xfrm>
          <a:graphic>
            <a:graphicData uri="http://schemas.openxmlformats.org/presentationml/2006/ole">
              <p:oleObj spid="_x0000_s71770" name="Clip" r:id="rId4" imgW="1518480" imgH="1839600" progId="">
                <p:embed/>
              </p:oleObj>
            </a:graphicData>
          </a:graphic>
        </p:graphicFrame>
        <p:sp>
          <p:nvSpPr>
            <p:cNvPr id="71771" name="Text Box 91"/>
            <p:cNvSpPr txBox="1">
              <a:spLocks noChangeArrowheads="1"/>
            </p:cNvSpPr>
            <p:nvPr/>
          </p:nvSpPr>
          <p:spPr bwMode="auto">
            <a:xfrm>
              <a:off x="2784" y="240"/>
              <a:ext cx="1268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s-ES_tradnl" sz="1600" baseline="0">
                  <a:latin typeface="Arial Narrow" pitchFamily="34" charset="0"/>
                  <a:ea typeface="ＭＳ Ｐゴシック"/>
                  <a:cs typeface="ＭＳ Ｐゴシック"/>
                </a:rPr>
                <a:t>CONTROL RAT</a:t>
              </a:r>
            </a:p>
          </p:txBody>
        </p:sp>
        <p:sp>
          <p:nvSpPr>
            <p:cNvPr id="71772" name="Arc 92"/>
            <p:cNvSpPr>
              <a:spLocks/>
            </p:cNvSpPr>
            <p:nvPr/>
          </p:nvSpPr>
          <p:spPr bwMode="auto">
            <a:xfrm>
              <a:off x="1968" y="3000"/>
              <a:ext cx="288" cy="2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773" name="Arc 93"/>
            <p:cNvSpPr>
              <a:spLocks/>
            </p:cNvSpPr>
            <p:nvPr/>
          </p:nvSpPr>
          <p:spPr bwMode="auto">
            <a:xfrm>
              <a:off x="2016" y="3096"/>
              <a:ext cx="240" cy="2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774" name="Arc 94"/>
            <p:cNvSpPr>
              <a:spLocks/>
            </p:cNvSpPr>
            <p:nvPr/>
          </p:nvSpPr>
          <p:spPr bwMode="auto">
            <a:xfrm>
              <a:off x="2016" y="3192"/>
              <a:ext cx="192" cy="2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71775" name="Group 95"/>
          <p:cNvGrpSpPr>
            <a:grpSpLocks/>
          </p:cNvGrpSpPr>
          <p:nvPr/>
        </p:nvGrpSpPr>
        <p:grpSpPr bwMode="auto">
          <a:xfrm>
            <a:off x="4605338" y="3613150"/>
            <a:ext cx="4470400" cy="3259138"/>
            <a:chOff x="3264" y="2211"/>
            <a:chExt cx="3168" cy="2053"/>
          </a:xfrm>
        </p:grpSpPr>
        <p:sp>
          <p:nvSpPr>
            <p:cNvPr id="71776" name="AutoShape 96"/>
            <p:cNvSpPr>
              <a:spLocks noChangeArrowheads="1"/>
            </p:cNvSpPr>
            <p:nvPr/>
          </p:nvSpPr>
          <p:spPr bwMode="auto">
            <a:xfrm>
              <a:off x="3264" y="2262"/>
              <a:ext cx="3168" cy="2002"/>
            </a:xfrm>
            <a:prstGeom prst="bevel">
              <a:avLst>
                <a:gd name="adj" fmla="val 12500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777" name="Rectangle 97"/>
            <p:cNvSpPr>
              <a:spLocks noChangeArrowheads="1"/>
            </p:cNvSpPr>
            <p:nvPr/>
          </p:nvSpPr>
          <p:spPr bwMode="auto">
            <a:xfrm>
              <a:off x="3639" y="2562"/>
              <a:ext cx="738" cy="1352"/>
            </a:xfrm>
            <a:prstGeom prst="rect">
              <a:avLst/>
            </a:prstGeom>
            <a:solidFill>
              <a:srgbClr val="E1E6EC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878A8E"/>
              </a:prstShdw>
            </a:effectLst>
          </p:spPr>
          <p:txBody>
            <a:bodyPr wrap="none" anchor="ctr"/>
            <a:lstStyle/>
            <a:p>
              <a:pPr algn="ctr" eaLnBrk="0" hangingPunct="0"/>
              <a:endParaRPr lang="ca-ES" sz="2400" b="0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grpSp>
          <p:nvGrpSpPr>
            <p:cNvPr id="71778" name="Group 98"/>
            <p:cNvGrpSpPr>
              <a:grpSpLocks/>
            </p:cNvGrpSpPr>
            <p:nvPr/>
          </p:nvGrpSpPr>
          <p:grpSpPr bwMode="auto">
            <a:xfrm>
              <a:off x="5233" y="3967"/>
              <a:ext cx="418" cy="150"/>
              <a:chOff x="4428" y="3606"/>
              <a:chExt cx="702" cy="288"/>
            </a:xfrm>
          </p:grpSpPr>
          <p:sp>
            <p:nvSpPr>
              <p:cNvPr id="71779" name="AutoShape 99" descr="Diagonal hacia arriba clara"/>
              <p:cNvSpPr>
                <a:spLocks noChangeArrowheads="1"/>
              </p:cNvSpPr>
              <p:nvPr/>
            </p:nvSpPr>
            <p:spPr bwMode="auto">
              <a:xfrm>
                <a:off x="4428" y="3702"/>
                <a:ext cx="702" cy="192"/>
              </a:xfrm>
              <a:prstGeom prst="can">
                <a:avLst>
                  <a:gd name="adj" fmla="val 25000"/>
                </a:avLst>
              </a:prstGeom>
              <a:pattFill prst="ltUpDiag">
                <a:fgClr>
                  <a:srgbClr val="E1E6EC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400" b="0" u="sng" baseline="0">
                  <a:latin typeface="Times New Roman" pitchFamily="18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71780" name="AutoShape 100"/>
              <p:cNvSpPr>
                <a:spLocks noChangeArrowheads="1"/>
              </p:cNvSpPr>
              <p:nvPr/>
            </p:nvSpPr>
            <p:spPr bwMode="auto">
              <a:xfrm rot="6871407">
                <a:off x="4593" y="3645"/>
                <a:ext cx="48" cy="162"/>
              </a:xfrm>
              <a:prstGeom prst="can">
                <a:avLst>
                  <a:gd name="adj" fmla="val 84375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sz="2400" b="0" u="sng" baseline="0">
                  <a:latin typeface="Times New Roman" pitchFamily="18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71781" name="AutoShape 101"/>
              <p:cNvSpPr>
                <a:spLocks noChangeArrowheads="1"/>
              </p:cNvSpPr>
              <p:nvPr/>
            </p:nvSpPr>
            <p:spPr bwMode="auto">
              <a:xfrm rot="-1399522">
                <a:off x="4536" y="3606"/>
                <a:ext cx="54" cy="144"/>
              </a:xfrm>
              <a:prstGeom prst="can">
                <a:avLst>
                  <a:gd name="adj" fmla="val 6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400" b="0" u="sng" baseline="0">
                  <a:latin typeface="Times New Roman" pitchFamily="18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71782" name="AutoShape 102"/>
              <p:cNvSpPr>
                <a:spLocks noChangeArrowheads="1"/>
              </p:cNvSpPr>
              <p:nvPr/>
            </p:nvSpPr>
            <p:spPr bwMode="auto">
              <a:xfrm rot="2009537">
                <a:off x="4464" y="3606"/>
                <a:ext cx="54" cy="144"/>
              </a:xfrm>
              <a:prstGeom prst="can">
                <a:avLst>
                  <a:gd name="adj" fmla="val 66667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400" b="0" u="sng" baseline="0">
                  <a:latin typeface="Times New Roman" pitchFamily="18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71783" name="AutoShape 103"/>
              <p:cNvSpPr>
                <a:spLocks noChangeArrowheads="1"/>
              </p:cNvSpPr>
              <p:nvPr/>
            </p:nvSpPr>
            <p:spPr bwMode="auto">
              <a:xfrm>
                <a:off x="4806" y="3606"/>
                <a:ext cx="54" cy="144"/>
              </a:xfrm>
              <a:prstGeom prst="can">
                <a:avLst>
                  <a:gd name="adj" fmla="val 6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400" b="0" u="sng" baseline="0">
                  <a:latin typeface="Times New Roman" pitchFamily="18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71784" name="AutoShape 104"/>
              <p:cNvSpPr>
                <a:spLocks noChangeArrowheads="1"/>
              </p:cNvSpPr>
              <p:nvPr/>
            </p:nvSpPr>
            <p:spPr bwMode="auto">
              <a:xfrm rot="6871407">
                <a:off x="4701" y="3645"/>
                <a:ext cx="48" cy="162"/>
              </a:xfrm>
              <a:prstGeom prst="can">
                <a:avLst>
                  <a:gd name="adj" fmla="val 84375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sz="2400" b="0" u="sng" baseline="0">
                  <a:latin typeface="Times New Roman" pitchFamily="18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71785" name="AutoShape 105"/>
              <p:cNvSpPr>
                <a:spLocks noChangeArrowheads="1"/>
              </p:cNvSpPr>
              <p:nvPr/>
            </p:nvSpPr>
            <p:spPr bwMode="auto">
              <a:xfrm rot="6871407">
                <a:off x="4917" y="3645"/>
                <a:ext cx="48" cy="162"/>
              </a:xfrm>
              <a:prstGeom prst="can">
                <a:avLst>
                  <a:gd name="adj" fmla="val 84375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sz="2400" b="0" u="sng" baseline="0">
                  <a:latin typeface="Times New Roman" pitchFamily="18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71786" name="AutoShape 106"/>
              <p:cNvSpPr>
                <a:spLocks noChangeArrowheads="1"/>
              </p:cNvSpPr>
              <p:nvPr/>
            </p:nvSpPr>
            <p:spPr bwMode="auto">
              <a:xfrm rot="2009537">
                <a:off x="4698" y="3606"/>
                <a:ext cx="54" cy="144"/>
              </a:xfrm>
              <a:prstGeom prst="can">
                <a:avLst>
                  <a:gd name="adj" fmla="val 6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400" b="0" u="sng" baseline="0">
                  <a:latin typeface="Times New Roman" pitchFamily="18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71787" name="AutoShape 107"/>
              <p:cNvSpPr>
                <a:spLocks noChangeArrowheads="1"/>
              </p:cNvSpPr>
              <p:nvPr/>
            </p:nvSpPr>
            <p:spPr bwMode="auto">
              <a:xfrm rot="-1399522">
                <a:off x="4914" y="3606"/>
                <a:ext cx="54" cy="144"/>
              </a:xfrm>
              <a:prstGeom prst="can">
                <a:avLst>
                  <a:gd name="adj" fmla="val 6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400" b="0" u="sng" baseline="0">
                  <a:latin typeface="Times New Roman" pitchFamily="18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71788" name="AutoShape 108"/>
              <p:cNvSpPr>
                <a:spLocks noChangeArrowheads="1"/>
              </p:cNvSpPr>
              <p:nvPr/>
            </p:nvSpPr>
            <p:spPr bwMode="auto">
              <a:xfrm rot="6871407">
                <a:off x="5025" y="3645"/>
                <a:ext cx="48" cy="162"/>
              </a:xfrm>
              <a:prstGeom prst="can">
                <a:avLst>
                  <a:gd name="adj" fmla="val 84375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sz="2400" b="0" u="sng" baseline="0">
                  <a:latin typeface="Times New Roman" pitchFamily="18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71789" name="AutoShape 109"/>
              <p:cNvSpPr>
                <a:spLocks noChangeArrowheads="1"/>
              </p:cNvSpPr>
              <p:nvPr/>
            </p:nvSpPr>
            <p:spPr bwMode="auto">
              <a:xfrm rot="5938129">
                <a:off x="4593" y="3597"/>
                <a:ext cx="48" cy="162"/>
              </a:xfrm>
              <a:prstGeom prst="can">
                <a:avLst>
                  <a:gd name="adj" fmla="val 84375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sz="2400" b="0" u="sng" baseline="0">
                  <a:latin typeface="Times New Roman" pitchFamily="18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71790" name="AutoShape 110"/>
              <p:cNvSpPr>
                <a:spLocks noChangeArrowheads="1"/>
              </p:cNvSpPr>
              <p:nvPr/>
            </p:nvSpPr>
            <p:spPr bwMode="auto">
              <a:xfrm rot="5938129">
                <a:off x="4863" y="3597"/>
                <a:ext cx="48" cy="162"/>
              </a:xfrm>
              <a:prstGeom prst="can">
                <a:avLst>
                  <a:gd name="adj" fmla="val 84375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sz="2400" b="0" u="sng" baseline="0">
                  <a:latin typeface="Times New Roman" pitchFamily="18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71791" name="AutoShape 111"/>
              <p:cNvSpPr>
                <a:spLocks noChangeArrowheads="1"/>
              </p:cNvSpPr>
              <p:nvPr/>
            </p:nvSpPr>
            <p:spPr bwMode="auto">
              <a:xfrm rot="5938129">
                <a:off x="4701" y="3549"/>
                <a:ext cx="48" cy="162"/>
              </a:xfrm>
              <a:prstGeom prst="can">
                <a:avLst>
                  <a:gd name="adj" fmla="val 161063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sz="2400" b="0" u="sng" baseline="0">
                  <a:latin typeface="Times New Roman" pitchFamily="18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644208" name="AutoShape 112"/>
            <p:cNvSpPr>
              <a:spLocks noChangeArrowheads="1"/>
            </p:cNvSpPr>
            <p:nvPr/>
          </p:nvSpPr>
          <p:spPr bwMode="auto">
            <a:xfrm>
              <a:off x="3749" y="3438"/>
              <a:ext cx="450" cy="125"/>
            </a:xfrm>
            <a:custGeom>
              <a:avLst/>
              <a:gdLst>
                <a:gd name="G0" fmla="+- 0 0 0"/>
                <a:gd name="G1" fmla="+- 21600 0 0"/>
                <a:gd name="G2" fmla="*/ 0 1 2"/>
                <a:gd name="G3" fmla="+- 21600 0 G2"/>
                <a:gd name="G4" fmla="+/ 0 21600 2"/>
                <a:gd name="G5" fmla="+/ G1 0 2"/>
                <a:gd name="G6" fmla="*/ 21600 21600 0"/>
                <a:gd name="G7" fmla="*/ G6 1 2"/>
                <a:gd name="G8" fmla="+- 21600 0 G7"/>
                <a:gd name="G9" fmla="*/ 21600 1 2"/>
                <a:gd name="G10" fmla="+- 0 0 G9"/>
                <a:gd name="G11" fmla="?: G10 G8 0"/>
                <a:gd name="G12" fmla="?: G10 G7 21600"/>
                <a:gd name="T0" fmla="*/ 21600 w 21600"/>
                <a:gd name="T1" fmla="*/ 10800 h 21600"/>
                <a:gd name="T2" fmla="*/ 10800 w 21600"/>
                <a:gd name="T3" fmla="*/ 21600 h 21600"/>
                <a:gd name="T4" fmla="*/ 0 w 21600"/>
                <a:gd name="T5" fmla="*/ 10800 h 21600"/>
                <a:gd name="T6" fmla="*/ 10800 w 21600"/>
                <a:gd name="T7" fmla="*/ 0 h 21600"/>
                <a:gd name="T8" fmla="*/ 1800 w 21600"/>
                <a:gd name="T9" fmla="*/ 1800 h 21600"/>
                <a:gd name="T10" fmla="*/ 19800 w 21600"/>
                <a:gd name="T11" fmla="*/ 19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C5C6CB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sy="-50000" kx="-2453608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0" u="sng" baseline="0">
                <a:latin typeface="Times New Roman" pitchFamily="18" charset="0"/>
              </a:endParaRPr>
            </a:p>
          </p:txBody>
        </p:sp>
        <p:sp>
          <p:nvSpPr>
            <p:cNvPr id="71793" name="Rectangle 113"/>
            <p:cNvSpPr>
              <a:spLocks noChangeArrowheads="1"/>
            </p:cNvSpPr>
            <p:nvPr/>
          </p:nvSpPr>
          <p:spPr bwMode="auto">
            <a:xfrm>
              <a:off x="4473" y="3191"/>
              <a:ext cx="739" cy="676"/>
            </a:xfrm>
            <a:prstGeom prst="rect">
              <a:avLst/>
            </a:prstGeom>
            <a:solidFill>
              <a:srgbClr val="E1E6EC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878A8E"/>
              </a:prstShdw>
            </a:effectLst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794" name="AutoShape 114"/>
            <p:cNvSpPr>
              <a:spLocks noChangeArrowheads="1"/>
            </p:cNvSpPr>
            <p:nvPr/>
          </p:nvSpPr>
          <p:spPr bwMode="auto">
            <a:xfrm>
              <a:off x="4662" y="3541"/>
              <a:ext cx="257" cy="1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94 w 21600"/>
                <a:gd name="T25" fmla="*/ 3110 h 21600"/>
                <a:gd name="T26" fmla="*/ 18406 w 21600"/>
                <a:gd name="T27" fmla="*/ 1849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475" y="10800"/>
                  </a:moveTo>
                  <a:cubicBezTo>
                    <a:pt x="2475" y="15398"/>
                    <a:pt x="6202" y="19125"/>
                    <a:pt x="10800" y="19125"/>
                  </a:cubicBezTo>
                  <a:cubicBezTo>
                    <a:pt x="15398" y="19125"/>
                    <a:pt x="19125" y="15398"/>
                    <a:pt x="19125" y="10800"/>
                  </a:cubicBezTo>
                  <a:cubicBezTo>
                    <a:pt x="19125" y="6202"/>
                    <a:pt x="15398" y="2475"/>
                    <a:pt x="10800" y="2475"/>
                  </a:cubicBezTo>
                  <a:cubicBezTo>
                    <a:pt x="6202" y="2475"/>
                    <a:pt x="2475" y="6202"/>
                    <a:pt x="2475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44211" name="AutoShape 115"/>
            <p:cNvSpPr>
              <a:spLocks noChangeArrowheads="1"/>
            </p:cNvSpPr>
            <p:nvPr/>
          </p:nvSpPr>
          <p:spPr bwMode="auto">
            <a:xfrm rot="5391376">
              <a:off x="4694" y="3334"/>
              <a:ext cx="225" cy="289"/>
            </a:xfrm>
            <a:prstGeom prst="flowChartDelay">
              <a:avLst/>
            </a:prstGeom>
            <a:gradFill rotWithShape="0">
              <a:gsLst>
                <a:gs pos="0">
                  <a:srgbClr val="3B3B3B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4D4D4D"/>
              </a:prstShdw>
            </a:effectLst>
          </p:spPr>
          <p:txBody>
            <a:bodyPr rot="10800000" vert="eaVert" wrap="none" anchor="ctr"/>
            <a:lstStyle/>
            <a:p>
              <a:pPr eaLnBrk="0" hangingPunct="0">
                <a:defRPr/>
              </a:pPr>
              <a:endParaRPr lang="en-US" sz="2400" b="0" u="sng" baseline="0">
                <a:latin typeface="Times New Roman" pitchFamily="18" charset="0"/>
              </a:endParaRPr>
            </a:p>
          </p:txBody>
        </p:sp>
        <p:sp>
          <p:nvSpPr>
            <p:cNvPr id="71796" name="Oval 116"/>
            <p:cNvSpPr>
              <a:spLocks noChangeArrowheads="1"/>
            </p:cNvSpPr>
            <p:nvPr/>
          </p:nvSpPr>
          <p:spPr bwMode="auto">
            <a:xfrm>
              <a:off x="4695" y="3566"/>
              <a:ext cx="192" cy="100"/>
            </a:xfrm>
            <a:prstGeom prst="ellipse">
              <a:avLst/>
            </a:prstGeom>
            <a:solidFill>
              <a:srgbClr val="A0A2A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797" name="Rectangle 117"/>
            <p:cNvSpPr>
              <a:spLocks noChangeArrowheads="1"/>
            </p:cNvSpPr>
            <p:nvPr/>
          </p:nvSpPr>
          <p:spPr bwMode="auto">
            <a:xfrm>
              <a:off x="4473" y="2540"/>
              <a:ext cx="739" cy="601"/>
            </a:xfrm>
            <a:prstGeom prst="rect">
              <a:avLst/>
            </a:prstGeom>
            <a:solidFill>
              <a:srgbClr val="E1E6EC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878A8E"/>
              </a:prstShdw>
            </a:effectLst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44214" name="AutoShape 118"/>
            <p:cNvSpPr>
              <a:spLocks noChangeArrowheads="1"/>
            </p:cNvSpPr>
            <p:nvPr/>
          </p:nvSpPr>
          <p:spPr bwMode="auto">
            <a:xfrm>
              <a:off x="4698" y="2715"/>
              <a:ext cx="321" cy="225"/>
            </a:xfrm>
            <a:prstGeom prst="flowChartSummingJuncti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0" u="sng" baseline="0">
                <a:latin typeface="Times New Roman" pitchFamily="18" charset="0"/>
              </a:endParaRPr>
            </a:p>
          </p:txBody>
        </p:sp>
        <p:sp>
          <p:nvSpPr>
            <p:cNvPr id="71799" name="Rectangle 119"/>
            <p:cNvSpPr>
              <a:spLocks noChangeArrowheads="1"/>
            </p:cNvSpPr>
            <p:nvPr/>
          </p:nvSpPr>
          <p:spPr bwMode="auto">
            <a:xfrm>
              <a:off x="5276" y="2562"/>
              <a:ext cx="674" cy="1352"/>
            </a:xfrm>
            <a:prstGeom prst="rect">
              <a:avLst/>
            </a:prstGeom>
            <a:solidFill>
              <a:srgbClr val="E1E6EC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13500000">
                <a:srgbClr val="878A8E"/>
              </a:prstShdw>
            </a:effectLst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graphicFrame>
          <p:nvGraphicFramePr>
            <p:cNvPr id="71800" name="Object 120"/>
            <p:cNvGraphicFramePr>
              <a:graphicFrameLocks noChangeAspect="1"/>
            </p:cNvGraphicFramePr>
            <p:nvPr/>
          </p:nvGraphicFramePr>
          <p:xfrm>
            <a:off x="5490" y="3338"/>
            <a:ext cx="872" cy="926"/>
          </p:xfrm>
          <a:graphic>
            <a:graphicData uri="http://schemas.openxmlformats.org/presentationml/2006/ole">
              <p:oleObj spid="_x0000_s71800" name="Clip" r:id="rId5" imgW="1518480" imgH="1839600" progId="">
                <p:embed/>
              </p:oleObj>
            </a:graphicData>
          </a:graphic>
        </p:graphicFrame>
        <p:sp>
          <p:nvSpPr>
            <p:cNvPr id="71801" name="Text Box 121"/>
            <p:cNvSpPr txBox="1">
              <a:spLocks noChangeArrowheads="1"/>
            </p:cNvSpPr>
            <p:nvPr/>
          </p:nvSpPr>
          <p:spPr bwMode="auto">
            <a:xfrm>
              <a:off x="4347" y="2211"/>
              <a:ext cx="134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s-ES_tradnl" sz="1600" baseline="0">
                  <a:latin typeface="Arial Narrow" pitchFamily="34" charset="0"/>
                  <a:ea typeface="ＭＳ Ｐゴシック"/>
                  <a:cs typeface="ＭＳ Ｐゴシック"/>
                </a:rPr>
                <a:t>DA DEPLETED OR DA ANTAGONIST</a:t>
              </a:r>
              <a:endParaRPr lang="es-ES_tradnl" sz="2000" baseline="0">
                <a:latin typeface="Arial Narrow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802" name="AutoShape 122"/>
            <p:cNvSpPr>
              <a:spLocks noChangeArrowheads="1"/>
            </p:cNvSpPr>
            <p:nvPr/>
          </p:nvSpPr>
          <p:spPr bwMode="auto">
            <a:xfrm rot="5938129">
              <a:off x="5525" y="3678"/>
              <a:ext cx="25" cy="96"/>
            </a:xfrm>
            <a:prstGeom prst="can">
              <a:avLst>
                <a:gd name="adj" fmla="val 192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</p:grpSp>
      <p:sp>
        <p:nvSpPr>
          <p:cNvPr id="71803" name="Rectangle 123"/>
          <p:cNvSpPr>
            <a:spLocks noChangeArrowheads="1"/>
          </p:cNvSpPr>
          <p:nvPr/>
        </p:nvSpPr>
        <p:spPr bwMode="auto">
          <a:xfrm>
            <a:off x="1146175" y="-52388"/>
            <a:ext cx="685165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aseline="0">
                <a:solidFill>
                  <a:srgbClr val="CC0000"/>
                </a:solidFill>
                <a:latin typeface="Times New Roman" pitchFamily="18" charset="0"/>
                <a:ea typeface="ＭＳ Ｐゴシック"/>
                <a:cs typeface="ＭＳ Ｐゴシック"/>
              </a:rPr>
              <a:t>CONCURRENT  LEVER   PRESSING/FEEDING TASK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975"/>
            <a:ext cx="8229600" cy="1143000"/>
          </a:xfrm>
        </p:spPr>
        <p:txBody>
          <a:bodyPr/>
          <a:lstStyle/>
          <a:p>
            <a:r>
              <a:rPr lang="en-US" sz="2800" b="1">
                <a:solidFill>
                  <a:srgbClr val="CC0000"/>
                </a:solidFill>
              </a:rPr>
              <a:t>Interactions Between DA D</a:t>
            </a:r>
            <a:r>
              <a:rPr lang="en-US" sz="2800" b="1" baseline="-25000">
                <a:solidFill>
                  <a:srgbClr val="CC0000"/>
                </a:solidFill>
              </a:rPr>
              <a:t>2</a:t>
            </a:r>
            <a:r>
              <a:rPr lang="en-US" sz="2800" b="1">
                <a:solidFill>
                  <a:srgbClr val="CC0000"/>
                </a:solidFill>
              </a:rPr>
              <a:t> Antagonist Haloperidol and Adenosine A</a:t>
            </a:r>
            <a:r>
              <a:rPr lang="en-US" sz="2800" b="1" baseline="-25000">
                <a:solidFill>
                  <a:srgbClr val="CC0000"/>
                </a:solidFill>
              </a:rPr>
              <a:t>2A </a:t>
            </a:r>
            <a:r>
              <a:rPr lang="en-US" sz="2800" b="1">
                <a:solidFill>
                  <a:srgbClr val="CC0000"/>
                </a:solidFill>
              </a:rPr>
              <a:t>antagonist MSX-3</a:t>
            </a:r>
          </a:p>
        </p:txBody>
      </p:sp>
      <p:graphicFrame>
        <p:nvGraphicFramePr>
          <p:cNvPr id="67587" name="Object 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284163" y="1468438"/>
          <a:ext cx="4224337" cy="3475037"/>
        </p:xfrm>
        <a:graphic>
          <a:graphicData uri="http://schemas.openxmlformats.org/presentationml/2006/ole">
            <p:oleObj spid="_x0000_s67587" name="SPW 7.1 Graph" r:id="rId5" imgW="5739480" imgH="5196240" progId="">
              <p:embed/>
            </p:oleObj>
          </a:graphicData>
        </a:graphic>
      </p:graphicFrame>
      <p:graphicFrame>
        <p:nvGraphicFramePr>
          <p:cNvPr id="67588" name="Object 5"/>
          <p:cNvGraphicFramePr>
            <a:graphicFrameLocks noChangeAspect="1"/>
          </p:cNvGraphicFramePr>
          <p:nvPr>
            <p:ph sz="quarter" idx="4294967295"/>
          </p:nvPr>
        </p:nvGraphicFramePr>
        <p:xfrm>
          <a:off x="4546600" y="1444625"/>
          <a:ext cx="4057650" cy="3497263"/>
        </p:xfrm>
        <a:graphic>
          <a:graphicData uri="http://schemas.openxmlformats.org/presentationml/2006/ole">
            <p:oleObj spid="_x0000_s67588" name="SPW 7.1 Graph" r:id="rId6" imgW="5484240" imgH="5196240" progId="">
              <p:embed/>
            </p:oleObj>
          </a:graphicData>
        </a:graphic>
      </p:graphicFrame>
      <p:sp>
        <p:nvSpPr>
          <p:cNvPr id="67589" name="Text Box 9"/>
          <p:cNvSpPr txBox="1">
            <a:spLocks noChangeArrowheads="1"/>
          </p:cNvSpPr>
          <p:nvPr/>
        </p:nvSpPr>
        <p:spPr bwMode="auto">
          <a:xfrm>
            <a:off x="3613150" y="2924175"/>
            <a:ext cx="24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0">
                <a:cs typeface="Arial" pitchFamily="34" charset="0"/>
              </a:rPr>
              <a:t>*</a:t>
            </a:r>
          </a:p>
        </p:txBody>
      </p:sp>
      <p:sp>
        <p:nvSpPr>
          <p:cNvPr id="67590" name="Text Box 11"/>
          <p:cNvSpPr txBox="1">
            <a:spLocks noChangeArrowheads="1"/>
          </p:cNvSpPr>
          <p:nvPr/>
        </p:nvSpPr>
        <p:spPr bwMode="auto">
          <a:xfrm>
            <a:off x="3100388" y="3068638"/>
            <a:ext cx="242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0">
                <a:cs typeface="Arial" pitchFamily="34" charset="0"/>
              </a:rPr>
              <a:t>*</a:t>
            </a:r>
          </a:p>
        </p:txBody>
      </p:sp>
      <p:sp>
        <p:nvSpPr>
          <p:cNvPr id="67591" name="Text Box 12"/>
          <p:cNvSpPr txBox="1">
            <a:spLocks noChangeArrowheads="1"/>
          </p:cNvSpPr>
          <p:nvPr/>
        </p:nvSpPr>
        <p:spPr bwMode="auto">
          <a:xfrm>
            <a:off x="7772400" y="3265488"/>
            <a:ext cx="242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0">
                <a:cs typeface="Arial" pitchFamily="34" charset="0"/>
              </a:rPr>
              <a:t>*</a:t>
            </a:r>
          </a:p>
        </p:txBody>
      </p:sp>
      <p:sp>
        <p:nvSpPr>
          <p:cNvPr id="67592" name="Text Box 15"/>
          <p:cNvSpPr txBox="1">
            <a:spLocks noChangeArrowheads="1"/>
          </p:cNvSpPr>
          <p:nvPr/>
        </p:nvSpPr>
        <p:spPr bwMode="auto">
          <a:xfrm>
            <a:off x="6869113" y="6408738"/>
            <a:ext cx="2198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aseline="0">
                <a:solidFill>
                  <a:srgbClr val="000000"/>
                </a:solidFill>
                <a:cs typeface="Arial" pitchFamily="34" charset="0"/>
              </a:rPr>
              <a:t>Farrar et al. 2007</a:t>
            </a:r>
          </a:p>
        </p:txBody>
      </p:sp>
      <p:sp>
        <p:nvSpPr>
          <p:cNvPr id="67593" name="Text Box 16"/>
          <p:cNvSpPr txBox="1">
            <a:spLocks noChangeArrowheads="1"/>
          </p:cNvSpPr>
          <p:nvPr/>
        </p:nvSpPr>
        <p:spPr bwMode="auto">
          <a:xfrm>
            <a:off x="2139950" y="5300663"/>
            <a:ext cx="4927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baseline="0">
                <a:solidFill>
                  <a:srgbClr val="CC0000"/>
                </a:solidFill>
                <a:latin typeface="Book Antiqua" pitchFamily="18" charset="0"/>
                <a:cs typeface="Arial" pitchFamily="34" charset="0"/>
              </a:rPr>
              <a:t>MSX-3 attenuates the effort-</a:t>
            </a:r>
          </a:p>
          <a:p>
            <a:pPr algn="ctr" eaLnBrk="0" hangingPunct="0"/>
            <a:r>
              <a:rPr lang="en-US" sz="3200" baseline="0">
                <a:solidFill>
                  <a:srgbClr val="CC0000"/>
                </a:solidFill>
                <a:latin typeface="Book Antiqua" pitchFamily="18" charset="0"/>
                <a:cs typeface="Arial" pitchFamily="34" charset="0"/>
              </a:rPr>
              <a:t>related effects of haloperidol</a:t>
            </a:r>
          </a:p>
        </p:txBody>
      </p:sp>
      <p:sp>
        <p:nvSpPr>
          <p:cNvPr id="67594" name="TextBox 4"/>
          <p:cNvSpPr txBox="1">
            <a:spLocks noChangeArrowheads="1"/>
          </p:cNvSpPr>
          <p:nvPr/>
        </p:nvSpPr>
        <p:spPr bwMode="auto">
          <a:xfrm>
            <a:off x="1941513" y="3752850"/>
            <a:ext cx="40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aseline="0">
                <a:latin typeface="Times New Roman" pitchFamily="18" charset="0"/>
                <a:cs typeface="Arial" pitchFamily="34" charset="0"/>
              </a:rPr>
              <a:t>#</a:t>
            </a:r>
          </a:p>
        </p:txBody>
      </p:sp>
      <p:sp>
        <p:nvSpPr>
          <p:cNvPr id="67595" name="TextBox 4"/>
          <p:cNvSpPr txBox="1">
            <a:spLocks noChangeArrowheads="1"/>
          </p:cNvSpPr>
          <p:nvPr/>
        </p:nvSpPr>
        <p:spPr bwMode="auto">
          <a:xfrm>
            <a:off x="6015038" y="2428875"/>
            <a:ext cx="40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aseline="0">
                <a:latin typeface="Times New Roman" pitchFamily="18" charset="0"/>
                <a:cs typeface="Arial" pitchFamily="34" charset="0"/>
              </a:rPr>
              <a:t>#</a:t>
            </a:r>
          </a:p>
        </p:txBody>
      </p:sp>
      <p:sp>
        <p:nvSpPr>
          <p:cNvPr id="67596" name="Rectangle 11"/>
          <p:cNvSpPr>
            <a:spLocks noChangeArrowheads="1"/>
          </p:cNvSpPr>
          <p:nvPr/>
        </p:nvSpPr>
        <p:spPr bwMode="auto">
          <a:xfrm>
            <a:off x="825500" y="1285875"/>
            <a:ext cx="7683500" cy="7858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 b="0" u="sng" baseline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7"/>
          <p:cNvGrpSpPr>
            <a:grpSpLocks/>
          </p:cNvGrpSpPr>
          <p:nvPr/>
        </p:nvGrpSpPr>
        <p:grpSpPr bwMode="auto">
          <a:xfrm>
            <a:off x="561975" y="333375"/>
            <a:ext cx="8207375" cy="6472238"/>
            <a:chOff x="398" y="210"/>
            <a:chExt cx="5817" cy="4077"/>
          </a:xfrm>
        </p:grpSpPr>
        <p:graphicFrame>
          <p:nvGraphicFramePr>
            <p:cNvPr id="77827" name="Object 2"/>
            <p:cNvGraphicFramePr>
              <a:graphicFrameLocks noChangeAspect="1"/>
            </p:cNvGraphicFramePr>
            <p:nvPr/>
          </p:nvGraphicFramePr>
          <p:xfrm>
            <a:off x="398" y="1071"/>
            <a:ext cx="2592" cy="1978"/>
          </p:xfrm>
          <a:graphic>
            <a:graphicData uri="http://schemas.openxmlformats.org/presentationml/2006/ole">
              <p:oleObj spid="_x0000_s77827" name="SPW 7.1 Graph" r:id="rId4" imgW="5800680" imgH="4425480" progId="">
                <p:embed/>
              </p:oleObj>
            </a:graphicData>
          </a:graphic>
        </p:graphicFrame>
        <p:sp>
          <p:nvSpPr>
            <p:cNvPr id="77828" name="Rectangle 3"/>
            <p:cNvSpPr>
              <a:spLocks noChangeArrowheads="1"/>
            </p:cNvSpPr>
            <p:nvPr/>
          </p:nvSpPr>
          <p:spPr bwMode="auto">
            <a:xfrm>
              <a:off x="988" y="210"/>
              <a:ext cx="4817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3600" baseline="0">
                  <a:solidFill>
                    <a:srgbClr val="CC0000"/>
                  </a:solidFill>
                  <a:latin typeface="Times New Roman" pitchFamily="18" charset="0"/>
                  <a:cs typeface="Arial" pitchFamily="34" charset="0"/>
                </a:rPr>
                <a:t>KW6002 (A</a:t>
              </a:r>
              <a:r>
                <a:rPr lang="en-US" sz="3600">
                  <a:solidFill>
                    <a:srgbClr val="CC0000"/>
                  </a:solidFill>
                  <a:latin typeface="Times New Roman" pitchFamily="18" charset="0"/>
                  <a:cs typeface="Arial" pitchFamily="34" charset="0"/>
                </a:rPr>
                <a:t>2A</a:t>
              </a:r>
              <a:r>
                <a:rPr lang="en-US" sz="3600" baseline="0">
                  <a:solidFill>
                    <a:srgbClr val="CC0000"/>
                  </a:solidFill>
                  <a:latin typeface="Times New Roman" pitchFamily="18" charset="0"/>
                  <a:cs typeface="Arial" pitchFamily="34" charset="0"/>
                </a:rPr>
                <a:t>) and Haloperidol (D</a:t>
              </a:r>
              <a:r>
                <a:rPr lang="en-US" sz="3600">
                  <a:solidFill>
                    <a:srgbClr val="CC0000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2</a:t>
              </a:r>
              <a:r>
                <a:rPr lang="en-US" sz="3600" baseline="0">
                  <a:solidFill>
                    <a:srgbClr val="CC0000"/>
                  </a:solidFill>
                  <a:latin typeface="Times New Roman" pitchFamily="18" charset="0"/>
                  <a:cs typeface="Arial" pitchFamily="34" charset="0"/>
                </a:rPr>
                <a:t>)</a:t>
              </a:r>
            </a:p>
          </p:txBody>
        </p:sp>
        <p:graphicFrame>
          <p:nvGraphicFramePr>
            <p:cNvPr id="77829" name="Object 4"/>
            <p:cNvGraphicFramePr>
              <a:graphicFrameLocks noChangeAspect="1"/>
            </p:cNvGraphicFramePr>
            <p:nvPr/>
          </p:nvGraphicFramePr>
          <p:xfrm>
            <a:off x="3512" y="1067"/>
            <a:ext cx="2615" cy="1987"/>
          </p:xfrm>
          <a:graphic>
            <a:graphicData uri="http://schemas.openxmlformats.org/presentationml/2006/ole">
              <p:oleObj spid="_x0000_s77829" name="SPW 7.1 Graph" r:id="rId5" imgW="5824440" imgH="4425480" progId="">
                <p:embed/>
              </p:oleObj>
            </a:graphicData>
          </a:graphic>
        </p:graphicFrame>
        <p:sp>
          <p:nvSpPr>
            <p:cNvPr id="77830" name="Text Box 5"/>
            <p:cNvSpPr txBox="1">
              <a:spLocks noChangeArrowheads="1"/>
            </p:cNvSpPr>
            <p:nvPr/>
          </p:nvSpPr>
          <p:spPr bwMode="auto">
            <a:xfrm>
              <a:off x="4536" y="4037"/>
              <a:ext cx="167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aseline="0">
                  <a:solidFill>
                    <a:srgbClr val="000000"/>
                  </a:solidFill>
                  <a:cs typeface="Arial" pitchFamily="34" charset="0"/>
                </a:rPr>
                <a:t>Salamone et al. 2009</a:t>
              </a:r>
            </a:p>
          </p:txBody>
        </p:sp>
        <p:sp>
          <p:nvSpPr>
            <p:cNvPr id="77831" name="Text Box 6"/>
            <p:cNvSpPr txBox="1">
              <a:spLocks noChangeArrowheads="1"/>
            </p:cNvSpPr>
            <p:nvPr/>
          </p:nvSpPr>
          <p:spPr bwMode="auto">
            <a:xfrm>
              <a:off x="1251" y="3249"/>
              <a:ext cx="4025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aseline="0">
                  <a:solidFill>
                    <a:srgbClr val="CC0000"/>
                  </a:solidFill>
                  <a:latin typeface="Book Antiqua" pitchFamily="18" charset="0"/>
                  <a:cs typeface="Arial" pitchFamily="34" charset="0"/>
                </a:rPr>
                <a:t>KW6002 attenuates the effort-</a:t>
              </a:r>
            </a:p>
            <a:p>
              <a:pPr algn="ctr" eaLnBrk="0" hangingPunct="0"/>
              <a:r>
                <a:rPr lang="en-US" sz="3200" baseline="0">
                  <a:solidFill>
                    <a:srgbClr val="CC0000"/>
                  </a:solidFill>
                  <a:latin typeface="Book Antiqua" pitchFamily="18" charset="0"/>
                  <a:cs typeface="Arial" pitchFamily="34" charset="0"/>
                </a:rPr>
                <a:t>related effects of haloperidol</a:t>
              </a:r>
            </a:p>
          </p:txBody>
        </p:sp>
      </p:grpSp>
      <p:sp>
        <p:nvSpPr>
          <p:cNvPr id="77832" name="TextBox 4"/>
          <p:cNvSpPr txBox="1">
            <a:spLocks noChangeArrowheads="1"/>
          </p:cNvSpPr>
          <p:nvPr/>
        </p:nvSpPr>
        <p:spPr bwMode="auto">
          <a:xfrm>
            <a:off x="1995488" y="3622675"/>
            <a:ext cx="40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aseline="0">
                <a:latin typeface="Times New Roman" pitchFamily="18" charset="0"/>
                <a:cs typeface="Arial" pitchFamily="34" charset="0"/>
              </a:rPr>
              <a:t>#</a:t>
            </a:r>
          </a:p>
        </p:txBody>
      </p:sp>
      <p:sp>
        <p:nvSpPr>
          <p:cNvPr id="77833" name="TextBox 4"/>
          <p:cNvSpPr txBox="1">
            <a:spLocks noChangeArrowheads="1"/>
          </p:cNvSpPr>
          <p:nvPr/>
        </p:nvSpPr>
        <p:spPr bwMode="auto">
          <a:xfrm>
            <a:off x="6394450" y="2252663"/>
            <a:ext cx="406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aseline="0">
                <a:latin typeface="Times New Roman" pitchFamily="18" charset="0"/>
                <a:cs typeface="Arial" pitchFamily="34" charset="0"/>
              </a:rPr>
              <a:t>#</a:t>
            </a:r>
          </a:p>
        </p:txBody>
      </p:sp>
      <p:sp>
        <p:nvSpPr>
          <p:cNvPr id="77834" name="Rectangle 9"/>
          <p:cNvSpPr>
            <a:spLocks noChangeArrowheads="1"/>
          </p:cNvSpPr>
          <p:nvPr/>
        </p:nvSpPr>
        <p:spPr bwMode="auto">
          <a:xfrm>
            <a:off x="2468563" y="3122613"/>
            <a:ext cx="3000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aseline="0">
                <a:latin typeface="Times New Roman" pitchFamily="18" charset="0"/>
                <a:cs typeface="Arial" pitchFamily="34" charset="0"/>
              </a:rPr>
              <a:t>*</a:t>
            </a:r>
          </a:p>
        </p:txBody>
      </p:sp>
      <p:sp>
        <p:nvSpPr>
          <p:cNvPr id="77835" name="Rectangle 10"/>
          <p:cNvSpPr>
            <a:spLocks noChangeArrowheads="1"/>
          </p:cNvSpPr>
          <p:nvPr/>
        </p:nvSpPr>
        <p:spPr bwMode="auto">
          <a:xfrm>
            <a:off x="2974975" y="2786063"/>
            <a:ext cx="301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aseline="0">
                <a:latin typeface="Times New Roman" pitchFamily="18" charset="0"/>
                <a:cs typeface="Arial" pitchFamily="34" charset="0"/>
              </a:rPr>
              <a:t>*</a:t>
            </a:r>
          </a:p>
        </p:txBody>
      </p:sp>
      <p:sp>
        <p:nvSpPr>
          <p:cNvPr id="77836" name="Rectangle 11"/>
          <p:cNvSpPr>
            <a:spLocks noChangeArrowheads="1"/>
          </p:cNvSpPr>
          <p:nvPr/>
        </p:nvSpPr>
        <p:spPr bwMode="auto">
          <a:xfrm>
            <a:off x="3438525" y="2752725"/>
            <a:ext cx="301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aseline="0">
                <a:latin typeface="Times New Roman" pitchFamily="18" charset="0"/>
                <a:cs typeface="Arial" pitchFamily="34" charset="0"/>
              </a:rPr>
              <a:t>*</a:t>
            </a:r>
          </a:p>
        </p:txBody>
      </p:sp>
      <p:sp>
        <p:nvSpPr>
          <p:cNvPr id="77837" name="Rectangle 12"/>
          <p:cNvSpPr>
            <a:spLocks noChangeArrowheads="1"/>
          </p:cNvSpPr>
          <p:nvPr/>
        </p:nvSpPr>
        <p:spPr bwMode="auto">
          <a:xfrm>
            <a:off x="7366000" y="3000375"/>
            <a:ext cx="300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aseline="0">
                <a:latin typeface="Times New Roman" pitchFamily="18" charset="0"/>
                <a:cs typeface="Arial" pitchFamily="34" charset="0"/>
              </a:rPr>
              <a:t>*</a:t>
            </a:r>
          </a:p>
        </p:txBody>
      </p:sp>
      <p:sp>
        <p:nvSpPr>
          <p:cNvPr id="77838" name="Rectangle 13"/>
          <p:cNvSpPr>
            <a:spLocks noChangeArrowheads="1"/>
          </p:cNvSpPr>
          <p:nvPr/>
        </p:nvSpPr>
        <p:spPr bwMode="auto">
          <a:xfrm>
            <a:off x="7854950" y="3113088"/>
            <a:ext cx="3000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aseline="0">
                <a:latin typeface="Times New Roman" pitchFamily="18" charset="0"/>
                <a:cs typeface="Arial" pitchFamily="34" charset="0"/>
              </a:rPr>
              <a:t>*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4" name="Object 12"/>
          <p:cNvGraphicFramePr>
            <a:graphicFrameLocks noChangeAspect="1"/>
          </p:cNvGraphicFramePr>
          <p:nvPr/>
        </p:nvGraphicFramePr>
        <p:xfrm>
          <a:off x="4465638" y="114300"/>
          <a:ext cx="4418012" cy="6627813"/>
        </p:xfrm>
        <a:graphic>
          <a:graphicData uri="http://schemas.openxmlformats.org/presentationml/2006/ole">
            <p:oleObj spid="_x0000_s79874" name="Slide" r:id="rId4" imgW="3429128" imgH="4571991" progId="PowerPoint.Slide.8">
              <p:embed/>
            </p:oleObj>
          </a:graphicData>
        </a:graphic>
      </p:graphicFrame>
      <p:graphicFrame>
        <p:nvGraphicFramePr>
          <p:cNvPr id="79875" name="Object 10"/>
          <p:cNvGraphicFramePr>
            <a:graphicFrameLocks noChangeAspect="1"/>
          </p:cNvGraphicFramePr>
          <p:nvPr/>
        </p:nvGraphicFramePr>
        <p:xfrm>
          <a:off x="260350" y="0"/>
          <a:ext cx="4572000" cy="6858000"/>
        </p:xfrm>
        <a:graphic>
          <a:graphicData uri="http://schemas.openxmlformats.org/presentationml/2006/ole">
            <p:oleObj spid="_x0000_s79875" name="Slide" r:id="rId5" imgW="3429128" imgH="4571991" progId="PowerPoint.Slide.8">
              <p:embed/>
            </p:oleObj>
          </a:graphicData>
        </a:graphic>
      </p:graphicFrame>
      <p:sp>
        <p:nvSpPr>
          <p:cNvPr id="7987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400" b="0" u="sng" baseline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987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400" b="0" u="sng" baseline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987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400" b="0" u="sng" baseline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9879" name="Rectangle 6"/>
          <p:cNvSpPr>
            <a:spLocks noChangeArrowheads="1"/>
          </p:cNvSpPr>
          <p:nvPr/>
        </p:nvSpPr>
        <p:spPr bwMode="auto">
          <a:xfrm>
            <a:off x="0" y="1138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400" b="0" u="sng" baseline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9880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4450"/>
            <a:ext cx="7772400" cy="947738"/>
          </a:xfrm>
        </p:spPr>
        <p:txBody>
          <a:bodyPr/>
          <a:lstStyle/>
          <a:p>
            <a:r>
              <a:rPr lang="en-US" sz="2800" b="1">
                <a:solidFill>
                  <a:srgbClr val="CC0000"/>
                </a:solidFill>
              </a:rPr>
              <a:t>A</a:t>
            </a:r>
            <a:r>
              <a:rPr lang="en-US" sz="2800" b="1" baseline="-25000">
                <a:solidFill>
                  <a:srgbClr val="CC0000"/>
                </a:solidFill>
              </a:rPr>
              <a:t>2A</a:t>
            </a:r>
            <a:r>
              <a:rPr lang="en-US" sz="2800" b="1">
                <a:solidFill>
                  <a:srgbClr val="CC0000"/>
                </a:solidFill>
              </a:rPr>
              <a:t> vs. D</a:t>
            </a:r>
            <a:r>
              <a:rPr lang="en-US" sz="2800" b="1" baseline="-25000">
                <a:solidFill>
                  <a:srgbClr val="CC0000"/>
                </a:solidFill>
              </a:rPr>
              <a:t>2</a:t>
            </a:r>
            <a:r>
              <a:rPr lang="en-US" sz="2800" b="1">
                <a:solidFill>
                  <a:srgbClr val="CC0000"/>
                </a:solidFill>
              </a:rPr>
              <a:t> Antagonism</a:t>
            </a: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1412875" y="5300663"/>
            <a:ext cx="63833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baseline="0">
                <a:solidFill>
                  <a:srgbClr val="CC0000"/>
                </a:solidFill>
                <a:latin typeface="Book Antiqua" pitchFamily="18" charset="0"/>
                <a:cs typeface="Arial" pitchFamily="34" charset="0"/>
              </a:rPr>
              <a:t>MSX-3 completely reverses the effort-</a:t>
            </a:r>
          </a:p>
          <a:p>
            <a:pPr algn="ctr" eaLnBrk="0" hangingPunct="0"/>
            <a:r>
              <a:rPr lang="en-US" sz="3200" baseline="0">
                <a:solidFill>
                  <a:srgbClr val="CC0000"/>
                </a:solidFill>
                <a:latin typeface="Book Antiqua" pitchFamily="18" charset="0"/>
                <a:cs typeface="Arial" pitchFamily="34" charset="0"/>
              </a:rPr>
              <a:t>related effects of eticlopride</a:t>
            </a:r>
          </a:p>
        </p:txBody>
      </p:sp>
      <p:sp>
        <p:nvSpPr>
          <p:cNvPr id="79882" name="Rectangle 11"/>
          <p:cNvSpPr>
            <a:spLocks noChangeArrowheads="1"/>
          </p:cNvSpPr>
          <p:nvPr/>
        </p:nvSpPr>
        <p:spPr bwMode="auto">
          <a:xfrm>
            <a:off x="0" y="1138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400" b="0" u="sng" baseline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9883" name="Rectangle 13"/>
          <p:cNvSpPr>
            <a:spLocks noChangeArrowheads="1"/>
          </p:cNvSpPr>
          <p:nvPr/>
        </p:nvSpPr>
        <p:spPr bwMode="auto">
          <a:xfrm>
            <a:off x="0" y="1138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400" b="0" u="sng" baseline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9884" name="Text Box 14"/>
          <p:cNvSpPr txBox="1">
            <a:spLocks noChangeArrowheads="1"/>
          </p:cNvSpPr>
          <p:nvPr/>
        </p:nvSpPr>
        <p:spPr bwMode="auto">
          <a:xfrm>
            <a:off x="6656388" y="6408738"/>
            <a:ext cx="2411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aseline="0">
                <a:solidFill>
                  <a:srgbClr val="000000"/>
                </a:solidFill>
                <a:cs typeface="Arial" pitchFamily="34" charset="0"/>
              </a:rPr>
              <a:t>Worden et al.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2"/>
          <p:cNvSpPr txBox="1">
            <a:spLocks noChangeArrowheads="1"/>
          </p:cNvSpPr>
          <p:nvPr/>
        </p:nvSpPr>
        <p:spPr bwMode="auto">
          <a:xfrm>
            <a:off x="1518357" y="115889"/>
            <a:ext cx="7086600" cy="1581972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en-US" sz="2000" baseline="0" smtClean="0">
              <a:solidFill>
                <a:srgbClr val="000000"/>
              </a:solidFill>
              <a:cs typeface="Arial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sz="2400" baseline="0" smtClean="0">
                <a:solidFill>
                  <a:srgbClr val="CC0000"/>
                </a:solidFill>
                <a:cs typeface="Arial" pitchFamily="34" charset="0"/>
              </a:rPr>
              <a:t>Intra-accumbens co-administration of MSX-3 reversed the effect of intra-accumbens eticlopride on the concurrent choice procedure</a:t>
            </a:r>
          </a:p>
        </p:txBody>
      </p:sp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1312844" y="5764216"/>
            <a:ext cx="6358857" cy="566309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1400" b="0" baseline="0" smtClean="0">
                <a:solidFill>
                  <a:srgbClr val="000000"/>
                </a:solidFill>
                <a:cs typeface="Arial" pitchFamily="34" charset="0"/>
              </a:rPr>
              <a:t># Indicates </a:t>
            </a:r>
            <a:r>
              <a:rPr lang="en-US" sz="1400" b="0" i="1" baseline="0" smtClean="0">
                <a:solidFill>
                  <a:srgbClr val="000000"/>
                </a:solidFill>
                <a:cs typeface="Arial" pitchFamily="34" charset="0"/>
              </a:rPr>
              <a:t>p</a:t>
            </a:r>
            <a:r>
              <a:rPr lang="en-US" sz="1400" b="0" baseline="0" smtClean="0">
                <a:solidFill>
                  <a:srgbClr val="000000"/>
                </a:solidFill>
                <a:cs typeface="Arial" pitchFamily="34" charset="0"/>
              </a:rPr>
              <a:t> &lt; 0.05, ## Indicates </a:t>
            </a:r>
            <a:r>
              <a:rPr lang="en-US" sz="1400" b="0" i="1" baseline="0" smtClean="0">
                <a:solidFill>
                  <a:srgbClr val="000000"/>
                </a:solidFill>
                <a:cs typeface="Arial" pitchFamily="34" charset="0"/>
              </a:rPr>
              <a:t>p</a:t>
            </a:r>
            <a:r>
              <a:rPr lang="en-US" sz="1400" b="0" baseline="0" smtClean="0">
                <a:solidFill>
                  <a:srgbClr val="000000"/>
                </a:solidFill>
                <a:cs typeface="Arial" pitchFamily="34" charset="0"/>
              </a:rPr>
              <a:t> &lt; 0.01, significantly different from Veh/Veh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1400" baseline="0" smtClean="0">
                <a:solidFill>
                  <a:srgbClr val="000000"/>
                </a:solidFill>
                <a:cs typeface="Arial" pitchFamily="34" charset="0"/>
              </a:rPr>
              <a:t>*</a:t>
            </a:r>
            <a:r>
              <a:rPr lang="en-US" sz="1400" b="0" baseline="0" smtClean="0">
                <a:solidFill>
                  <a:srgbClr val="000000"/>
                </a:solidFill>
                <a:cs typeface="Arial" pitchFamily="34" charset="0"/>
              </a:rPr>
              <a:t> Indicates </a:t>
            </a:r>
            <a:r>
              <a:rPr lang="en-US" sz="1400" b="0" i="1" baseline="0" smtClean="0">
                <a:solidFill>
                  <a:srgbClr val="000000"/>
                </a:solidFill>
                <a:cs typeface="Arial" pitchFamily="34" charset="0"/>
              </a:rPr>
              <a:t>p</a:t>
            </a:r>
            <a:r>
              <a:rPr lang="en-US" sz="1400" b="0" baseline="0" smtClean="0">
                <a:solidFill>
                  <a:srgbClr val="000000"/>
                </a:solidFill>
                <a:cs typeface="Arial" pitchFamily="34" charset="0"/>
              </a:rPr>
              <a:t> &lt; 0.05, ** Indicates </a:t>
            </a:r>
            <a:r>
              <a:rPr lang="en-US" sz="1400" b="0" i="1" baseline="0" smtClean="0">
                <a:solidFill>
                  <a:srgbClr val="000000"/>
                </a:solidFill>
                <a:cs typeface="Arial" pitchFamily="34" charset="0"/>
              </a:rPr>
              <a:t>p</a:t>
            </a:r>
            <a:r>
              <a:rPr lang="en-US" sz="1400" b="0" baseline="0" smtClean="0">
                <a:solidFill>
                  <a:srgbClr val="000000"/>
                </a:solidFill>
                <a:cs typeface="Arial" pitchFamily="34" charset="0"/>
              </a:rPr>
              <a:t> &lt; 0.01 significantly different from ETI/Veh</a:t>
            </a:r>
          </a:p>
        </p:txBody>
      </p:sp>
      <p:graphicFrame>
        <p:nvGraphicFramePr>
          <p:cNvPr id="24578" name="Object 4"/>
          <p:cNvGraphicFramePr>
            <a:graphicFrameLocks noChangeAspect="1"/>
          </p:cNvGraphicFramePr>
          <p:nvPr/>
        </p:nvGraphicFramePr>
        <p:xfrm>
          <a:off x="385234" y="1854203"/>
          <a:ext cx="4168422" cy="3484563"/>
        </p:xfrm>
        <a:graphic>
          <a:graphicData uri="http://schemas.openxmlformats.org/presentationml/2006/ole">
            <p:oleObj spid="_x0000_s291842" name="SPW 9.0 Graph" r:id="rId3" imgW="5879520" imgH="4368960" progId="">
              <p:embed/>
            </p:oleObj>
          </a:graphicData>
        </a:graphic>
      </p:graphicFrame>
      <p:graphicFrame>
        <p:nvGraphicFramePr>
          <p:cNvPr id="24579" name="Object 5"/>
          <p:cNvGraphicFramePr>
            <a:graphicFrameLocks noChangeAspect="1"/>
          </p:cNvGraphicFramePr>
          <p:nvPr/>
        </p:nvGraphicFramePr>
        <p:xfrm>
          <a:off x="5009444" y="1857378"/>
          <a:ext cx="3890434" cy="3476625"/>
        </p:xfrm>
        <a:graphic>
          <a:graphicData uri="http://schemas.openxmlformats.org/presentationml/2006/ole">
            <p:oleObj spid="_x0000_s291843" name="SPW 9.0 Graph" r:id="rId4" imgW="5500800" imgH="4368960" progId="">
              <p:embed/>
            </p:oleObj>
          </a:graphicData>
        </a:graphic>
      </p:graphicFrame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949724" y="6416676"/>
            <a:ext cx="22188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aseline="0" smtClean="0">
                <a:solidFill>
                  <a:srgbClr val="000000"/>
                </a:solidFill>
                <a:cs typeface="Arial" pitchFamily="34" charset="0"/>
              </a:rPr>
              <a:t>Farrar et al.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5980113" y="188913"/>
            <a:ext cx="2178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aseline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T- MAZE</a:t>
            </a:r>
          </a:p>
        </p:txBody>
      </p:sp>
      <p:grpSp>
        <p:nvGrpSpPr>
          <p:cNvPr id="74755" name="Group 49"/>
          <p:cNvGrpSpPr>
            <a:grpSpLocks/>
          </p:cNvGrpSpPr>
          <p:nvPr/>
        </p:nvGrpSpPr>
        <p:grpSpPr bwMode="auto">
          <a:xfrm>
            <a:off x="52388" y="758825"/>
            <a:ext cx="4727575" cy="3455988"/>
            <a:chOff x="37" y="478"/>
            <a:chExt cx="3350" cy="2177"/>
          </a:xfrm>
        </p:grpSpPr>
        <p:sp>
          <p:nvSpPr>
            <p:cNvPr id="74756" name="Rectangle 4" descr="60%"/>
            <p:cNvSpPr>
              <a:spLocks noChangeArrowheads="1"/>
            </p:cNvSpPr>
            <p:nvPr/>
          </p:nvSpPr>
          <p:spPr bwMode="auto">
            <a:xfrm>
              <a:off x="197" y="813"/>
              <a:ext cx="3031" cy="1005"/>
            </a:xfrm>
            <a:prstGeom prst="rect">
              <a:avLst/>
            </a:prstGeom>
            <a:pattFill prst="pct60">
              <a:fgClr>
                <a:schemeClr val="bg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_tradnl" sz="2400" b="0" baseline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4757" name="Rectangle 5" descr="60%"/>
            <p:cNvSpPr>
              <a:spLocks noChangeArrowheads="1"/>
            </p:cNvSpPr>
            <p:nvPr/>
          </p:nvSpPr>
          <p:spPr bwMode="auto">
            <a:xfrm>
              <a:off x="1353" y="1818"/>
              <a:ext cx="758" cy="837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42054" name="AutoShape 6"/>
            <p:cNvSpPr>
              <a:spLocks noChangeArrowheads="1"/>
            </p:cNvSpPr>
            <p:nvPr/>
          </p:nvSpPr>
          <p:spPr bwMode="auto">
            <a:xfrm>
              <a:off x="37" y="478"/>
              <a:ext cx="3350" cy="335"/>
            </a:xfrm>
            <a:custGeom>
              <a:avLst/>
              <a:gdLst>
                <a:gd name="G0" fmla="+- 900 0 0"/>
                <a:gd name="G1" fmla="+- 21600 0 900"/>
                <a:gd name="G2" fmla="*/ 900 1 2"/>
                <a:gd name="G3" fmla="+- 21600 0 G2"/>
                <a:gd name="G4" fmla="+/ 900 21600 2"/>
                <a:gd name="G5" fmla="+/ G1 0 2"/>
                <a:gd name="G6" fmla="*/ 21600 21600 900"/>
                <a:gd name="G7" fmla="*/ G6 1 2"/>
                <a:gd name="G8" fmla="+- 21600 0 G7"/>
                <a:gd name="G9" fmla="*/ 21600 1 2"/>
                <a:gd name="G10" fmla="+- 900 0 G9"/>
                <a:gd name="G11" fmla="?: G10 G8 0"/>
                <a:gd name="G12" fmla="?: G10 G7 21600"/>
                <a:gd name="T0" fmla="*/ 21150 w 21600"/>
                <a:gd name="T1" fmla="*/ 10800 h 21600"/>
                <a:gd name="T2" fmla="*/ 10800 w 21600"/>
                <a:gd name="T3" fmla="*/ 21600 h 21600"/>
                <a:gd name="T4" fmla="*/ 450 w 21600"/>
                <a:gd name="T5" fmla="*/ 10800 h 21600"/>
                <a:gd name="T6" fmla="*/ 10800 w 21600"/>
                <a:gd name="T7" fmla="*/ 0 h 21600"/>
                <a:gd name="T8" fmla="*/ 2250 w 21600"/>
                <a:gd name="T9" fmla="*/ 2250 h 21600"/>
                <a:gd name="T10" fmla="*/ 19350 w 21600"/>
                <a:gd name="T11" fmla="*/ 193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00" y="21600"/>
                  </a:lnTo>
                  <a:lnTo>
                    <a:pt x="207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0" u="sng" baseline="0">
                <a:latin typeface="Times New Roman" pitchFamily="18" charset="0"/>
              </a:endParaRPr>
            </a:p>
          </p:txBody>
        </p:sp>
        <p:sp>
          <p:nvSpPr>
            <p:cNvPr id="642055" name="AutoShape 7"/>
            <p:cNvSpPr>
              <a:spLocks noChangeArrowheads="1"/>
            </p:cNvSpPr>
            <p:nvPr/>
          </p:nvSpPr>
          <p:spPr bwMode="auto">
            <a:xfrm rot="-5400000">
              <a:off x="-553" y="1068"/>
              <a:ext cx="1340" cy="160"/>
            </a:xfrm>
            <a:prstGeom prst="parallelogram">
              <a:avLst>
                <a:gd name="adj" fmla="val 203714"/>
              </a:avLst>
            </a:prstGeom>
            <a:gradFill rotWithShape="0">
              <a:gsLst>
                <a:gs pos="0">
                  <a:srgbClr val="747474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0" hangingPunct="0">
                <a:defRPr/>
              </a:pPr>
              <a:endParaRPr lang="en-US" sz="2400" b="0" u="sng" baseline="0">
                <a:latin typeface="Times New Roman" pitchFamily="18" charset="0"/>
              </a:endParaRPr>
            </a:p>
          </p:txBody>
        </p:sp>
        <p:sp>
          <p:nvSpPr>
            <p:cNvPr id="642056" name="AutoShape 8"/>
            <p:cNvSpPr>
              <a:spLocks noChangeArrowheads="1"/>
            </p:cNvSpPr>
            <p:nvPr/>
          </p:nvSpPr>
          <p:spPr bwMode="auto">
            <a:xfrm rot="5400000" flipH="1">
              <a:off x="2620" y="1048"/>
              <a:ext cx="1256" cy="199"/>
            </a:xfrm>
            <a:prstGeom prst="parallelogram">
              <a:avLst>
                <a:gd name="adj" fmla="val 148117"/>
              </a:avLst>
            </a:prstGeom>
            <a:gradFill rotWithShape="0">
              <a:gsLst>
                <a:gs pos="0">
                  <a:srgbClr val="747474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>
                <a:defRPr/>
              </a:pPr>
              <a:endParaRPr lang="en-US" sz="2400" b="0" u="sng" baseline="0">
                <a:latin typeface="Times New Roman" pitchFamily="18" charset="0"/>
              </a:endParaRPr>
            </a:p>
          </p:txBody>
        </p:sp>
        <p:sp>
          <p:nvSpPr>
            <p:cNvPr id="642057" name="AutoShape 9"/>
            <p:cNvSpPr>
              <a:spLocks noChangeArrowheads="1"/>
            </p:cNvSpPr>
            <p:nvPr/>
          </p:nvSpPr>
          <p:spPr bwMode="auto">
            <a:xfrm rot="-5400000">
              <a:off x="770" y="2072"/>
              <a:ext cx="1047" cy="119"/>
            </a:xfrm>
            <a:prstGeom prst="parallelogram">
              <a:avLst>
                <a:gd name="adj" fmla="val 169123"/>
              </a:avLst>
            </a:prstGeom>
            <a:gradFill rotWithShape="0">
              <a:gsLst>
                <a:gs pos="0">
                  <a:srgbClr val="747474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0" hangingPunct="0">
                <a:defRPr/>
              </a:pPr>
              <a:endParaRPr lang="en-US" sz="2400" b="0" u="sng" baseline="0">
                <a:latin typeface="Times New Roman" pitchFamily="18" charset="0"/>
              </a:endParaRPr>
            </a:p>
          </p:txBody>
        </p:sp>
        <p:sp>
          <p:nvSpPr>
            <p:cNvPr id="642058" name="AutoShape 10"/>
            <p:cNvSpPr>
              <a:spLocks noChangeArrowheads="1"/>
            </p:cNvSpPr>
            <p:nvPr/>
          </p:nvSpPr>
          <p:spPr bwMode="auto">
            <a:xfrm rot="5400000" flipH="1">
              <a:off x="1627" y="2092"/>
              <a:ext cx="1047" cy="80"/>
            </a:xfrm>
            <a:prstGeom prst="parallelogram">
              <a:avLst>
                <a:gd name="adj" fmla="val 251571"/>
              </a:avLst>
            </a:prstGeom>
            <a:gradFill rotWithShape="0">
              <a:gsLst>
                <a:gs pos="0">
                  <a:srgbClr val="747474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>
                <a:defRPr/>
              </a:pPr>
              <a:endParaRPr lang="en-US" sz="2400" b="0" u="sng" baseline="0">
                <a:latin typeface="Times New Roman" pitchFamily="18" charset="0"/>
              </a:endParaRPr>
            </a:p>
          </p:txBody>
        </p:sp>
        <p:sp>
          <p:nvSpPr>
            <p:cNvPr id="74763" name="AutoShape 11"/>
            <p:cNvSpPr>
              <a:spLocks noChangeArrowheads="1"/>
            </p:cNvSpPr>
            <p:nvPr/>
          </p:nvSpPr>
          <p:spPr bwMode="auto">
            <a:xfrm>
              <a:off x="1234" y="2446"/>
              <a:ext cx="957" cy="2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618 w 21600"/>
                <a:gd name="T13" fmla="*/ 2584 h 21600"/>
                <a:gd name="T14" fmla="*/ 18982 w 21600"/>
                <a:gd name="T15" fmla="*/ 1901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631" y="21600"/>
                  </a:lnTo>
                  <a:lnTo>
                    <a:pt x="1996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4764" name="AutoShape 13"/>
            <p:cNvSpPr>
              <a:spLocks noChangeArrowheads="1"/>
            </p:cNvSpPr>
            <p:nvPr/>
          </p:nvSpPr>
          <p:spPr bwMode="auto">
            <a:xfrm>
              <a:off x="276" y="938"/>
              <a:ext cx="200" cy="126"/>
            </a:xfrm>
            <a:prstGeom prst="can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4765" name="Oval 14"/>
            <p:cNvSpPr>
              <a:spLocks noChangeArrowheads="1"/>
            </p:cNvSpPr>
            <p:nvPr/>
          </p:nvSpPr>
          <p:spPr bwMode="auto">
            <a:xfrm>
              <a:off x="356" y="1022"/>
              <a:ext cx="40" cy="42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4766" name="Oval 15"/>
            <p:cNvSpPr>
              <a:spLocks noChangeArrowheads="1"/>
            </p:cNvSpPr>
            <p:nvPr/>
          </p:nvSpPr>
          <p:spPr bwMode="auto">
            <a:xfrm>
              <a:off x="396" y="938"/>
              <a:ext cx="40" cy="42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4767" name="Oval 16"/>
            <p:cNvSpPr>
              <a:spLocks noChangeArrowheads="1"/>
            </p:cNvSpPr>
            <p:nvPr/>
          </p:nvSpPr>
          <p:spPr bwMode="auto">
            <a:xfrm>
              <a:off x="356" y="980"/>
              <a:ext cx="40" cy="42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_tradnl" sz="2400" b="0" baseline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4768" name="Oval 17"/>
            <p:cNvSpPr>
              <a:spLocks noChangeArrowheads="1"/>
            </p:cNvSpPr>
            <p:nvPr/>
          </p:nvSpPr>
          <p:spPr bwMode="auto">
            <a:xfrm>
              <a:off x="316" y="1022"/>
              <a:ext cx="40" cy="42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4769" name="AutoShape 18"/>
            <p:cNvSpPr>
              <a:spLocks noChangeArrowheads="1"/>
            </p:cNvSpPr>
            <p:nvPr/>
          </p:nvSpPr>
          <p:spPr bwMode="auto">
            <a:xfrm>
              <a:off x="2829" y="897"/>
              <a:ext cx="199" cy="125"/>
            </a:xfrm>
            <a:prstGeom prst="can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4770" name="Oval 19"/>
            <p:cNvSpPr>
              <a:spLocks noChangeArrowheads="1"/>
            </p:cNvSpPr>
            <p:nvPr/>
          </p:nvSpPr>
          <p:spPr bwMode="auto">
            <a:xfrm>
              <a:off x="2909" y="980"/>
              <a:ext cx="40" cy="42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4771" name="Oval 20"/>
            <p:cNvSpPr>
              <a:spLocks noChangeArrowheads="1"/>
            </p:cNvSpPr>
            <p:nvPr/>
          </p:nvSpPr>
          <p:spPr bwMode="auto">
            <a:xfrm>
              <a:off x="2869" y="980"/>
              <a:ext cx="40" cy="42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cs typeface="Arial" pitchFamily="34" charset="0"/>
              </a:endParaRPr>
            </a:p>
          </p:txBody>
        </p:sp>
        <p:graphicFrame>
          <p:nvGraphicFramePr>
            <p:cNvPr id="74772" name="Object 21"/>
            <p:cNvGraphicFramePr>
              <a:graphicFrameLocks noChangeAspect="1"/>
            </p:cNvGraphicFramePr>
            <p:nvPr/>
          </p:nvGraphicFramePr>
          <p:xfrm>
            <a:off x="465" y="855"/>
            <a:ext cx="469" cy="670"/>
          </p:xfrm>
          <a:graphic>
            <a:graphicData uri="http://schemas.openxmlformats.org/presentationml/2006/ole">
              <p:oleObj spid="_x0000_s74772" name="Clip" r:id="rId5" imgW="1518480" imgH="1839600" progId="">
                <p:embed/>
              </p:oleObj>
            </a:graphicData>
          </a:graphic>
        </p:graphicFrame>
        <p:sp>
          <p:nvSpPr>
            <p:cNvPr id="74773" name="AutoShape 22"/>
            <p:cNvSpPr>
              <a:spLocks noChangeArrowheads="1"/>
            </p:cNvSpPr>
            <p:nvPr/>
          </p:nvSpPr>
          <p:spPr bwMode="auto">
            <a:xfrm>
              <a:off x="37" y="1483"/>
              <a:ext cx="3310" cy="33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212 w 21600"/>
                <a:gd name="T13" fmla="*/ 2192 h 21600"/>
                <a:gd name="T14" fmla="*/ 19388 w 21600"/>
                <a:gd name="T15" fmla="*/ 1940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830" y="21600"/>
                  </a:lnTo>
                  <a:lnTo>
                    <a:pt x="2077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4774" name="AutoShape 23" descr="60%"/>
            <p:cNvSpPr>
              <a:spLocks noChangeArrowheads="1"/>
            </p:cNvSpPr>
            <p:nvPr/>
          </p:nvSpPr>
          <p:spPr bwMode="auto">
            <a:xfrm>
              <a:off x="1473" y="1608"/>
              <a:ext cx="478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756 w 21600"/>
                <a:gd name="T13" fmla="*/ 2777 h 21600"/>
                <a:gd name="T14" fmla="*/ 18844 w 21600"/>
                <a:gd name="T15" fmla="*/ 1882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950" y="21600"/>
                  </a:lnTo>
                  <a:lnTo>
                    <a:pt x="19650" y="21600"/>
                  </a:lnTo>
                  <a:lnTo>
                    <a:pt x="21600" y="0"/>
                  </a:lnTo>
                  <a:close/>
                </a:path>
              </a:pathLst>
            </a:custGeom>
            <a:pattFill prst="pct60">
              <a:fgClr>
                <a:schemeClr val="bg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74775" name="Group 50"/>
          <p:cNvGrpSpPr>
            <a:grpSpLocks/>
          </p:cNvGrpSpPr>
          <p:nvPr/>
        </p:nvGrpSpPr>
        <p:grpSpPr bwMode="auto">
          <a:xfrm>
            <a:off x="4251325" y="3465513"/>
            <a:ext cx="4778375" cy="3392487"/>
            <a:chOff x="3013" y="2183"/>
            <a:chExt cx="3386" cy="2137"/>
          </a:xfrm>
        </p:grpSpPr>
        <p:sp>
          <p:nvSpPr>
            <p:cNvPr id="74776" name="Rectangle 25" descr="60%"/>
            <p:cNvSpPr>
              <a:spLocks noChangeArrowheads="1"/>
            </p:cNvSpPr>
            <p:nvPr/>
          </p:nvSpPr>
          <p:spPr bwMode="auto">
            <a:xfrm>
              <a:off x="3174" y="2512"/>
              <a:ext cx="3064" cy="986"/>
            </a:xfrm>
            <a:prstGeom prst="rect">
              <a:avLst/>
            </a:prstGeom>
            <a:pattFill prst="pct60">
              <a:fgClr>
                <a:schemeClr val="bg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_tradnl" sz="2400" b="0" baseline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4777" name="Rectangle 26" descr="60%"/>
            <p:cNvSpPr>
              <a:spLocks noChangeArrowheads="1"/>
            </p:cNvSpPr>
            <p:nvPr/>
          </p:nvSpPr>
          <p:spPr bwMode="auto">
            <a:xfrm>
              <a:off x="4343" y="3498"/>
              <a:ext cx="766" cy="822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42075" name="AutoShape 27"/>
            <p:cNvSpPr>
              <a:spLocks noChangeArrowheads="1"/>
            </p:cNvSpPr>
            <p:nvPr/>
          </p:nvSpPr>
          <p:spPr bwMode="auto">
            <a:xfrm>
              <a:off x="3013" y="2183"/>
              <a:ext cx="3386" cy="329"/>
            </a:xfrm>
            <a:custGeom>
              <a:avLst/>
              <a:gdLst>
                <a:gd name="G0" fmla="+- 900 0 0"/>
                <a:gd name="G1" fmla="+- 21600 0 900"/>
                <a:gd name="G2" fmla="*/ 900 1 2"/>
                <a:gd name="G3" fmla="+- 21600 0 G2"/>
                <a:gd name="G4" fmla="+/ 900 21600 2"/>
                <a:gd name="G5" fmla="+/ G1 0 2"/>
                <a:gd name="G6" fmla="*/ 21600 21600 900"/>
                <a:gd name="G7" fmla="*/ G6 1 2"/>
                <a:gd name="G8" fmla="+- 21600 0 G7"/>
                <a:gd name="G9" fmla="*/ 21600 1 2"/>
                <a:gd name="G10" fmla="+- 900 0 G9"/>
                <a:gd name="G11" fmla="?: G10 G8 0"/>
                <a:gd name="G12" fmla="?: G10 G7 21600"/>
                <a:gd name="T0" fmla="*/ 21150 w 21600"/>
                <a:gd name="T1" fmla="*/ 10800 h 21600"/>
                <a:gd name="T2" fmla="*/ 10800 w 21600"/>
                <a:gd name="T3" fmla="*/ 21600 h 21600"/>
                <a:gd name="T4" fmla="*/ 450 w 21600"/>
                <a:gd name="T5" fmla="*/ 10800 h 21600"/>
                <a:gd name="T6" fmla="*/ 10800 w 21600"/>
                <a:gd name="T7" fmla="*/ 0 h 21600"/>
                <a:gd name="T8" fmla="*/ 2250 w 21600"/>
                <a:gd name="T9" fmla="*/ 2250 h 21600"/>
                <a:gd name="T10" fmla="*/ 19350 w 21600"/>
                <a:gd name="T11" fmla="*/ 193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00" y="21600"/>
                  </a:lnTo>
                  <a:lnTo>
                    <a:pt x="207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0" u="sng" baseline="0">
                <a:latin typeface="Times New Roman" pitchFamily="18" charset="0"/>
              </a:endParaRPr>
            </a:p>
          </p:txBody>
        </p:sp>
        <p:sp>
          <p:nvSpPr>
            <p:cNvPr id="642076" name="AutoShape 28"/>
            <p:cNvSpPr>
              <a:spLocks noChangeArrowheads="1"/>
            </p:cNvSpPr>
            <p:nvPr/>
          </p:nvSpPr>
          <p:spPr bwMode="auto">
            <a:xfrm rot="-5400000">
              <a:off x="2436" y="2760"/>
              <a:ext cx="1315" cy="161"/>
            </a:xfrm>
            <a:prstGeom prst="parallelogram">
              <a:avLst>
                <a:gd name="adj" fmla="val 198672"/>
              </a:avLst>
            </a:prstGeom>
            <a:gradFill rotWithShape="0">
              <a:gsLst>
                <a:gs pos="0">
                  <a:srgbClr val="747474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0" hangingPunct="0">
                <a:defRPr/>
              </a:pPr>
              <a:endParaRPr lang="en-US" sz="2400" b="0" u="sng" baseline="0">
                <a:latin typeface="Times New Roman" pitchFamily="18" charset="0"/>
              </a:endParaRPr>
            </a:p>
          </p:txBody>
        </p:sp>
        <p:sp>
          <p:nvSpPr>
            <p:cNvPr id="642077" name="AutoShape 29"/>
            <p:cNvSpPr>
              <a:spLocks noChangeArrowheads="1"/>
            </p:cNvSpPr>
            <p:nvPr/>
          </p:nvSpPr>
          <p:spPr bwMode="auto">
            <a:xfrm rot="5400000" flipH="1">
              <a:off x="5642" y="2734"/>
              <a:ext cx="1233" cy="202"/>
            </a:xfrm>
            <a:prstGeom prst="parallelogram">
              <a:avLst>
                <a:gd name="adj" fmla="val 143245"/>
              </a:avLst>
            </a:prstGeom>
            <a:gradFill rotWithShape="0">
              <a:gsLst>
                <a:gs pos="0">
                  <a:srgbClr val="747474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>
                <a:defRPr/>
              </a:pPr>
              <a:endParaRPr lang="en-US" sz="2400" b="0" u="sng" baseline="0">
                <a:latin typeface="Times New Roman" pitchFamily="18" charset="0"/>
              </a:endParaRPr>
            </a:p>
          </p:txBody>
        </p:sp>
        <p:sp>
          <p:nvSpPr>
            <p:cNvPr id="642078" name="AutoShape 30"/>
            <p:cNvSpPr>
              <a:spLocks noChangeArrowheads="1"/>
            </p:cNvSpPr>
            <p:nvPr/>
          </p:nvSpPr>
          <p:spPr bwMode="auto">
            <a:xfrm rot="-5400000">
              <a:off x="3769" y="3746"/>
              <a:ext cx="1027" cy="121"/>
            </a:xfrm>
            <a:prstGeom prst="parallelogram">
              <a:avLst>
                <a:gd name="adj" fmla="val 163151"/>
              </a:avLst>
            </a:prstGeom>
            <a:gradFill rotWithShape="0">
              <a:gsLst>
                <a:gs pos="0">
                  <a:srgbClr val="747474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0" hangingPunct="0">
                <a:defRPr/>
              </a:pPr>
              <a:endParaRPr lang="en-US" sz="2400" b="0" u="sng" baseline="0">
                <a:latin typeface="Times New Roman" pitchFamily="18" charset="0"/>
              </a:endParaRPr>
            </a:p>
          </p:txBody>
        </p:sp>
        <p:sp>
          <p:nvSpPr>
            <p:cNvPr id="642079" name="AutoShape 31"/>
            <p:cNvSpPr>
              <a:spLocks noChangeArrowheads="1"/>
            </p:cNvSpPr>
            <p:nvPr/>
          </p:nvSpPr>
          <p:spPr bwMode="auto">
            <a:xfrm rot="5400000" flipH="1">
              <a:off x="4636" y="3766"/>
              <a:ext cx="1027" cy="81"/>
            </a:xfrm>
            <a:prstGeom prst="parallelogram">
              <a:avLst>
                <a:gd name="adj" fmla="val 243719"/>
              </a:avLst>
            </a:prstGeom>
            <a:gradFill rotWithShape="0">
              <a:gsLst>
                <a:gs pos="0">
                  <a:srgbClr val="747474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>
                <a:defRPr/>
              </a:pPr>
              <a:endParaRPr lang="en-US" sz="2400" b="0" u="sng" baseline="0">
                <a:latin typeface="Times New Roman" pitchFamily="18" charset="0"/>
              </a:endParaRPr>
            </a:p>
          </p:txBody>
        </p:sp>
        <p:sp>
          <p:nvSpPr>
            <p:cNvPr id="74783" name="AutoShape 32"/>
            <p:cNvSpPr>
              <a:spLocks noChangeArrowheads="1"/>
            </p:cNvSpPr>
            <p:nvPr/>
          </p:nvSpPr>
          <p:spPr bwMode="auto">
            <a:xfrm>
              <a:off x="4222" y="4115"/>
              <a:ext cx="968" cy="20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611 w 21600"/>
                <a:gd name="T13" fmla="*/ 2634 h 21600"/>
                <a:gd name="T14" fmla="*/ 18989 w 21600"/>
                <a:gd name="T15" fmla="*/ 189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631" y="21600"/>
                  </a:lnTo>
                  <a:lnTo>
                    <a:pt x="1996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4784" name="AutoShape 34" descr="Dark vertical"/>
            <p:cNvSpPr>
              <a:spLocks noChangeArrowheads="1"/>
            </p:cNvSpPr>
            <p:nvPr/>
          </p:nvSpPr>
          <p:spPr bwMode="auto">
            <a:xfrm rot="-5400000">
              <a:off x="3363" y="2760"/>
              <a:ext cx="1315" cy="161"/>
            </a:xfrm>
            <a:prstGeom prst="parallelogram">
              <a:avLst>
                <a:gd name="adj" fmla="val 218524"/>
              </a:avLst>
            </a:prstGeom>
            <a:pattFill prst="dkVert">
              <a:fgClr>
                <a:srgbClr val="333333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4785" name="AutoShape 35"/>
            <p:cNvSpPr>
              <a:spLocks noChangeArrowheads="1"/>
            </p:cNvSpPr>
            <p:nvPr/>
          </p:nvSpPr>
          <p:spPr bwMode="auto">
            <a:xfrm>
              <a:off x="3255" y="2635"/>
              <a:ext cx="201" cy="123"/>
            </a:xfrm>
            <a:prstGeom prst="can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4786" name="Oval 36"/>
            <p:cNvSpPr>
              <a:spLocks noChangeArrowheads="1"/>
            </p:cNvSpPr>
            <p:nvPr/>
          </p:nvSpPr>
          <p:spPr bwMode="auto">
            <a:xfrm>
              <a:off x="3336" y="2717"/>
              <a:ext cx="40" cy="41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4787" name="Oval 37"/>
            <p:cNvSpPr>
              <a:spLocks noChangeArrowheads="1"/>
            </p:cNvSpPr>
            <p:nvPr/>
          </p:nvSpPr>
          <p:spPr bwMode="auto">
            <a:xfrm>
              <a:off x="3376" y="2635"/>
              <a:ext cx="40" cy="41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4788" name="Oval 38"/>
            <p:cNvSpPr>
              <a:spLocks noChangeArrowheads="1"/>
            </p:cNvSpPr>
            <p:nvPr/>
          </p:nvSpPr>
          <p:spPr bwMode="auto">
            <a:xfrm>
              <a:off x="3336" y="2676"/>
              <a:ext cx="40" cy="41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_tradnl" sz="2400" b="0" baseline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4789" name="Oval 39"/>
            <p:cNvSpPr>
              <a:spLocks noChangeArrowheads="1"/>
            </p:cNvSpPr>
            <p:nvPr/>
          </p:nvSpPr>
          <p:spPr bwMode="auto">
            <a:xfrm>
              <a:off x="3295" y="2717"/>
              <a:ext cx="41" cy="41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4790" name="AutoShape 40"/>
            <p:cNvSpPr>
              <a:spLocks noChangeArrowheads="1"/>
            </p:cNvSpPr>
            <p:nvPr/>
          </p:nvSpPr>
          <p:spPr bwMode="auto">
            <a:xfrm>
              <a:off x="5835" y="2594"/>
              <a:ext cx="202" cy="123"/>
            </a:xfrm>
            <a:prstGeom prst="can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4791" name="Oval 41"/>
            <p:cNvSpPr>
              <a:spLocks noChangeArrowheads="1"/>
            </p:cNvSpPr>
            <p:nvPr/>
          </p:nvSpPr>
          <p:spPr bwMode="auto">
            <a:xfrm>
              <a:off x="5916" y="2676"/>
              <a:ext cx="40" cy="41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4792" name="Oval 42"/>
            <p:cNvSpPr>
              <a:spLocks noChangeArrowheads="1"/>
            </p:cNvSpPr>
            <p:nvPr/>
          </p:nvSpPr>
          <p:spPr bwMode="auto">
            <a:xfrm>
              <a:off x="5875" y="2676"/>
              <a:ext cx="41" cy="41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4793" name="Text Box 43"/>
            <p:cNvSpPr txBox="1">
              <a:spLocks noChangeArrowheads="1"/>
            </p:cNvSpPr>
            <p:nvPr/>
          </p:nvSpPr>
          <p:spPr bwMode="auto">
            <a:xfrm>
              <a:off x="4210" y="2265"/>
              <a:ext cx="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 baseline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??</a:t>
              </a:r>
            </a:p>
          </p:txBody>
        </p:sp>
        <p:graphicFrame>
          <p:nvGraphicFramePr>
            <p:cNvPr id="74794" name="Object 44"/>
            <p:cNvGraphicFramePr>
              <a:graphicFrameLocks noChangeAspect="1"/>
            </p:cNvGraphicFramePr>
            <p:nvPr/>
          </p:nvGraphicFramePr>
          <p:xfrm>
            <a:off x="4212" y="2553"/>
            <a:ext cx="473" cy="657"/>
          </p:xfrm>
          <a:graphic>
            <a:graphicData uri="http://schemas.openxmlformats.org/presentationml/2006/ole">
              <p:oleObj spid="_x0000_s74794" name="Clip" r:id="rId6" imgW="1518480" imgH="1839600" progId="">
                <p:embed/>
              </p:oleObj>
            </a:graphicData>
          </a:graphic>
        </p:graphicFrame>
        <p:sp>
          <p:nvSpPr>
            <p:cNvPr id="74795" name="AutoShape 45"/>
            <p:cNvSpPr>
              <a:spLocks noChangeArrowheads="1"/>
            </p:cNvSpPr>
            <p:nvPr/>
          </p:nvSpPr>
          <p:spPr bwMode="auto">
            <a:xfrm>
              <a:off x="3013" y="3169"/>
              <a:ext cx="3346" cy="32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214 w 21600"/>
                <a:gd name="T13" fmla="*/ 2232 h 21600"/>
                <a:gd name="T14" fmla="*/ 19386 w 21600"/>
                <a:gd name="T15" fmla="*/ 1936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830" y="21600"/>
                  </a:lnTo>
                  <a:lnTo>
                    <a:pt x="2077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4796" name="AutoShape 46" descr="60%"/>
            <p:cNvSpPr>
              <a:spLocks noChangeArrowheads="1"/>
            </p:cNvSpPr>
            <p:nvPr/>
          </p:nvSpPr>
          <p:spPr bwMode="auto">
            <a:xfrm>
              <a:off x="4464" y="3293"/>
              <a:ext cx="484" cy="20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767 w 21600"/>
                <a:gd name="T13" fmla="*/ 2740 h 21600"/>
                <a:gd name="T14" fmla="*/ 18833 w 21600"/>
                <a:gd name="T15" fmla="*/ 188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950" y="21600"/>
                  </a:lnTo>
                  <a:lnTo>
                    <a:pt x="19650" y="21600"/>
                  </a:lnTo>
                  <a:lnTo>
                    <a:pt x="21600" y="0"/>
                  </a:lnTo>
                  <a:close/>
                </a:path>
              </a:pathLst>
            </a:custGeom>
            <a:pattFill prst="pct60">
              <a:fgClr>
                <a:schemeClr val="bg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0" u="sng" baseline="0">
                <a:latin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74797" name="AutoShape 47"/>
          <p:cNvSpPr>
            <a:spLocks noChangeArrowheads="1"/>
          </p:cNvSpPr>
          <p:nvPr/>
        </p:nvSpPr>
        <p:spPr bwMode="auto">
          <a:xfrm rot="2337398">
            <a:off x="4635500" y="2852738"/>
            <a:ext cx="577850" cy="360362"/>
          </a:xfrm>
          <a:prstGeom prst="rightArrow">
            <a:avLst>
              <a:gd name="adj1" fmla="val 50000"/>
              <a:gd name="adj2" fmla="val 4008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="0" u="sng" baseline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4798" name="Text Box 48"/>
          <p:cNvSpPr txBox="1">
            <a:spLocks noChangeArrowheads="1"/>
          </p:cNvSpPr>
          <p:nvPr/>
        </p:nvSpPr>
        <p:spPr bwMode="auto">
          <a:xfrm>
            <a:off x="606425" y="4868863"/>
            <a:ext cx="28416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aseline="0">
                <a:solidFill>
                  <a:schemeClr val="bg1"/>
                </a:solidFill>
                <a:cs typeface="Arial" pitchFamily="34" charset="0"/>
              </a:rPr>
              <a:t>Salamone et al. 1994</a:t>
            </a:r>
          </a:p>
          <a:p>
            <a:pPr eaLnBrk="0" hangingPunct="0"/>
            <a:r>
              <a:rPr lang="en-US" sz="2400" baseline="0">
                <a:solidFill>
                  <a:schemeClr val="bg1"/>
                </a:solidFill>
                <a:cs typeface="Arial" pitchFamily="34" charset="0"/>
              </a:rPr>
              <a:t>Cousins et al. 1996</a:t>
            </a:r>
          </a:p>
          <a:p>
            <a:pPr eaLnBrk="0" hangingPunct="0"/>
            <a:r>
              <a:rPr lang="en-US" sz="2400" baseline="0">
                <a:solidFill>
                  <a:schemeClr val="bg1"/>
                </a:solidFill>
                <a:cs typeface="Arial" pitchFamily="34" charset="0"/>
              </a:rPr>
              <a:t>Mott et al. 2009</a:t>
            </a:r>
          </a:p>
          <a:p>
            <a:pPr eaLnBrk="0" hangingPunct="0"/>
            <a:r>
              <a:rPr lang="en-US" sz="2400" baseline="0">
                <a:solidFill>
                  <a:schemeClr val="bg1"/>
                </a:solidFill>
                <a:cs typeface="Arial" pitchFamily="34" charset="0"/>
              </a:rPr>
              <a:t>Correa et al. 2009</a:t>
            </a:r>
            <a:endParaRPr lang="ca-ES" sz="2400" baseline="0">
              <a:solidFill>
                <a:schemeClr val="bg1"/>
              </a:solidFill>
              <a:cs typeface="Arial" pitchFamily="34" charset="0"/>
            </a:endParaRPr>
          </a:p>
          <a:p>
            <a:pPr eaLnBrk="0" hangingPunct="0"/>
            <a:endParaRPr lang="en-US" sz="2400" baseline="0">
              <a:solidFill>
                <a:schemeClr val="bg1"/>
              </a:solidFill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2" name="Object 14"/>
          <p:cNvGraphicFramePr>
            <a:graphicFrameLocks noChangeAspect="1"/>
          </p:cNvGraphicFramePr>
          <p:nvPr/>
        </p:nvGraphicFramePr>
        <p:xfrm>
          <a:off x="4413250" y="692150"/>
          <a:ext cx="3792538" cy="5688013"/>
        </p:xfrm>
        <a:graphic>
          <a:graphicData uri="http://schemas.openxmlformats.org/presentationml/2006/ole">
            <p:oleObj spid="_x0000_s81922" name="Slide" r:id="rId4" imgW="3425973" imgH="4568821" progId="PowerPoint.Slide.8">
              <p:embed/>
            </p:oleObj>
          </a:graphicData>
        </a:graphic>
      </p:graphicFrame>
      <p:graphicFrame>
        <p:nvGraphicFramePr>
          <p:cNvPr id="81923" name="Object 12"/>
          <p:cNvGraphicFramePr>
            <a:graphicFrameLocks noChangeAspect="1"/>
          </p:cNvGraphicFramePr>
          <p:nvPr/>
        </p:nvGraphicFramePr>
        <p:xfrm>
          <a:off x="928688" y="476250"/>
          <a:ext cx="3840162" cy="5761038"/>
        </p:xfrm>
        <a:graphic>
          <a:graphicData uri="http://schemas.openxmlformats.org/presentationml/2006/ole">
            <p:oleObj spid="_x0000_s81923" name="Slide" r:id="rId5" imgW="3374157" imgH="4498881" progId="PowerPoint.Slide.8">
              <p:embed/>
            </p:oleObj>
          </a:graphicData>
        </a:graphic>
      </p:graphicFrame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400" b="0" u="sng" baseline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400" b="0" u="sng" baseline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400" b="0" u="sng" baseline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0" y="1138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400" b="0" u="sng" baseline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192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715963" y="0"/>
            <a:ext cx="7772400" cy="868363"/>
          </a:xfrm>
        </p:spPr>
        <p:txBody>
          <a:bodyPr/>
          <a:lstStyle/>
          <a:p>
            <a:r>
              <a:rPr lang="en-US" sz="2800" b="1">
                <a:solidFill>
                  <a:srgbClr val="CC0000"/>
                </a:solidFill>
              </a:rPr>
              <a:t>T-maze Task: A</a:t>
            </a:r>
            <a:r>
              <a:rPr lang="en-US" sz="2800" b="1" baseline="-25000">
                <a:solidFill>
                  <a:srgbClr val="CC0000"/>
                </a:solidFill>
              </a:rPr>
              <a:t>2A</a:t>
            </a:r>
            <a:r>
              <a:rPr lang="en-US" sz="2800" b="1">
                <a:solidFill>
                  <a:srgbClr val="CC0000"/>
                </a:solidFill>
              </a:rPr>
              <a:t> or A</a:t>
            </a:r>
            <a:r>
              <a:rPr lang="en-US" sz="2800" b="1" baseline="-25000">
                <a:solidFill>
                  <a:srgbClr val="CC0000"/>
                </a:solidFill>
              </a:rPr>
              <a:t>1</a:t>
            </a:r>
            <a:r>
              <a:rPr lang="en-US" sz="2800" b="1">
                <a:solidFill>
                  <a:srgbClr val="CC0000"/>
                </a:solidFill>
              </a:rPr>
              <a:t> vs. D</a:t>
            </a:r>
            <a:r>
              <a:rPr lang="en-US" sz="2800" b="1" baseline="-25000">
                <a:solidFill>
                  <a:srgbClr val="CC0000"/>
                </a:solidFill>
              </a:rPr>
              <a:t>2</a:t>
            </a:r>
            <a:r>
              <a:rPr lang="en-US" sz="2800" b="1">
                <a:solidFill>
                  <a:srgbClr val="CC0000"/>
                </a:solidFill>
              </a:rPr>
              <a:t> Antagonism</a:t>
            </a:r>
          </a:p>
        </p:txBody>
      </p:sp>
      <p:sp>
        <p:nvSpPr>
          <p:cNvPr id="81929" name="Rectangle 10"/>
          <p:cNvSpPr>
            <a:spLocks noChangeArrowheads="1"/>
          </p:cNvSpPr>
          <p:nvPr/>
        </p:nvSpPr>
        <p:spPr bwMode="auto">
          <a:xfrm>
            <a:off x="0" y="1138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400" b="0" u="sng" baseline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1930" name="Rectangle 11"/>
          <p:cNvSpPr>
            <a:spLocks noChangeArrowheads="1"/>
          </p:cNvSpPr>
          <p:nvPr/>
        </p:nvSpPr>
        <p:spPr bwMode="auto">
          <a:xfrm>
            <a:off x="0" y="1138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400" b="0" u="sng" baseline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1931" name="Rectangle 13"/>
          <p:cNvSpPr>
            <a:spLocks noChangeArrowheads="1"/>
          </p:cNvSpPr>
          <p:nvPr/>
        </p:nvSpPr>
        <p:spPr bwMode="auto">
          <a:xfrm>
            <a:off x="0" y="1138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400" b="0" u="sng" baseline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1933" name="Rectangle 15"/>
          <p:cNvSpPr>
            <a:spLocks noChangeArrowheads="1"/>
          </p:cNvSpPr>
          <p:nvPr/>
        </p:nvSpPr>
        <p:spPr bwMode="auto">
          <a:xfrm>
            <a:off x="0" y="1138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400" b="0" u="sng" baseline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1934" name="Text Box 18"/>
          <p:cNvSpPr txBox="1">
            <a:spLocks noChangeArrowheads="1"/>
          </p:cNvSpPr>
          <p:nvPr/>
        </p:nvSpPr>
        <p:spPr bwMode="auto">
          <a:xfrm>
            <a:off x="7067550" y="6384925"/>
            <a:ext cx="2000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aseline="0">
                <a:cs typeface="Arial" pitchFamily="34" charset="0"/>
              </a:rPr>
              <a:t>Mott et al. 2009</a:t>
            </a:r>
          </a:p>
        </p:txBody>
      </p:sp>
      <p:sp>
        <p:nvSpPr>
          <p:cNvPr id="81935" name="Rectangle 17"/>
          <p:cNvSpPr>
            <a:spLocks noChangeArrowheads="1"/>
          </p:cNvSpPr>
          <p:nvPr/>
        </p:nvSpPr>
        <p:spPr bwMode="auto">
          <a:xfrm>
            <a:off x="4762500" y="857250"/>
            <a:ext cx="3111500" cy="50006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 b="0" u="sng" baseline="0">
              <a:latin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81936" name="Object 17"/>
          <p:cNvGraphicFramePr>
            <a:graphicFrameLocks noChangeAspect="1"/>
          </p:cNvGraphicFramePr>
          <p:nvPr/>
        </p:nvGraphicFramePr>
        <p:xfrm>
          <a:off x="4572000" y="1560513"/>
          <a:ext cx="4425950" cy="3654425"/>
        </p:xfrm>
        <a:graphic>
          <a:graphicData uri="http://schemas.openxmlformats.org/presentationml/2006/ole">
            <p:oleObj spid="_x0000_s81936" name="SPW 7.1 Graph" r:id="rId6" imgW="5923440" imgH="4345920" progId="">
              <p:embed/>
            </p:oleObj>
          </a:graphicData>
        </a:graphic>
      </p:graphicFrame>
      <p:sp>
        <p:nvSpPr>
          <p:cNvPr id="81937" name="Rectangle 19"/>
          <p:cNvSpPr>
            <a:spLocks noChangeArrowheads="1"/>
          </p:cNvSpPr>
          <p:nvPr/>
        </p:nvSpPr>
        <p:spPr bwMode="auto">
          <a:xfrm>
            <a:off x="1270000" y="928688"/>
            <a:ext cx="3111500" cy="4714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 b="0" u="sng" baseline="0">
              <a:latin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81938" name="Object 18"/>
          <p:cNvGraphicFramePr>
            <a:graphicFrameLocks noChangeAspect="1"/>
          </p:cNvGraphicFramePr>
          <p:nvPr/>
        </p:nvGraphicFramePr>
        <p:xfrm>
          <a:off x="311150" y="1571625"/>
          <a:ext cx="4133850" cy="3608388"/>
        </p:xfrm>
        <a:graphic>
          <a:graphicData uri="http://schemas.openxmlformats.org/presentationml/2006/ole">
            <p:oleObj spid="_x0000_s81938" name="SPW 7.1 Graph" r:id="rId7" imgW="5603400" imgH="4345920" progId="">
              <p:embed/>
            </p:oleObj>
          </a:graphicData>
        </a:graphic>
      </p:graphicFrame>
      <p:sp>
        <p:nvSpPr>
          <p:cNvPr id="81939" name="Rectangle 21"/>
          <p:cNvSpPr>
            <a:spLocks noChangeArrowheads="1"/>
          </p:cNvSpPr>
          <p:nvPr/>
        </p:nvSpPr>
        <p:spPr bwMode="auto">
          <a:xfrm>
            <a:off x="1871663" y="2747963"/>
            <a:ext cx="3000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aseline="0">
                <a:latin typeface="Times New Roman" pitchFamily="18" charset="0"/>
                <a:cs typeface="Arial" pitchFamily="34" charset="0"/>
              </a:rPr>
              <a:t>#</a:t>
            </a:r>
          </a:p>
        </p:txBody>
      </p:sp>
      <p:sp>
        <p:nvSpPr>
          <p:cNvPr id="81940" name="Rectangle 22"/>
          <p:cNvSpPr>
            <a:spLocks noChangeArrowheads="1"/>
          </p:cNvSpPr>
          <p:nvPr/>
        </p:nvSpPr>
        <p:spPr bwMode="auto">
          <a:xfrm>
            <a:off x="6164263" y="2995613"/>
            <a:ext cx="3000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aseline="0">
                <a:latin typeface="Times New Roman" pitchFamily="18" charset="0"/>
                <a:cs typeface="Arial" pitchFamily="34" charset="0"/>
              </a:rPr>
              <a:t>#</a:t>
            </a:r>
          </a:p>
        </p:txBody>
      </p:sp>
      <p:sp>
        <p:nvSpPr>
          <p:cNvPr id="81941" name="Rectangle 23"/>
          <p:cNvSpPr>
            <a:spLocks noChangeArrowheads="1"/>
          </p:cNvSpPr>
          <p:nvPr/>
        </p:nvSpPr>
        <p:spPr bwMode="auto">
          <a:xfrm>
            <a:off x="2430463" y="2395538"/>
            <a:ext cx="3000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aseline="0">
                <a:latin typeface="Times New Roman" pitchFamily="18" charset="0"/>
                <a:cs typeface="Arial" pitchFamily="34" charset="0"/>
              </a:rPr>
              <a:t>*</a:t>
            </a:r>
          </a:p>
        </p:txBody>
      </p:sp>
      <p:sp>
        <p:nvSpPr>
          <p:cNvPr id="81942" name="Rectangle 24"/>
          <p:cNvSpPr>
            <a:spLocks noChangeArrowheads="1"/>
          </p:cNvSpPr>
          <p:nvPr/>
        </p:nvSpPr>
        <p:spPr bwMode="auto">
          <a:xfrm>
            <a:off x="2984500" y="2143125"/>
            <a:ext cx="300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aseline="0">
                <a:latin typeface="Times New Roman" pitchFamily="18" charset="0"/>
                <a:cs typeface="Arial" pitchFamily="34" charset="0"/>
              </a:rPr>
              <a:t>*</a:t>
            </a:r>
          </a:p>
        </p:txBody>
      </p:sp>
      <p:sp>
        <p:nvSpPr>
          <p:cNvPr id="81943" name="Rectangle 25"/>
          <p:cNvSpPr>
            <a:spLocks noChangeArrowheads="1"/>
          </p:cNvSpPr>
          <p:nvPr/>
        </p:nvSpPr>
        <p:spPr bwMode="auto">
          <a:xfrm>
            <a:off x="3538538" y="2000250"/>
            <a:ext cx="301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aseline="0">
                <a:latin typeface="Times New Roman" pitchFamily="18" charset="0"/>
                <a:cs typeface="Arial" pitchFamily="34" charset="0"/>
              </a:rPr>
              <a:t>*</a:t>
            </a:r>
          </a:p>
        </p:txBody>
      </p:sp>
      <p:sp>
        <p:nvSpPr>
          <p:cNvPr id="81944" name="Rectangle 26"/>
          <p:cNvSpPr>
            <a:spLocks noChangeArrowheads="1"/>
          </p:cNvSpPr>
          <p:nvPr/>
        </p:nvSpPr>
        <p:spPr bwMode="auto">
          <a:xfrm>
            <a:off x="7861300" y="3500438"/>
            <a:ext cx="300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aseline="0">
                <a:latin typeface="Times New Roman" pitchFamily="18" charset="0"/>
                <a:cs typeface="Arial" pitchFamily="34" charset="0"/>
              </a:rPr>
              <a:t>*</a:t>
            </a:r>
          </a:p>
        </p:txBody>
      </p:sp>
      <p:sp>
        <p:nvSpPr>
          <p:cNvPr id="81945" name="Text Box 17"/>
          <p:cNvSpPr txBox="1">
            <a:spLocks noChangeArrowheads="1"/>
          </p:cNvSpPr>
          <p:nvPr/>
        </p:nvSpPr>
        <p:spPr bwMode="auto">
          <a:xfrm>
            <a:off x="5213350" y="1000125"/>
            <a:ext cx="3467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aseline="0">
                <a:solidFill>
                  <a:srgbClr val="CC0000"/>
                </a:solidFill>
                <a:latin typeface="Times New Roman" pitchFamily="18" charset="0"/>
                <a:cs typeface="Arial" pitchFamily="34" charset="0"/>
              </a:rPr>
              <a:t>DPCPX: Adenosine A</a:t>
            </a:r>
            <a:r>
              <a:rPr lang="en-US" sz="2000">
                <a:solidFill>
                  <a:srgbClr val="CC0000"/>
                </a:solidFill>
                <a:latin typeface="Times New Roman" pitchFamily="18" charset="0"/>
                <a:cs typeface="Arial" pitchFamily="34" charset="0"/>
              </a:rPr>
              <a:t>1</a:t>
            </a:r>
            <a:r>
              <a:rPr lang="en-US" sz="2000" baseline="0">
                <a:solidFill>
                  <a:srgbClr val="CC0000"/>
                </a:solidFill>
                <a:latin typeface="Times New Roman" pitchFamily="18" charset="0"/>
                <a:cs typeface="Arial" pitchFamily="34" charset="0"/>
              </a:rPr>
              <a:t> Antagonist</a:t>
            </a:r>
          </a:p>
        </p:txBody>
      </p:sp>
      <p:sp>
        <p:nvSpPr>
          <p:cNvPr id="81946" name="Text Box 16"/>
          <p:cNvSpPr txBox="1">
            <a:spLocks noChangeArrowheads="1"/>
          </p:cNvSpPr>
          <p:nvPr/>
        </p:nvSpPr>
        <p:spPr bwMode="auto">
          <a:xfrm>
            <a:off x="858838" y="981075"/>
            <a:ext cx="3497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aseline="0">
                <a:solidFill>
                  <a:srgbClr val="CC0000"/>
                </a:solidFill>
                <a:latin typeface="Times New Roman" pitchFamily="18" charset="0"/>
                <a:cs typeface="Arial" pitchFamily="34" charset="0"/>
              </a:rPr>
              <a:t>MSX-3: Adenosine A</a:t>
            </a:r>
            <a:r>
              <a:rPr lang="en-US" sz="2000">
                <a:solidFill>
                  <a:srgbClr val="CC0000"/>
                </a:solidFill>
                <a:latin typeface="Times New Roman" pitchFamily="18" charset="0"/>
                <a:cs typeface="Arial" pitchFamily="34" charset="0"/>
              </a:rPr>
              <a:t>2A</a:t>
            </a:r>
            <a:r>
              <a:rPr lang="en-US" sz="2000" baseline="0">
                <a:solidFill>
                  <a:srgbClr val="CC0000"/>
                </a:solidFill>
                <a:latin typeface="Times New Roman" pitchFamily="18" charset="0"/>
                <a:cs typeface="Arial" pitchFamily="34" charset="0"/>
              </a:rPr>
              <a:t> Antagonist</a:t>
            </a:r>
          </a:p>
        </p:txBody>
      </p:sp>
      <p:sp>
        <p:nvSpPr>
          <p:cNvPr id="81932" name="Text Box 9"/>
          <p:cNvSpPr txBox="1">
            <a:spLocks noChangeArrowheads="1"/>
          </p:cNvSpPr>
          <p:nvPr/>
        </p:nvSpPr>
        <p:spPr bwMode="auto">
          <a:xfrm>
            <a:off x="587375" y="5530850"/>
            <a:ext cx="8042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aseline="0">
                <a:solidFill>
                  <a:srgbClr val="CC0000"/>
                </a:solidFill>
                <a:latin typeface="Book Antiqua" pitchFamily="18" charset="0"/>
                <a:cs typeface="Arial" pitchFamily="34" charset="0"/>
              </a:rPr>
              <a:t>MSX-3, but not DPCPX, completely reverses the </a:t>
            </a:r>
          </a:p>
          <a:p>
            <a:pPr algn="ctr" eaLnBrk="0" hangingPunct="0"/>
            <a:r>
              <a:rPr lang="en-US" sz="2800" baseline="0">
                <a:solidFill>
                  <a:srgbClr val="CC0000"/>
                </a:solidFill>
                <a:latin typeface="Book Antiqua" pitchFamily="18" charset="0"/>
                <a:cs typeface="Arial" pitchFamily="34" charset="0"/>
              </a:rPr>
              <a:t>effort-related effects of haloperidol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2863"/>
            <a:ext cx="7772400" cy="1524000"/>
          </a:xfrm>
        </p:spPr>
        <p:txBody>
          <a:bodyPr/>
          <a:lstStyle/>
          <a:p>
            <a:r>
              <a:rPr lang="en-US" b="1" dirty="0" smtClean="0"/>
              <a:t>Behavioral Functions </a:t>
            </a:r>
            <a:r>
              <a:rPr lang="en-US" b="1" dirty="0"/>
              <a:t>of </a:t>
            </a:r>
            <a:r>
              <a:rPr lang="en-US" b="1" dirty="0" err="1"/>
              <a:t>Mesolimbic</a:t>
            </a:r>
            <a:r>
              <a:rPr lang="en-US" b="1" dirty="0"/>
              <a:t> DA System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>
                <a:solidFill>
                  <a:srgbClr val="FFFFFF"/>
                </a:solidFill>
              </a:rPr>
              <a:t>Involved in …</a:t>
            </a:r>
          </a:p>
          <a:p>
            <a:r>
              <a:rPr lang="en-US" sz="2400" b="1">
                <a:solidFill>
                  <a:srgbClr val="FFFFFF"/>
                </a:solidFill>
              </a:rPr>
              <a:t>Instrumental learning (appetitive and aversive)</a:t>
            </a:r>
          </a:p>
          <a:p>
            <a:r>
              <a:rPr lang="en-US" sz="2400" b="1">
                <a:solidFill>
                  <a:srgbClr val="FFFFFF"/>
                </a:solidFill>
              </a:rPr>
              <a:t>Responsiveness to conditioned stimuli</a:t>
            </a:r>
          </a:p>
          <a:p>
            <a:r>
              <a:rPr lang="en-US" sz="2400" b="1">
                <a:solidFill>
                  <a:srgbClr val="FFFFFF"/>
                </a:solidFill>
              </a:rPr>
              <a:t>Pavlovian-Instrumental transfer </a:t>
            </a:r>
          </a:p>
          <a:p>
            <a:r>
              <a:rPr lang="en-US" sz="2400" b="1">
                <a:solidFill>
                  <a:srgbClr val="FFFFFF"/>
                </a:solidFill>
              </a:rPr>
              <a:t>Sensorimotor gating</a:t>
            </a:r>
          </a:p>
          <a:p>
            <a:r>
              <a:rPr lang="en-US" sz="2400" b="1">
                <a:solidFill>
                  <a:srgbClr val="FFFFFF"/>
                </a:solidFill>
              </a:rPr>
              <a:t>Event Prediction (appetitive and aversive)</a:t>
            </a:r>
          </a:p>
          <a:p>
            <a:r>
              <a:rPr lang="en-US" sz="2400" b="1">
                <a:solidFill>
                  <a:srgbClr val="FFFFFF"/>
                </a:solidFill>
              </a:rPr>
              <a:t>Aspects of drug self-administration</a:t>
            </a:r>
          </a:p>
          <a:p>
            <a:r>
              <a:rPr lang="en-US" sz="2400" b="1">
                <a:solidFill>
                  <a:srgbClr val="FFFFFF"/>
                </a:solidFill>
              </a:rPr>
              <a:t>Incentive Salience</a:t>
            </a:r>
          </a:p>
          <a:p>
            <a:r>
              <a:rPr lang="en-US" sz="2400" b="1">
                <a:solidFill>
                  <a:srgbClr val="FFFFFF"/>
                </a:solidFill>
              </a:rPr>
              <a:t>The activating effects of stimulant drugs such as amphetamine, cocaine</a:t>
            </a:r>
          </a:p>
          <a:p>
            <a:r>
              <a:rPr lang="en-US" sz="2400" b="1"/>
              <a:t>Behavioral activation, effort-related functions</a:t>
            </a: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 idx="4294967295"/>
          </p:nvPr>
        </p:nvSpPr>
        <p:spPr>
          <a:xfrm>
            <a:off x="685800" y="-100013"/>
            <a:ext cx="7772400" cy="1214438"/>
          </a:xfrm>
        </p:spPr>
        <p:txBody>
          <a:bodyPr/>
          <a:lstStyle/>
          <a:p>
            <a:r>
              <a:rPr lang="en-US" sz="3200" b="1">
                <a:solidFill>
                  <a:srgbClr val="CC0000"/>
                </a:solidFill>
              </a:rPr>
              <a:t>Mouse T-Maze Studies: Adenosine antagonists vs. haloperidol (D</a:t>
            </a:r>
            <a:r>
              <a:rPr lang="en-US" sz="3200" b="1" baseline="-25000">
                <a:solidFill>
                  <a:srgbClr val="CC0000"/>
                </a:solidFill>
              </a:rPr>
              <a:t>2</a:t>
            </a:r>
            <a:r>
              <a:rPr lang="en-US" sz="3200" b="1">
                <a:solidFill>
                  <a:srgbClr val="CC0000"/>
                </a:solidFill>
              </a:rPr>
              <a:t>)</a:t>
            </a:r>
          </a:p>
        </p:txBody>
      </p:sp>
      <p:graphicFrame>
        <p:nvGraphicFramePr>
          <p:cNvPr id="83971" name="Object 43"/>
          <p:cNvGraphicFramePr>
            <a:graphicFrameLocks noChangeAspect="1"/>
          </p:cNvGraphicFramePr>
          <p:nvPr>
            <p:ph idx="4294967295"/>
          </p:nvPr>
        </p:nvGraphicFramePr>
        <p:xfrm>
          <a:off x="636588" y="1219200"/>
          <a:ext cx="3065462" cy="2819400"/>
        </p:xfrm>
        <a:graphic>
          <a:graphicData uri="http://schemas.openxmlformats.org/presentationml/2006/ole">
            <p:oleObj spid="_x0000_s83971" name="SPW 8.0 Graph" r:id="rId4" imgW="5404104" imgH="4416552" progId="">
              <p:embed/>
            </p:oleObj>
          </a:graphicData>
        </a:graphic>
      </p:graphicFrame>
      <p:graphicFrame>
        <p:nvGraphicFramePr>
          <p:cNvPr id="83972" name="Object 37"/>
          <p:cNvGraphicFramePr>
            <a:graphicFrameLocks noChangeAspect="1"/>
          </p:cNvGraphicFramePr>
          <p:nvPr/>
        </p:nvGraphicFramePr>
        <p:xfrm>
          <a:off x="4951413" y="1214438"/>
          <a:ext cx="3240087" cy="2928937"/>
        </p:xfrm>
        <a:graphic>
          <a:graphicData uri="http://schemas.openxmlformats.org/presentationml/2006/ole">
            <p:oleObj spid="_x0000_s83972" name="SPW 8.0 Graph" r:id="rId5" imgW="5637276" imgH="4529938" progId="">
              <p:embed/>
            </p:oleObj>
          </a:graphicData>
        </a:graphic>
      </p:graphicFrame>
      <p:graphicFrame>
        <p:nvGraphicFramePr>
          <p:cNvPr id="83973" name="Object 10"/>
          <p:cNvGraphicFramePr>
            <a:graphicFrameLocks noChangeAspect="1"/>
          </p:cNvGraphicFramePr>
          <p:nvPr/>
        </p:nvGraphicFramePr>
        <p:xfrm>
          <a:off x="2981325" y="3929063"/>
          <a:ext cx="3135313" cy="2857500"/>
        </p:xfrm>
        <a:graphic>
          <a:graphicData uri="http://schemas.openxmlformats.org/presentationml/2006/ole">
            <p:oleObj spid="_x0000_s83973" name="SPW 8.0 Graph" r:id="rId6" imgW="5404104" imgH="4378147" progId="">
              <p:embed/>
            </p:oleObj>
          </a:graphicData>
        </a:graphic>
      </p:graphicFrame>
      <p:sp>
        <p:nvSpPr>
          <p:cNvPr id="83974" name="TextBox 5"/>
          <p:cNvSpPr txBox="1">
            <a:spLocks noChangeArrowheads="1"/>
          </p:cNvSpPr>
          <p:nvPr/>
        </p:nvSpPr>
        <p:spPr bwMode="auto">
          <a:xfrm>
            <a:off x="1371600" y="1066800"/>
            <a:ext cx="1863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aseline="0">
                <a:solidFill>
                  <a:srgbClr val="CC0000"/>
                </a:solidFill>
                <a:latin typeface="Times New Roman" pitchFamily="18" charset="0"/>
                <a:cs typeface="Arial" pitchFamily="34" charset="0"/>
              </a:rPr>
              <a:t>MSX-3 (A</a:t>
            </a:r>
            <a:r>
              <a:rPr lang="en-US" sz="2400">
                <a:solidFill>
                  <a:srgbClr val="CC0000"/>
                </a:solidFill>
                <a:latin typeface="Times New Roman" pitchFamily="18" charset="0"/>
                <a:cs typeface="Arial" pitchFamily="34" charset="0"/>
              </a:rPr>
              <a:t>2A</a:t>
            </a:r>
            <a:r>
              <a:rPr lang="en-US" sz="2400" baseline="0">
                <a:solidFill>
                  <a:srgbClr val="CC0000"/>
                </a:solidFill>
                <a:latin typeface="Times New Roman" pitchFamily="18" charset="0"/>
                <a:cs typeface="Arial" pitchFamily="34" charset="0"/>
              </a:rPr>
              <a:t>)</a:t>
            </a:r>
          </a:p>
        </p:txBody>
      </p:sp>
      <p:sp>
        <p:nvSpPr>
          <p:cNvPr id="83975" name="Rectangle 6"/>
          <p:cNvSpPr>
            <a:spLocks noChangeArrowheads="1"/>
          </p:cNvSpPr>
          <p:nvPr/>
        </p:nvSpPr>
        <p:spPr bwMode="auto">
          <a:xfrm>
            <a:off x="6096000" y="1071563"/>
            <a:ext cx="159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aseline="0">
                <a:solidFill>
                  <a:srgbClr val="CC0000"/>
                </a:solidFill>
                <a:latin typeface="Times New Roman" pitchFamily="18" charset="0"/>
                <a:cs typeface="Arial" pitchFamily="34" charset="0"/>
              </a:rPr>
              <a:t>theophylline</a:t>
            </a:r>
          </a:p>
        </p:txBody>
      </p:sp>
      <p:sp>
        <p:nvSpPr>
          <p:cNvPr id="83976" name="Rectangle 7"/>
          <p:cNvSpPr>
            <a:spLocks noChangeArrowheads="1"/>
          </p:cNvSpPr>
          <p:nvPr/>
        </p:nvSpPr>
        <p:spPr bwMode="auto">
          <a:xfrm>
            <a:off x="4000500" y="3752850"/>
            <a:ext cx="1239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aseline="0">
                <a:solidFill>
                  <a:srgbClr val="CC0000"/>
                </a:solidFill>
                <a:latin typeface="Times New Roman" pitchFamily="18" charset="0"/>
                <a:cs typeface="Arial" pitchFamily="34" charset="0"/>
              </a:rPr>
              <a:t>CPT (A</a:t>
            </a:r>
            <a:r>
              <a:rPr lang="en-US" sz="2400">
                <a:solidFill>
                  <a:srgbClr val="CC0000"/>
                </a:solidFill>
                <a:latin typeface="Times New Roman" pitchFamily="18" charset="0"/>
                <a:cs typeface="Arial" pitchFamily="34" charset="0"/>
              </a:rPr>
              <a:t>1</a:t>
            </a:r>
            <a:r>
              <a:rPr lang="en-US" sz="2400" baseline="0">
                <a:solidFill>
                  <a:srgbClr val="CC0000"/>
                </a:solidFill>
                <a:latin typeface="Times New Roman" pitchFamily="18" charset="0"/>
                <a:cs typeface="Arial" pitchFamily="34" charset="0"/>
              </a:rPr>
              <a:t>)</a:t>
            </a:r>
          </a:p>
        </p:txBody>
      </p:sp>
      <p:sp>
        <p:nvSpPr>
          <p:cNvPr id="83977" name="Rectangle 8"/>
          <p:cNvSpPr>
            <a:spLocks noChangeArrowheads="1"/>
          </p:cNvSpPr>
          <p:nvPr/>
        </p:nvSpPr>
        <p:spPr bwMode="auto">
          <a:xfrm>
            <a:off x="1684338" y="1928813"/>
            <a:ext cx="301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aseline="0">
                <a:latin typeface="Times New Roman" pitchFamily="18" charset="0"/>
                <a:cs typeface="Arial" pitchFamily="34" charset="0"/>
              </a:rPr>
              <a:t>#</a:t>
            </a:r>
          </a:p>
        </p:txBody>
      </p:sp>
      <p:sp>
        <p:nvSpPr>
          <p:cNvPr id="83978" name="Rectangle 9"/>
          <p:cNvSpPr>
            <a:spLocks noChangeArrowheads="1"/>
          </p:cNvSpPr>
          <p:nvPr/>
        </p:nvSpPr>
        <p:spPr bwMode="auto">
          <a:xfrm>
            <a:off x="6176963" y="1928813"/>
            <a:ext cx="3000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aseline="0">
                <a:latin typeface="Times New Roman" pitchFamily="18" charset="0"/>
                <a:cs typeface="Arial" pitchFamily="34" charset="0"/>
              </a:rPr>
              <a:t>#</a:t>
            </a:r>
          </a:p>
        </p:txBody>
      </p:sp>
      <p:sp>
        <p:nvSpPr>
          <p:cNvPr id="83979" name="Rectangle 10"/>
          <p:cNvSpPr>
            <a:spLocks noChangeArrowheads="1"/>
          </p:cNvSpPr>
          <p:nvPr/>
        </p:nvSpPr>
        <p:spPr bwMode="auto">
          <a:xfrm>
            <a:off x="4081463" y="4752975"/>
            <a:ext cx="3000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aseline="0">
                <a:latin typeface="Times New Roman" pitchFamily="18" charset="0"/>
                <a:cs typeface="Arial" pitchFamily="34" charset="0"/>
              </a:rPr>
              <a:t>#</a:t>
            </a:r>
          </a:p>
        </p:txBody>
      </p:sp>
      <p:sp>
        <p:nvSpPr>
          <p:cNvPr id="83980" name="Rectangle 11"/>
          <p:cNvSpPr>
            <a:spLocks noChangeArrowheads="1"/>
          </p:cNvSpPr>
          <p:nvPr/>
        </p:nvSpPr>
        <p:spPr bwMode="auto">
          <a:xfrm>
            <a:off x="2159000" y="1714500"/>
            <a:ext cx="300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aseline="0">
                <a:latin typeface="Times New Roman" pitchFamily="18" charset="0"/>
                <a:cs typeface="Arial" pitchFamily="34" charset="0"/>
              </a:rPr>
              <a:t>*</a:t>
            </a:r>
          </a:p>
        </p:txBody>
      </p:sp>
      <p:sp>
        <p:nvSpPr>
          <p:cNvPr id="83981" name="Rectangle 12"/>
          <p:cNvSpPr>
            <a:spLocks noChangeArrowheads="1"/>
          </p:cNvSpPr>
          <p:nvPr/>
        </p:nvSpPr>
        <p:spPr bwMode="auto">
          <a:xfrm>
            <a:off x="2620963" y="1428750"/>
            <a:ext cx="3000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aseline="0">
                <a:latin typeface="Times New Roman" pitchFamily="18" charset="0"/>
                <a:cs typeface="Arial" pitchFamily="34" charset="0"/>
              </a:rPr>
              <a:t>*</a:t>
            </a:r>
          </a:p>
        </p:txBody>
      </p:sp>
      <p:sp>
        <p:nvSpPr>
          <p:cNvPr id="83982" name="Rectangle 13"/>
          <p:cNvSpPr>
            <a:spLocks noChangeArrowheads="1"/>
          </p:cNvSpPr>
          <p:nvPr/>
        </p:nvSpPr>
        <p:spPr bwMode="auto">
          <a:xfrm>
            <a:off x="3094038" y="1428750"/>
            <a:ext cx="301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aseline="0">
                <a:latin typeface="Times New Roman" pitchFamily="18" charset="0"/>
                <a:cs typeface="Arial" pitchFamily="34" charset="0"/>
              </a:rPr>
              <a:t>*</a:t>
            </a:r>
          </a:p>
        </p:txBody>
      </p:sp>
      <p:sp>
        <p:nvSpPr>
          <p:cNvPr id="83983" name="Rectangle 14"/>
          <p:cNvSpPr>
            <a:spLocks noChangeArrowheads="1"/>
          </p:cNvSpPr>
          <p:nvPr/>
        </p:nvSpPr>
        <p:spPr bwMode="auto">
          <a:xfrm>
            <a:off x="7031038" y="1714500"/>
            <a:ext cx="301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aseline="0">
                <a:latin typeface="Times New Roman" pitchFamily="18" charset="0"/>
                <a:cs typeface="Arial" pitchFamily="34" charset="0"/>
              </a:rPr>
              <a:t>*</a:t>
            </a:r>
          </a:p>
        </p:txBody>
      </p:sp>
      <p:sp>
        <p:nvSpPr>
          <p:cNvPr id="83984" name="Rectangle 15"/>
          <p:cNvSpPr>
            <a:spLocks noChangeArrowheads="1"/>
          </p:cNvSpPr>
          <p:nvPr/>
        </p:nvSpPr>
        <p:spPr bwMode="auto">
          <a:xfrm>
            <a:off x="7475538" y="1714500"/>
            <a:ext cx="301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aseline="0">
                <a:latin typeface="Times New Roman" pitchFamily="18" charset="0"/>
                <a:cs typeface="Arial" pitchFamily="34" charset="0"/>
              </a:rPr>
              <a:t>*</a:t>
            </a:r>
          </a:p>
        </p:txBody>
      </p:sp>
      <p:sp>
        <p:nvSpPr>
          <p:cNvPr id="83985" name="Rectangle 16"/>
          <p:cNvSpPr>
            <a:spLocks noChangeArrowheads="1"/>
          </p:cNvSpPr>
          <p:nvPr/>
        </p:nvSpPr>
        <p:spPr bwMode="auto">
          <a:xfrm>
            <a:off x="6553200" y="6396038"/>
            <a:ext cx="250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aseline="0">
                <a:latin typeface="Times New Roman" pitchFamily="18" charset="0"/>
                <a:cs typeface="Arial" pitchFamily="34" charset="0"/>
              </a:rPr>
              <a:t>Correa et al.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4663" y="341313"/>
            <a:ext cx="8128000" cy="1143000"/>
          </a:xfrm>
        </p:spPr>
        <p:txBody>
          <a:bodyPr/>
          <a:lstStyle/>
          <a:p>
            <a:r>
              <a:rPr lang="en-US" b="1">
                <a:solidFill>
                  <a:srgbClr val="FFFF00"/>
                </a:solidFill>
              </a:rPr>
              <a:t>BEHAVIORAL EFFECTS OF ADENOSINE A</a:t>
            </a:r>
            <a:r>
              <a:rPr lang="en-US" b="1" baseline="-25000">
                <a:solidFill>
                  <a:srgbClr val="FFFF00"/>
                </a:solidFill>
              </a:rPr>
              <a:t>2A</a:t>
            </a:r>
            <a:r>
              <a:rPr lang="en-US" b="1">
                <a:solidFill>
                  <a:srgbClr val="FFFF00"/>
                </a:solidFill>
              </a:rPr>
              <a:t> ANTAGONISTS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1463" y="1785938"/>
            <a:ext cx="8601075" cy="46323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3600" b="1" dirty="0">
                <a:solidFill>
                  <a:schemeClr val="bg1"/>
                </a:solidFill>
              </a:rPr>
              <a:t>Can adenosine A</a:t>
            </a:r>
            <a:r>
              <a:rPr lang="en-US" sz="3600" b="1" baseline="-25000" dirty="0">
                <a:solidFill>
                  <a:schemeClr val="bg1"/>
                </a:solidFill>
              </a:rPr>
              <a:t>2A</a:t>
            </a:r>
            <a:r>
              <a:rPr lang="en-US" sz="3600" b="1" dirty="0">
                <a:solidFill>
                  <a:schemeClr val="bg1"/>
                </a:solidFill>
              </a:rPr>
              <a:t> antagonists reverse the effort-related motivational effects of DA antagonists???</a:t>
            </a:r>
            <a:r>
              <a:rPr lang="en-US" sz="3600" b="1" dirty="0"/>
              <a:t>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600" b="1" dirty="0"/>
              <a:t>	</a:t>
            </a:r>
            <a:r>
              <a:rPr lang="en-US" sz="3600" b="1" dirty="0">
                <a:solidFill>
                  <a:schemeClr val="bg1"/>
                </a:solidFill>
              </a:rPr>
              <a:t>-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chemeClr val="bg1"/>
                </a:solidFill>
              </a:rPr>
              <a:t>operant concurrent choice task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600" b="1" dirty="0">
                <a:solidFill>
                  <a:schemeClr val="bg1"/>
                </a:solidFill>
              </a:rPr>
              <a:t>	- T-maze barrier choice </a:t>
            </a:r>
            <a:r>
              <a:rPr lang="en-US" sz="3600" b="1" dirty="0" smtClean="0">
                <a:solidFill>
                  <a:schemeClr val="bg1"/>
                </a:solidFill>
              </a:rPr>
              <a:t>task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	- active maternal behavior</a:t>
            </a: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4400" b="1" dirty="0">
                <a:solidFill>
                  <a:schemeClr val="bg1"/>
                </a:solidFill>
              </a:rPr>
              <a:t>YES!!!!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b="1"/>
              <a:t>Question 3- Can adenosine A</a:t>
            </a:r>
            <a:r>
              <a:rPr lang="en-US" sz="3400" b="1" baseline="-25000"/>
              <a:t>2A</a:t>
            </a:r>
            <a:r>
              <a:rPr lang="en-US" sz="3400" b="1"/>
              <a:t> antagonists dissociate the motivational and antipsychotic effects of D2 antagonists in humans, or do these effects consistently co-vary?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19400"/>
            <a:ext cx="7772400" cy="3886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/>
              <a:t>Prediction: Adenosine A</a:t>
            </a:r>
            <a:r>
              <a:rPr lang="en-US" b="1" baseline="-25000"/>
              <a:t>2A</a:t>
            </a:r>
            <a:r>
              <a:rPr lang="en-US" b="1"/>
              <a:t> antagonists will reverse the motor side effects of D2 antagonists in humans, and will reverse the motivational impairments such as apathy, anergia.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b="1"/>
          </a:p>
          <a:p>
            <a:pPr>
              <a:lnSpc>
                <a:spcPct val="90000"/>
              </a:lnSpc>
              <a:buFontTx/>
              <a:buNone/>
            </a:pPr>
            <a:r>
              <a:rPr lang="en-US" b="1"/>
              <a:t>What will be the effects of A</a:t>
            </a:r>
            <a:r>
              <a:rPr lang="en-US" b="1" baseline="-25000"/>
              <a:t>2A</a:t>
            </a:r>
            <a:r>
              <a:rPr lang="en-US" b="1"/>
              <a:t> antagonism on the core antipsychotic effect?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524000"/>
          </a:xfrm>
        </p:spPr>
        <p:txBody>
          <a:bodyPr/>
          <a:lstStyle/>
          <a:p>
            <a:r>
              <a:rPr lang="en-US" sz="3400" b="1"/>
              <a:t>Question 4- What will be the effects of A</a:t>
            </a:r>
            <a:r>
              <a:rPr lang="en-US" sz="3400" b="1" baseline="-25000"/>
              <a:t>2A</a:t>
            </a:r>
            <a:r>
              <a:rPr lang="en-US" sz="3400" b="1"/>
              <a:t> antagonism on the core antipsychotic effect of D2 antagonists?</a:t>
            </a:r>
            <a:br>
              <a:rPr lang="en-US" sz="3400" b="1"/>
            </a:br>
            <a:endParaRPr lang="en-US" sz="3400" b="1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5720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/>
              <a:t>This is an EMPIRICAL QUESTION. Human research in this area is urgently needed!!!</a:t>
            </a:r>
          </a:p>
          <a:p>
            <a:pPr>
              <a:buFontTx/>
              <a:buNone/>
            </a:pPr>
            <a:endParaRPr lang="en-US" sz="900" b="1"/>
          </a:p>
          <a:p>
            <a:pPr>
              <a:buFontTx/>
              <a:buNone/>
            </a:pPr>
            <a:r>
              <a:rPr lang="en-US" sz="2800" b="1"/>
              <a:t>What is known about...</a:t>
            </a:r>
          </a:p>
          <a:p>
            <a:pPr>
              <a:buFontTx/>
              <a:buNone/>
            </a:pPr>
            <a:endParaRPr lang="en-US" sz="900" b="1"/>
          </a:p>
          <a:p>
            <a:pPr>
              <a:buFontTx/>
              <a:buNone/>
            </a:pPr>
            <a:r>
              <a:rPr lang="en-US" sz="2800" b="1"/>
              <a:t>-  The role of A</a:t>
            </a:r>
            <a:r>
              <a:rPr lang="en-US" sz="2800" b="1" baseline="-25000"/>
              <a:t>2A</a:t>
            </a:r>
            <a:r>
              <a:rPr lang="en-US" sz="2800" b="1"/>
              <a:t> receptors in processes that are potentially related to schizophrenia?</a:t>
            </a:r>
          </a:p>
          <a:p>
            <a:pPr>
              <a:buFontTx/>
              <a:buNone/>
            </a:pPr>
            <a:endParaRPr lang="en-US" sz="800" b="1"/>
          </a:p>
          <a:p>
            <a:pPr>
              <a:buFontTx/>
              <a:buChar char="-"/>
            </a:pPr>
            <a:r>
              <a:rPr lang="en-US" sz="2800" b="1"/>
              <a:t>Caffeine and psychosis in humans?</a:t>
            </a:r>
          </a:p>
          <a:p>
            <a:pPr>
              <a:buFontTx/>
              <a:buNone/>
            </a:pPr>
            <a:endParaRPr lang="en-US" sz="800" b="1"/>
          </a:p>
          <a:p>
            <a:pPr>
              <a:buFontTx/>
              <a:buChar char="-"/>
            </a:pPr>
            <a:r>
              <a:rPr lang="en-US" sz="2800" b="1"/>
              <a:t>Effects of A</a:t>
            </a:r>
            <a:r>
              <a:rPr lang="en-US" sz="2800" b="1" baseline="-25000"/>
              <a:t>2A</a:t>
            </a:r>
            <a:r>
              <a:rPr lang="en-US" sz="2800" b="1"/>
              <a:t> antagonists on psychosis in humans?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524000"/>
          </a:xfrm>
        </p:spPr>
        <p:txBody>
          <a:bodyPr/>
          <a:lstStyle/>
          <a:p>
            <a:r>
              <a:rPr lang="en-US" sz="3400" b="1"/>
              <a:t>Question 4- What will be the effects of A</a:t>
            </a:r>
            <a:r>
              <a:rPr lang="en-US" sz="3400" b="1" baseline="-25000"/>
              <a:t>2A</a:t>
            </a:r>
            <a:r>
              <a:rPr lang="en-US" sz="3400" b="1"/>
              <a:t> antagonism on the core antipsychotic effect of D2 antagonists?</a:t>
            </a:r>
            <a:br>
              <a:rPr lang="en-US" sz="3400" b="1"/>
            </a:br>
            <a:endParaRPr lang="en-US" sz="3400" b="1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86200"/>
          </a:xfrm>
        </p:spPr>
        <p:txBody>
          <a:bodyPr/>
          <a:lstStyle/>
          <a:p>
            <a:pPr>
              <a:buFontTx/>
              <a:buNone/>
            </a:pPr>
            <a:r>
              <a:rPr lang="en-US" b="1"/>
              <a:t>Behavioral Effects of A</a:t>
            </a:r>
            <a:r>
              <a:rPr lang="en-US" b="1" baseline="-25000"/>
              <a:t>2A</a:t>
            </a:r>
            <a:r>
              <a:rPr lang="en-US" b="1"/>
              <a:t> agonists</a:t>
            </a:r>
          </a:p>
          <a:p>
            <a:pPr>
              <a:buFontTx/>
              <a:buNone/>
            </a:pPr>
            <a:r>
              <a:rPr lang="en-US" b="1"/>
              <a:t>	</a:t>
            </a:r>
            <a:r>
              <a:rPr lang="en-US" sz="2400" b="1"/>
              <a:t>- suppress locomotor activity</a:t>
            </a:r>
          </a:p>
          <a:p>
            <a:pPr>
              <a:buFontTx/>
              <a:buNone/>
            </a:pPr>
            <a:r>
              <a:rPr lang="en-US" sz="2400" b="1"/>
              <a:t>	- induce catalepsy</a:t>
            </a:r>
          </a:p>
          <a:p>
            <a:pPr>
              <a:buFontTx/>
              <a:buNone/>
            </a:pPr>
            <a:r>
              <a:rPr lang="en-US" sz="2400" b="1"/>
              <a:t>	- attenuate stimulant-induced behaviors</a:t>
            </a:r>
          </a:p>
          <a:p>
            <a:pPr>
              <a:buFontTx/>
              <a:buNone/>
            </a:pPr>
            <a:r>
              <a:rPr lang="en-US" sz="2400" b="1"/>
              <a:t>	- impair avoidance behavior</a:t>
            </a:r>
          </a:p>
          <a:p>
            <a:pPr>
              <a:buFontTx/>
              <a:buNone/>
            </a:pPr>
            <a:r>
              <a:rPr lang="en-US" sz="2400" b="1"/>
              <a:t>	- decrease food-reinforced lever pressing</a:t>
            </a:r>
          </a:p>
          <a:p>
            <a:pPr>
              <a:buFontTx/>
              <a:buNone/>
            </a:pPr>
            <a:r>
              <a:rPr lang="en-US" sz="2400" b="1"/>
              <a:t>	- local injections into nucleus accumbens alter effort-related choice behavior</a:t>
            </a:r>
          </a:p>
          <a:p>
            <a:pPr>
              <a:buFontTx/>
              <a:buNone/>
            </a:pPr>
            <a:endParaRPr lang="en-US" b="1"/>
          </a:p>
          <a:p>
            <a:pPr>
              <a:buFontTx/>
              <a:buNone/>
            </a:pPr>
            <a:endParaRPr lang="en-US" b="1"/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2052638" y="6338888"/>
            <a:ext cx="419576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Martin et al. 1993; Barraco et al. 1993; Wardas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524000"/>
          </a:xfrm>
        </p:spPr>
        <p:txBody>
          <a:bodyPr/>
          <a:lstStyle/>
          <a:p>
            <a:r>
              <a:rPr lang="en-US" sz="3400" b="1"/>
              <a:t>Question 4- What will be the effects of A</a:t>
            </a:r>
            <a:r>
              <a:rPr lang="en-US" sz="3400" b="1" baseline="-25000"/>
              <a:t>2A</a:t>
            </a:r>
            <a:r>
              <a:rPr lang="en-US" sz="3400" b="1"/>
              <a:t> antagonism on the core antipsychotic effect of D2 antagonists?</a:t>
            </a:r>
            <a:br>
              <a:rPr lang="en-US" sz="3400" b="1"/>
            </a:br>
            <a:endParaRPr lang="en-US" sz="3400" b="1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b="1"/>
              <a:t>Behavioral Effects of A</a:t>
            </a:r>
            <a:r>
              <a:rPr lang="en-US" sz="2800" b="1" baseline="-25000"/>
              <a:t>2A</a:t>
            </a:r>
            <a:r>
              <a:rPr lang="en-US" sz="2800" b="1"/>
              <a:t> agonists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/>
              <a:t>	</a:t>
            </a:r>
            <a:r>
              <a:rPr lang="en-US" sz="2000" b="1"/>
              <a:t>- suppress locomotor activity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/>
              <a:t>	- induce catalepsy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/>
              <a:t>	- attenuate stimulant-induced behaviors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/>
              <a:t>	- impair avoidance behavior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/>
              <a:t>	- decrease food-reinforced lever pressing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/>
              <a:t>	- local injections into nucleus accumbens alter effort-related choice              behavior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b="1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/>
              <a:t>But don’t get too excited…D1 antagonists SCH 23390 and ecopipam do all these things as well, and they are not antipsychotic drugs!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524000"/>
          </a:xfrm>
        </p:spPr>
        <p:txBody>
          <a:bodyPr/>
          <a:lstStyle/>
          <a:p>
            <a:r>
              <a:rPr lang="en-US" sz="3400" b="1"/>
              <a:t>Question 4- What will be the effects of A</a:t>
            </a:r>
            <a:r>
              <a:rPr lang="en-US" sz="3400" b="1" baseline="-25000"/>
              <a:t>2A</a:t>
            </a:r>
            <a:r>
              <a:rPr lang="en-US" sz="3400" b="1"/>
              <a:t> antagonism on the core antipsychotic effect of D2 antagonists?</a:t>
            </a:r>
            <a:br>
              <a:rPr lang="en-US" sz="3400" b="1"/>
            </a:br>
            <a:endParaRPr lang="en-US" sz="3400" b="1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85925"/>
            <a:ext cx="8229600" cy="4724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b="1"/>
              <a:t>There is a literature on the effects of adenosine agonists and antagonists on prepulse inhibition. However, results are mixed.</a:t>
            </a:r>
          </a:p>
          <a:p>
            <a:pPr>
              <a:lnSpc>
                <a:spcPct val="80000"/>
              </a:lnSpc>
            </a:pPr>
            <a:r>
              <a:rPr lang="en-US" sz="2000" b="1"/>
              <a:t>Caffeine increased startle amplitude, but did not increase PPI</a:t>
            </a:r>
          </a:p>
          <a:p>
            <a:pPr>
              <a:lnSpc>
                <a:spcPct val="80000"/>
              </a:lnSpc>
            </a:pPr>
            <a:r>
              <a:rPr lang="en-US" sz="2000" b="1"/>
              <a:t>Theophylline did not affect PPI, but did potentiate apomorphine-induced disruption of PPI</a:t>
            </a:r>
          </a:p>
          <a:p>
            <a:pPr>
              <a:lnSpc>
                <a:spcPct val="80000"/>
              </a:lnSpc>
            </a:pPr>
            <a:r>
              <a:rPr lang="en-US" sz="2000" b="1"/>
              <a:t>Caffeine and theophylline produce mixed results on PPI in humans </a:t>
            </a:r>
          </a:p>
          <a:p>
            <a:pPr>
              <a:lnSpc>
                <a:spcPct val="80000"/>
              </a:lnSpc>
            </a:pPr>
            <a:r>
              <a:rPr lang="en-US" sz="2000" b="1"/>
              <a:t>Istradefylline (KW6002) did not affect PPI</a:t>
            </a:r>
          </a:p>
          <a:p>
            <a:pPr>
              <a:lnSpc>
                <a:spcPct val="80000"/>
              </a:lnSpc>
            </a:pPr>
            <a:r>
              <a:rPr lang="en-US" sz="2000" b="1"/>
              <a:t>MSX-3 injected into accumbens did affect PPI</a:t>
            </a:r>
          </a:p>
          <a:p>
            <a:pPr>
              <a:lnSpc>
                <a:spcPct val="80000"/>
              </a:lnSpc>
            </a:pPr>
            <a:r>
              <a:rPr lang="en-US" sz="2000" b="1"/>
              <a:t>The A</a:t>
            </a:r>
            <a:r>
              <a:rPr lang="en-US" sz="2000" b="1" baseline="-25000"/>
              <a:t>2A</a:t>
            </a:r>
            <a:r>
              <a:rPr lang="en-US" sz="2000" b="1"/>
              <a:t> agonist CGS21680 reversed the effect of PCP on PPI, but at high doses that also blunted the startle response, and produce sedation</a:t>
            </a:r>
          </a:p>
          <a:p>
            <a:pPr>
              <a:lnSpc>
                <a:spcPct val="80000"/>
              </a:lnSpc>
            </a:pPr>
            <a:r>
              <a:rPr lang="en-US" sz="2000" b="1"/>
              <a:t>A relatively high dose of CGS21680 reversed the effect of PCP on PPI, but not the effects of apomorphine or amphetamine.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900" b="1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/>
              <a:t>Conclusion- these studies to not provide a valid reason for failing to test question #4 in humans.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609600" y="6324600"/>
            <a:ext cx="772318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Bakshi et al. 1995; Koch and Hauber. 1998; Sills et al. 2001; Weiss et al 2003; Wardas 2003,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524000"/>
          </a:xfrm>
        </p:spPr>
        <p:txBody>
          <a:bodyPr/>
          <a:lstStyle/>
          <a:p>
            <a:r>
              <a:rPr lang="en-US" sz="3400" b="1"/>
              <a:t>Question 4- What will be the effects of A</a:t>
            </a:r>
            <a:r>
              <a:rPr lang="en-US" sz="3400" b="1" baseline="-25000"/>
              <a:t>2A</a:t>
            </a:r>
            <a:r>
              <a:rPr lang="en-US" sz="3400" b="1"/>
              <a:t> antagonism on the core antipsychotic effect of D2 antagonists?</a:t>
            </a:r>
            <a:br>
              <a:rPr lang="en-US" sz="3400" b="1"/>
            </a:br>
            <a:endParaRPr lang="en-US" sz="3400" b="1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458200" cy="4953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b="1"/>
              <a:t>What is known about caffeine and psychosis in humans? Results are mixed (Wardas 2008).</a:t>
            </a:r>
          </a:p>
          <a:p>
            <a:pPr>
              <a:lnSpc>
                <a:spcPct val="90000"/>
              </a:lnSpc>
            </a:pPr>
            <a:r>
              <a:rPr lang="en-US" sz="2000" b="1"/>
              <a:t>Some individual reports of psychosis associated with caffeine use; but considering the frequency of caffeine use, it is a rare phenomenon</a:t>
            </a:r>
          </a:p>
          <a:p>
            <a:pPr>
              <a:lnSpc>
                <a:spcPct val="90000"/>
              </a:lnSpc>
            </a:pPr>
            <a:r>
              <a:rPr lang="en-US" sz="2000" b="1"/>
              <a:t>Some reports that caffeine can worsen symptoms of schizophrenia (De Freitas and Schwartz 1979)</a:t>
            </a:r>
          </a:p>
          <a:p>
            <a:pPr>
              <a:lnSpc>
                <a:spcPct val="90000"/>
              </a:lnSpc>
            </a:pPr>
            <a:r>
              <a:rPr lang="en-US" sz="2000" b="1"/>
              <a:t>Hughs et al. (1989 ) caffeine elimination did not affect schizophrenic symptoms</a:t>
            </a:r>
          </a:p>
          <a:p>
            <a:pPr>
              <a:lnSpc>
                <a:spcPct val="90000"/>
              </a:lnSpc>
            </a:pPr>
            <a:r>
              <a:rPr lang="en-US" sz="2000" b="1"/>
              <a:t>Switching from caffeinated to decaffeinated beverages had no effects on schizophrenic symptoms (Mayo et al. 1993; Gurpegui et al. 2006; Zaslove et al. 1991)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b="1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/>
              <a:t>Also– caffeine is non-selective, so A</a:t>
            </a:r>
            <a:r>
              <a:rPr lang="en-US" sz="2400" b="1" baseline="-25000"/>
              <a:t>1</a:t>
            </a:r>
            <a:r>
              <a:rPr lang="en-US" sz="2400" b="1"/>
              <a:t> actions could contribute to any potential psychotomimetic effect of caffeine.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524000"/>
          </a:xfrm>
        </p:spPr>
        <p:txBody>
          <a:bodyPr/>
          <a:lstStyle/>
          <a:p>
            <a:r>
              <a:rPr lang="en-US" sz="3400" b="1"/>
              <a:t>Question 4- What will be the effects of A</a:t>
            </a:r>
            <a:r>
              <a:rPr lang="en-US" sz="3400" b="1" baseline="-25000"/>
              <a:t>2A</a:t>
            </a:r>
            <a:r>
              <a:rPr lang="en-US" sz="3400" b="1"/>
              <a:t> antagonism on the core antipsychotic effect of D2 antagonists?</a:t>
            </a:r>
            <a:br>
              <a:rPr lang="en-US" sz="3400" b="1"/>
            </a:br>
            <a:endParaRPr lang="en-US" sz="3400" b="1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86000"/>
            <a:ext cx="7772400" cy="3886200"/>
          </a:xfrm>
        </p:spPr>
        <p:txBody>
          <a:bodyPr/>
          <a:lstStyle/>
          <a:p>
            <a:pPr>
              <a:buFontTx/>
              <a:buNone/>
            </a:pPr>
            <a:r>
              <a:rPr lang="en-US" b="1"/>
              <a:t>What is known about effects of A</a:t>
            </a:r>
            <a:r>
              <a:rPr lang="en-US" b="1" baseline="-25000"/>
              <a:t>2A</a:t>
            </a:r>
            <a:r>
              <a:rPr lang="en-US" b="1"/>
              <a:t> antagonists on psychosis in humans?</a:t>
            </a:r>
          </a:p>
          <a:p>
            <a:pPr>
              <a:buFontTx/>
              <a:buNone/>
            </a:pPr>
            <a:endParaRPr lang="en-US" sz="800" b="1"/>
          </a:p>
          <a:p>
            <a:pPr>
              <a:buFontTx/>
              <a:buNone/>
            </a:pPr>
            <a:r>
              <a:rPr lang="en-US" b="1"/>
              <a:t>- Jenner (2005) in normal human volunteers, doses of 20-60 mg Istradefylline </a:t>
            </a:r>
            <a:r>
              <a:rPr lang="en-US" b="1" u="sng"/>
              <a:t>did not</a:t>
            </a:r>
            <a:r>
              <a:rPr lang="en-US" b="1"/>
              <a:t> induce any psychiatric reactions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524000"/>
          </a:xfrm>
        </p:spPr>
        <p:txBody>
          <a:bodyPr/>
          <a:lstStyle/>
          <a:p>
            <a:r>
              <a:rPr lang="en-US" sz="3400" b="1"/>
              <a:t>Question 4- What will be the effects of A</a:t>
            </a:r>
            <a:r>
              <a:rPr lang="en-US" sz="3400" b="1" baseline="-25000"/>
              <a:t>2A</a:t>
            </a:r>
            <a:r>
              <a:rPr lang="en-US" sz="3400" b="1"/>
              <a:t> antagonism on the core antipsychotic effect of D2 antagonists?</a:t>
            </a:r>
            <a:br>
              <a:rPr lang="en-US" sz="3400" b="1"/>
            </a:br>
            <a:endParaRPr lang="en-US" sz="3400" b="1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305800" cy="45720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/>
              <a:t>What is known about effects of A</a:t>
            </a:r>
            <a:r>
              <a:rPr lang="en-US" b="1" baseline="-25000" dirty="0"/>
              <a:t>2A</a:t>
            </a:r>
            <a:r>
              <a:rPr lang="en-US" b="1" dirty="0"/>
              <a:t> antagonists on psychosis in humans?</a:t>
            </a:r>
          </a:p>
          <a:p>
            <a:pPr>
              <a:buFontTx/>
              <a:buNone/>
            </a:pPr>
            <a:endParaRPr lang="en-US" sz="800" b="1" dirty="0"/>
          </a:p>
          <a:p>
            <a:pPr>
              <a:buFontTx/>
              <a:buNone/>
            </a:pPr>
            <a:r>
              <a:rPr lang="en-US" b="1" dirty="0" err="1"/>
              <a:t>LeWitt</a:t>
            </a:r>
            <a:r>
              <a:rPr lang="en-US" b="1" dirty="0"/>
              <a:t> et al (2008) in PD patients on L-DOPA, co-administration of </a:t>
            </a:r>
            <a:r>
              <a:rPr lang="en-US" b="1" dirty="0" err="1"/>
              <a:t>istradefylline</a:t>
            </a:r>
            <a:r>
              <a:rPr lang="en-US" b="1" dirty="0"/>
              <a:t> </a:t>
            </a:r>
            <a:r>
              <a:rPr lang="en-US" b="1" dirty="0" smtClean="0"/>
              <a:t>(</a:t>
            </a:r>
            <a:r>
              <a:rPr lang="en-US" b="1" dirty="0" smtClean="0"/>
              <a:t>40</a:t>
            </a:r>
            <a:r>
              <a:rPr lang="en-US" b="1" dirty="0" smtClean="0"/>
              <a:t> </a:t>
            </a:r>
            <a:r>
              <a:rPr lang="en-US" b="1" dirty="0"/>
              <a:t>mg), there was </a:t>
            </a:r>
            <a:r>
              <a:rPr lang="en-US" b="1" u="sng" dirty="0"/>
              <a:t>no significant effect</a:t>
            </a:r>
            <a:r>
              <a:rPr lang="en-US" b="1" dirty="0"/>
              <a:t> on hallucinations</a:t>
            </a:r>
          </a:p>
          <a:p>
            <a:pPr>
              <a:buFontTx/>
              <a:buNone/>
            </a:pPr>
            <a:endParaRPr lang="en-US" sz="1000" b="1" dirty="0"/>
          </a:p>
          <a:p>
            <a:pPr>
              <a:buFontTx/>
              <a:buNone/>
            </a:pPr>
            <a:r>
              <a:rPr lang="en-US" sz="2800" b="1" dirty="0"/>
              <a:t>Placebo (6.1 %, n= 66) </a:t>
            </a:r>
            <a:r>
              <a:rPr lang="en-US" sz="2800" b="1" dirty="0" err="1"/>
              <a:t>Istradefylline</a:t>
            </a:r>
            <a:r>
              <a:rPr lang="en-US" sz="2800" b="1" dirty="0"/>
              <a:t> (3.9 %, n = 129)</a:t>
            </a:r>
          </a:p>
          <a:p>
            <a:pPr>
              <a:buFontTx/>
              <a:buNone/>
            </a:pP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066800"/>
          </a:xfrm>
        </p:spPr>
        <p:txBody>
          <a:bodyPr/>
          <a:lstStyle/>
          <a:p>
            <a:r>
              <a:rPr lang="en-US" b="1"/>
              <a:t>Conceptual Framework: Motivation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52500"/>
            <a:ext cx="8610600" cy="5638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b="1"/>
              <a:t>Definitions: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/>
              <a:t>	- The set of processes through which organisms regulate the probability, proximity and availability of significant stimuli</a:t>
            </a:r>
            <a:r>
              <a:rPr lang="en-US" sz="2400"/>
              <a:t> </a:t>
            </a:r>
            <a:r>
              <a:rPr lang="en-US" sz="2400" b="1"/>
              <a:t>(Salamone 1992, 2010; Salamone et al. 1997).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/>
              <a:t>	- The process of arousing actions, sustaining the activity in progress, and regulating the pattern of activity (Young 1960).</a:t>
            </a:r>
            <a:r>
              <a:rPr lang="en-US" sz="2400"/>
              <a:t> </a:t>
            </a:r>
            <a:endParaRPr lang="en-US" sz="2400" b="1"/>
          </a:p>
          <a:p>
            <a:pPr>
              <a:lnSpc>
                <a:spcPct val="90000"/>
              </a:lnSpc>
              <a:buFontTx/>
              <a:buNone/>
            </a:pPr>
            <a:endParaRPr lang="en-US" sz="900" b="1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/>
              <a:t>Motivated behavior takes place in phases: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/>
              <a:t>	instrumental (or appetitive) -&gt; consummatory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900" b="1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/>
              <a:t>Motivation has activational and directional aspects: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900" b="1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/>
              <a:t>	- directional aspects: behavior is directed towards or away from particular stimuli or conditions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/>
              <a:t>	- activational aspects: behavior is characterized by high levels of activity, vigor, persistence</a:t>
            </a: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2133600" y="6400800"/>
            <a:ext cx="47101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Duffy 1963; Cofer and Appley 1964; Salamone 1988, 2010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524000"/>
          </a:xfrm>
        </p:spPr>
        <p:txBody>
          <a:bodyPr/>
          <a:lstStyle/>
          <a:p>
            <a:r>
              <a:rPr lang="en-US" sz="3400" b="1"/>
              <a:t>Question 4- What will be the effects of A</a:t>
            </a:r>
            <a:r>
              <a:rPr lang="en-US" sz="3400" b="1" baseline="-25000"/>
              <a:t>2A</a:t>
            </a:r>
            <a:r>
              <a:rPr lang="en-US" sz="3400" b="1"/>
              <a:t> antagonism on the core antipsychotic effect of D2 antagonists?</a:t>
            </a:r>
            <a:br>
              <a:rPr lang="en-US" sz="3400" b="1"/>
            </a:br>
            <a:endParaRPr lang="en-US" sz="3400" b="1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382000" cy="4648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This is an EMPIRICAL QUESTION. Human research in this area is urgently needed!!!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8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Potential Benefits of this Study: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 b="1" dirty="0"/>
              <a:t>Could identify a useful treatment for the motor and motivational side effects of antipsychotic </a:t>
            </a:r>
            <a:r>
              <a:rPr lang="en-US" sz="2800" b="1" dirty="0" smtClean="0"/>
              <a:t>drugs;  might provide some cognitive enhancement.</a:t>
            </a:r>
            <a:endParaRPr lang="en-US" sz="2800" b="1" dirty="0"/>
          </a:p>
          <a:p>
            <a:pPr>
              <a:lnSpc>
                <a:spcPct val="90000"/>
              </a:lnSpc>
              <a:buFontTx/>
              <a:buNone/>
            </a:pPr>
            <a:endParaRPr lang="en-US" sz="800" b="1" dirty="0"/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 b="1" dirty="0"/>
              <a:t>Could test this important hypothesis about the potential relation between the motivational effects of D2 antagonists and their core antipsychotic effects.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524000"/>
          </a:xfrm>
        </p:spPr>
        <p:txBody>
          <a:bodyPr/>
          <a:lstStyle/>
          <a:p>
            <a:r>
              <a:rPr lang="en-US" sz="3400" b="1"/>
              <a:t>Question 4- What will be the effects of A</a:t>
            </a:r>
            <a:r>
              <a:rPr lang="en-US" sz="3400" b="1" baseline="-25000"/>
              <a:t>2A</a:t>
            </a:r>
            <a:r>
              <a:rPr lang="en-US" sz="3400" b="1"/>
              <a:t> antagonism on the core antipsychotic effect of D2 antagonists?</a:t>
            </a:r>
            <a:br>
              <a:rPr lang="en-US" sz="3400" b="1"/>
            </a:br>
            <a:endParaRPr lang="en-US" sz="3400" b="1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b="1" dirty="0"/>
              <a:t>Potential Benefits of this Study: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2400" b="1" dirty="0"/>
              <a:t>If adenosine A</a:t>
            </a:r>
            <a:r>
              <a:rPr lang="en-US" sz="2400" b="1" baseline="-25000" dirty="0"/>
              <a:t>2A</a:t>
            </a:r>
            <a:r>
              <a:rPr lang="en-US" sz="2400" b="1" dirty="0"/>
              <a:t> antagonists do not reverse the antipsychotic effects of D2 antagonists in humans, this will be a vital clue as to their mechanism of action.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2400" b="1" dirty="0"/>
              <a:t>It would indicate that the population of D2 receptors being blocked to produce the antipsychotic effect are not co-localized with A</a:t>
            </a:r>
            <a:r>
              <a:rPr lang="en-US" sz="2400" b="1" baseline="-25000" dirty="0"/>
              <a:t>2A</a:t>
            </a:r>
            <a:r>
              <a:rPr lang="en-US" sz="2400" b="1" dirty="0"/>
              <a:t> receptors. This could suggest either an action on D2 receptors </a:t>
            </a:r>
            <a:r>
              <a:rPr lang="en-US" sz="2400" b="1" dirty="0" smtClean="0"/>
              <a:t>in </a:t>
            </a:r>
            <a:r>
              <a:rPr lang="en-US" sz="2400" b="1" dirty="0"/>
              <a:t>cortex, or on  a subgroup of </a:t>
            </a:r>
            <a:r>
              <a:rPr lang="en-US" sz="2400" b="1" dirty="0" err="1"/>
              <a:t>corticostriatal</a:t>
            </a:r>
            <a:r>
              <a:rPr lang="en-US" sz="2400" b="1" dirty="0"/>
              <a:t> GLU terminals that do not contain A</a:t>
            </a:r>
            <a:r>
              <a:rPr lang="en-US" sz="2400" b="1" baseline="-25000" dirty="0"/>
              <a:t>2A</a:t>
            </a:r>
            <a:r>
              <a:rPr lang="en-US" sz="2400" b="1" dirty="0"/>
              <a:t> receptors.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2400" b="1" dirty="0"/>
              <a:t>If adenosine A</a:t>
            </a:r>
            <a:r>
              <a:rPr lang="en-US" sz="2400" b="1" baseline="-25000" dirty="0"/>
              <a:t>2A</a:t>
            </a:r>
            <a:r>
              <a:rPr lang="en-US" sz="2400" b="1" dirty="0"/>
              <a:t> antagonists do reverse the antipsychotic effects of D2 antagonists in humans, this would support the hypothesis of </a:t>
            </a:r>
            <a:r>
              <a:rPr lang="en-US" sz="2400" b="1" dirty="0" err="1"/>
              <a:t>Kapur</a:t>
            </a:r>
            <a:r>
              <a:rPr lang="en-US" sz="2400" b="1" dirty="0"/>
              <a:t>, and indicate that </a:t>
            </a:r>
            <a:r>
              <a:rPr lang="en-US" sz="2400" b="1" dirty="0" err="1"/>
              <a:t>striatal</a:t>
            </a:r>
            <a:r>
              <a:rPr lang="en-US" sz="2400" b="1" dirty="0"/>
              <a:t> effects on motivation and motor control are fundamentally related to the antipsychotic actions of D2 antagonists.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03250" y="3941763"/>
            <a:ext cx="7743825" cy="1143000"/>
          </a:xfrm>
        </p:spPr>
        <p:txBody>
          <a:bodyPr lIns="90488" tIns="44450" rIns="90488" bIns="44450"/>
          <a:lstStyle/>
          <a:p>
            <a:r>
              <a:rPr lang="en-US" sz="7000" b="1"/>
              <a:t>THANK  YOU!</a:t>
            </a:r>
            <a:br>
              <a:rPr lang="en-US" sz="7000" b="1"/>
            </a:br>
            <a:r>
              <a:rPr lang="en-US" sz="4600" b="1"/>
              <a:t/>
            </a:r>
            <a:br>
              <a:rPr lang="en-US" sz="4600" b="1"/>
            </a:br>
            <a:r>
              <a:rPr lang="en-US" sz="7000" b="1"/>
              <a:t/>
            </a:r>
            <a:br>
              <a:rPr lang="en-US" sz="7000" b="1"/>
            </a:br>
            <a:endParaRPr lang="en-US" sz="70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>
                <a:solidFill>
                  <a:srgbClr val="FFFF00"/>
                </a:solidFill>
              </a:rPr>
              <a:t>Activational Aspects of Motivation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066800"/>
            <a:ext cx="8466138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u="sng" dirty="0">
                <a:solidFill>
                  <a:schemeClr val="bg1"/>
                </a:solidFill>
              </a:rPr>
              <a:t>Vigor, speed or persistence</a:t>
            </a:r>
            <a:r>
              <a:rPr lang="en-US" sz="2800" b="1" dirty="0">
                <a:solidFill>
                  <a:schemeClr val="bg1"/>
                </a:solidFill>
              </a:rPr>
              <a:t> of work output in goal-seeking behavior are fundamental aspects of motivation, and an area of overlap between motivational and motor processes 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</a:rPr>
              <a:t>Enable organisms to exert the effort necessary for overcoming response costs or constraints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</a:rPr>
              <a:t>Organisms continually make </a:t>
            </a:r>
            <a:r>
              <a:rPr lang="en-US" sz="2800" b="1" u="sng" dirty="0">
                <a:solidFill>
                  <a:schemeClr val="bg1"/>
                </a:solidFill>
              </a:rPr>
              <a:t>Effort-Related decisions</a:t>
            </a:r>
            <a:r>
              <a:rPr lang="en-US" sz="2800" b="1" dirty="0">
                <a:solidFill>
                  <a:schemeClr val="bg1"/>
                </a:solidFill>
              </a:rPr>
              <a:t> based upon </a:t>
            </a:r>
            <a:r>
              <a:rPr lang="en-US" sz="2800" b="1" u="sng" dirty="0">
                <a:solidFill>
                  <a:schemeClr val="bg1"/>
                </a:solidFill>
              </a:rPr>
              <a:t>cost/benefit</a:t>
            </a:r>
            <a:r>
              <a:rPr lang="en-US" sz="2800" b="1" dirty="0">
                <a:solidFill>
                  <a:schemeClr val="bg1"/>
                </a:solidFill>
              </a:rPr>
              <a:t> analyses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FFFFFF"/>
                </a:solidFill>
              </a:rPr>
              <a:t>Implications for psychiatry: dysfunctions of behavioral activation are related to psychomotor slowing, </a:t>
            </a:r>
            <a:r>
              <a:rPr lang="en-US" sz="2800" b="1" dirty="0" err="1">
                <a:solidFill>
                  <a:srgbClr val="FFFFFF"/>
                </a:solidFill>
              </a:rPr>
              <a:t>anergia</a:t>
            </a:r>
            <a:r>
              <a:rPr lang="en-US" sz="2800" b="1" dirty="0">
                <a:solidFill>
                  <a:srgbClr val="FFFFFF"/>
                </a:solidFill>
              </a:rPr>
              <a:t> and fatigue seen in depression, multiple sclerosis, </a:t>
            </a:r>
            <a:r>
              <a:rPr lang="en-US" sz="2800" b="1" dirty="0" smtClean="0">
                <a:solidFill>
                  <a:srgbClr val="FFFFFF"/>
                </a:solidFill>
              </a:rPr>
              <a:t>parkinsonism; also, side effects of antipsychotic drugs</a:t>
            </a:r>
            <a:endParaRPr lang="en-US" sz="28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4063" y="341313"/>
            <a:ext cx="7772400" cy="1143000"/>
          </a:xfrm>
        </p:spPr>
        <p:txBody>
          <a:bodyPr/>
          <a:lstStyle/>
          <a:p>
            <a:r>
              <a:rPr lang="en-US" b="1">
                <a:solidFill>
                  <a:srgbClr val="FFFF00"/>
                </a:solidFill>
              </a:rPr>
              <a:t>Important Distinctions Between Aspects of Motivation that are Important for Understanding DA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828800"/>
            <a:ext cx="8458200" cy="4725988"/>
          </a:xfrm>
        </p:spPr>
        <p:txBody>
          <a:bodyPr/>
          <a:lstStyle/>
          <a:p>
            <a:r>
              <a:rPr lang="en-US" sz="2600" b="1"/>
              <a:t>Activational vs. Directional (Salamone 1988)</a:t>
            </a:r>
          </a:p>
          <a:p>
            <a:r>
              <a:rPr lang="en-US" sz="2600" b="1">
                <a:solidFill>
                  <a:srgbClr val="FFFFFF"/>
                </a:solidFill>
              </a:rPr>
              <a:t>Preparatory vs. Consummatory (Blackburn et al. 1989)</a:t>
            </a:r>
          </a:p>
          <a:p>
            <a:r>
              <a:rPr lang="en-US" sz="2600" b="1">
                <a:solidFill>
                  <a:srgbClr val="FFFFFF"/>
                </a:solidFill>
              </a:rPr>
              <a:t>Instrumental vs. Consummatory (Salamone 1991)</a:t>
            </a:r>
          </a:p>
          <a:p>
            <a:r>
              <a:rPr lang="en-US" sz="2600" b="1">
                <a:solidFill>
                  <a:srgbClr val="FFFFFF"/>
                </a:solidFill>
              </a:rPr>
              <a:t>Wanting vs. Liking (Berridge and Robinson (1998)</a:t>
            </a:r>
          </a:p>
          <a:p>
            <a:r>
              <a:rPr lang="en-US" sz="2600" b="1">
                <a:solidFill>
                  <a:srgbClr val="FFFFFF"/>
                </a:solidFill>
              </a:rPr>
              <a:t>Anticipatory vs. Consummatory (Ikemoto and Panksepp 1996)</a:t>
            </a:r>
          </a:p>
          <a:p>
            <a:r>
              <a:rPr lang="en-US" sz="2600" b="1">
                <a:solidFill>
                  <a:srgbClr val="FFFFFF"/>
                </a:solidFill>
              </a:rPr>
              <a:t>Food Seeking vs. Food Taking (Foltin 2001)</a:t>
            </a:r>
          </a:p>
          <a:p>
            <a:r>
              <a:rPr lang="en-US" sz="2600" b="1">
                <a:solidFill>
                  <a:srgbClr val="FFFFFF"/>
                </a:solidFill>
              </a:rPr>
              <a:t>Ethanol Seeking vs. Ethanol Intake (Czakoski et al. 2002)</a:t>
            </a:r>
          </a:p>
          <a:p>
            <a:r>
              <a:rPr lang="en-US" sz="2600" b="1">
                <a:solidFill>
                  <a:srgbClr val="FFFFFF"/>
                </a:solidFill>
              </a:rPr>
              <a:t>Anticipatory vs. Hedonic (Barbano and Cador 2007)</a:t>
            </a:r>
          </a:p>
          <a:p>
            <a:endParaRPr lang="en-US" sz="2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524000"/>
          </a:xfrm>
        </p:spPr>
        <p:txBody>
          <a:bodyPr/>
          <a:lstStyle/>
          <a:p>
            <a:r>
              <a:rPr lang="en-US" b="1"/>
              <a:t>Motivational Effects of Antipsychotic Drugs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862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/>
              <a:t>Intra-accumbens injections of D2 Antagonists and low systemic doses </a:t>
            </a:r>
            <a:r>
              <a:rPr lang="en-US" sz="2800" b="1" u="sng"/>
              <a:t>DO NOT</a:t>
            </a:r>
            <a:r>
              <a:rPr lang="en-US" sz="2800" b="1"/>
              <a:t>:</a:t>
            </a:r>
          </a:p>
          <a:p>
            <a:r>
              <a:rPr lang="en-US" sz="2800" b="1"/>
              <a:t>Reduce food intake or suppress appetite</a:t>
            </a:r>
          </a:p>
          <a:p>
            <a:r>
              <a:rPr lang="en-US" sz="2800" b="1"/>
              <a:t>Blunt the primary or unconditional motivational properties of food</a:t>
            </a:r>
          </a:p>
          <a:p>
            <a:r>
              <a:rPr lang="en-US" sz="2800" b="1"/>
              <a:t>Impair discrimination of the magnitude of food reinforcement</a:t>
            </a:r>
          </a:p>
          <a:p>
            <a:r>
              <a:rPr lang="en-US" sz="2800" b="1"/>
              <a:t>Reduce appetitive taste reactivity to food</a:t>
            </a:r>
          </a:p>
          <a:p>
            <a:endParaRPr lang="en-US" sz="2800" b="1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62000" y="6400800"/>
            <a:ext cx="697547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Salamone et al. 1991, 1997, 2002, 2007, 2009, 2010; Baldo et al. 2002; Kelley et al. 2005</a:t>
            </a:r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Presentación en blanco">
  <a:themeElements>
    <a:clrScheme name="2_Presentación en blanco 15">
      <a:dk1>
        <a:srgbClr val="808080"/>
      </a:dk1>
      <a:lt1>
        <a:srgbClr val="FFFFFF"/>
      </a:lt1>
      <a:dk2>
        <a:srgbClr val="000064"/>
      </a:dk2>
      <a:lt2>
        <a:srgbClr val="FFFF00"/>
      </a:lt2>
      <a:accent1>
        <a:srgbClr val="FF3300"/>
      </a:accent1>
      <a:accent2>
        <a:srgbClr val="3333CC"/>
      </a:accent2>
      <a:accent3>
        <a:srgbClr val="AAAAB8"/>
      </a:accent3>
      <a:accent4>
        <a:srgbClr val="DADADA"/>
      </a:accent4>
      <a:accent5>
        <a:srgbClr val="FFADA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Presentación en blanc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esentación en blanco 8">
        <a:dk1>
          <a:srgbClr val="808080"/>
        </a:dk1>
        <a:lt1>
          <a:srgbClr val="FFFFFF"/>
        </a:lt1>
        <a:dk2>
          <a:srgbClr val="CC0000"/>
        </a:dk2>
        <a:lt2>
          <a:srgbClr val="FFFFFF"/>
        </a:lt2>
        <a:accent1>
          <a:srgbClr val="FF3300"/>
        </a:accent1>
        <a:accent2>
          <a:srgbClr val="3333CC"/>
        </a:accent2>
        <a:accent3>
          <a:srgbClr val="E2AAAA"/>
        </a:accent3>
        <a:accent4>
          <a:srgbClr val="DADADA"/>
        </a:accent4>
        <a:accent5>
          <a:srgbClr val="FFAD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esentación en blanco 9">
        <a:dk1>
          <a:srgbClr val="808080"/>
        </a:dk1>
        <a:lt1>
          <a:srgbClr val="FFFFFF"/>
        </a:lt1>
        <a:dk2>
          <a:srgbClr val="A50021"/>
        </a:dk2>
        <a:lt2>
          <a:srgbClr val="FFFFFF"/>
        </a:lt2>
        <a:accent1>
          <a:srgbClr val="FF3300"/>
        </a:accent1>
        <a:accent2>
          <a:srgbClr val="3333CC"/>
        </a:accent2>
        <a:accent3>
          <a:srgbClr val="CFAAAB"/>
        </a:accent3>
        <a:accent4>
          <a:srgbClr val="DADADA"/>
        </a:accent4>
        <a:accent5>
          <a:srgbClr val="FFAD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esentación en blanco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C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esentación en blanco 11">
        <a:dk1>
          <a:srgbClr val="808080"/>
        </a:dk1>
        <a:lt1>
          <a:srgbClr val="FFFFFF"/>
        </a:lt1>
        <a:dk2>
          <a:srgbClr val="003399"/>
        </a:dk2>
        <a:lt2>
          <a:srgbClr val="FFFFFF"/>
        </a:lt2>
        <a:accent1>
          <a:srgbClr val="FF3300"/>
        </a:accent1>
        <a:accent2>
          <a:srgbClr val="3333CC"/>
        </a:accent2>
        <a:accent3>
          <a:srgbClr val="AAADCA"/>
        </a:accent3>
        <a:accent4>
          <a:srgbClr val="DADADA"/>
        </a:accent4>
        <a:accent5>
          <a:srgbClr val="FFAD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esentación en blanco 12">
        <a:dk1>
          <a:srgbClr val="808080"/>
        </a:dk1>
        <a:lt1>
          <a:srgbClr val="FFFFFF"/>
        </a:lt1>
        <a:dk2>
          <a:srgbClr val="000099"/>
        </a:dk2>
        <a:lt2>
          <a:srgbClr val="FFFFFF"/>
        </a:lt2>
        <a:accent1>
          <a:srgbClr val="FF3300"/>
        </a:accent1>
        <a:accent2>
          <a:srgbClr val="3333CC"/>
        </a:accent2>
        <a:accent3>
          <a:srgbClr val="AAAACA"/>
        </a:accent3>
        <a:accent4>
          <a:srgbClr val="DADADA"/>
        </a:accent4>
        <a:accent5>
          <a:srgbClr val="FFAD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esentación en blanco 13">
        <a:dk1>
          <a:srgbClr val="808080"/>
        </a:dk1>
        <a:lt1>
          <a:srgbClr val="FFFFFF"/>
        </a:lt1>
        <a:dk2>
          <a:srgbClr val="000082"/>
        </a:dk2>
        <a:lt2>
          <a:srgbClr val="FFFFFF"/>
        </a:lt2>
        <a:accent1>
          <a:srgbClr val="FF3300"/>
        </a:accent1>
        <a:accent2>
          <a:srgbClr val="3333CC"/>
        </a:accent2>
        <a:accent3>
          <a:srgbClr val="AAAAC1"/>
        </a:accent3>
        <a:accent4>
          <a:srgbClr val="DADADA"/>
        </a:accent4>
        <a:accent5>
          <a:srgbClr val="FFAD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esentación en blanco 14">
        <a:dk1>
          <a:srgbClr val="808080"/>
        </a:dk1>
        <a:lt1>
          <a:srgbClr val="FFFFFF"/>
        </a:lt1>
        <a:dk2>
          <a:srgbClr val="000074"/>
        </a:dk2>
        <a:lt2>
          <a:srgbClr val="FFFF00"/>
        </a:lt2>
        <a:accent1>
          <a:srgbClr val="FF3300"/>
        </a:accent1>
        <a:accent2>
          <a:srgbClr val="3333CC"/>
        </a:accent2>
        <a:accent3>
          <a:srgbClr val="AAAABC"/>
        </a:accent3>
        <a:accent4>
          <a:srgbClr val="DADADA"/>
        </a:accent4>
        <a:accent5>
          <a:srgbClr val="FFAD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esentación en blanco 15">
        <a:dk1>
          <a:srgbClr val="808080"/>
        </a:dk1>
        <a:lt1>
          <a:srgbClr val="FFFFFF"/>
        </a:lt1>
        <a:dk2>
          <a:srgbClr val="000064"/>
        </a:dk2>
        <a:lt2>
          <a:srgbClr val="FFFF00"/>
        </a:lt2>
        <a:accent1>
          <a:srgbClr val="FF3300"/>
        </a:accent1>
        <a:accent2>
          <a:srgbClr val="3333CC"/>
        </a:accent2>
        <a:accent3>
          <a:srgbClr val="AAAAB8"/>
        </a:accent3>
        <a:accent4>
          <a:srgbClr val="DADADA"/>
        </a:accent4>
        <a:accent5>
          <a:srgbClr val="FFAD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Presentación en blanco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8">
        <a:dk1>
          <a:srgbClr val="808080"/>
        </a:dk1>
        <a:lt1>
          <a:srgbClr val="FFFFFF"/>
        </a:lt1>
        <a:dk2>
          <a:srgbClr val="CC0000"/>
        </a:dk2>
        <a:lt2>
          <a:srgbClr val="FFFFFF"/>
        </a:lt2>
        <a:accent1>
          <a:srgbClr val="FF3300"/>
        </a:accent1>
        <a:accent2>
          <a:srgbClr val="3333CC"/>
        </a:accent2>
        <a:accent3>
          <a:srgbClr val="E2AAAA"/>
        </a:accent3>
        <a:accent4>
          <a:srgbClr val="DADADA"/>
        </a:accent4>
        <a:accent5>
          <a:srgbClr val="FFAD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9">
        <a:dk1>
          <a:srgbClr val="808080"/>
        </a:dk1>
        <a:lt1>
          <a:srgbClr val="FFFFFF"/>
        </a:lt1>
        <a:dk2>
          <a:srgbClr val="A50021"/>
        </a:dk2>
        <a:lt2>
          <a:srgbClr val="FFFFFF"/>
        </a:lt2>
        <a:accent1>
          <a:srgbClr val="FF3300"/>
        </a:accent1>
        <a:accent2>
          <a:srgbClr val="3333CC"/>
        </a:accent2>
        <a:accent3>
          <a:srgbClr val="CFAAAB"/>
        </a:accent3>
        <a:accent4>
          <a:srgbClr val="DADADA"/>
        </a:accent4>
        <a:accent5>
          <a:srgbClr val="FFAD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C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11">
        <a:dk1>
          <a:srgbClr val="808080"/>
        </a:dk1>
        <a:lt1>
          <a:srgbClr val="FFFFFF"/>
        </a:lt1>
        <a:dk2>
          <a:srgbClr val="003399"/>
        </a:dk2>
        <a:lt2>
          <a:srgbClr val="FFFFFF"/>
        </a:lt2>
        <a:accent1>
          <a:srgbClr val="FF3300"/>
        </a:accent1>
        <a:accent2>
          <a:srgbClr val="3333CC"/>
        </a:accent2>
        <a:accent3>
          <a:srgbClr val="AAADCA"/>
        </a:accent3>
        <a:accent4>
          <a:srgbClr val="DADADA"/>
        </a:accent4>
        <a:accent5>
          <a:srgbClr val="FFAD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Presentación en blanco">
  <a:themeElements>
    <a:clrScheme name="3_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Presentación en blanc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resentación en blanco 8">
        <a:dk1>
          <a:srgbClr val="808080"/>
        </a:dk1>
        <a:lt1>
          <a:srgbClr val="FFFFFF"/>
        </a:lt1>
        <a:dk2>
          <a:srgbClr val="CC0000"/>
        </a:dk2>
        <a:lt2>
          <a:srgbClr val="FFFFFF"/>
        </a:lt2>
        <a:accent1>
          <a:srgbClr val="FF3300"/>
        </a:accent1>
        <a:accent2>
          <a:srgbClr val="3333CC"/>
        </a:accent2>
        <a:accent3>
          <a:srgbClr val="E2AAAA"/>
        </a:accent3>
        <a:accent4>
          <a:srgbClr val="DADADA"/>
        </a:accent4>
        <a:accent5>
          <a:srgbClr val="FFAD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esentación en blanco 9">
        <a:dk1>
          <a:srgbClr val="808080"/>
        </a:dk1>
        <a:lt1>
          <a:srgbClr val="FFFFFF"/>
        </a:lt1>
        <a:dk2>
          <a:srgbClr val="A50021"/>
        </a:dk2>
        <a:lt2>
          <a:srgbClr val="FFFFFF"/>
        </a:lt2>
        <a:accent1>
          <a:srgbClr val="FF3300"/>
        </a:accent1>
        <a:accent2>
          <a:srgbClr val="3333CC"/>
        </a:accent2>
        <a:accent3>
          <a:srgbClr val="CFAAAB"/>
        </a:accent3>
        <a:accent4>
          <a:srgbClr val="DADADA"/>
        </a:accent4>
        <a:accent5>
          <a:srgbClr val="FFAD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esentación en blanco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C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resentación en blanco 11">
        <a:dk1>
          <a:srgbClr val="808080"/>
        </a:dk1>
        <a:lt1>
          <a:srgbClr val="FFFFFF"/>
        </a:lt1>
        <a:dk2>
          <a:srgbClr val="003399"/>
        </a:dk2>
        <a:lt2>
          <a:srgbClr val="FFFFFF"/>
        </a:lt2>
        <a:accent1>
          <a:srgbClr val="FF3300"/>
        </a:accent1>
        <a:accent2>
          <a:srgbClr val="3333CC"/>
        </a:accent2>
        <a:accent3>
          <a:srgbClr val="AAADCA"/>
        </a:accent3>
        <a:accent4>
          <a:srgbClr val="DADADA"/>
        </a:accent4>
        <a:accent5>
          <a:srgbClr val="FFAD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1_Blank Presentation 10">
      <a:dk1>
        <a:srgbClr val="808080"/>
      </a:dk1>
      <a:lt1>
        <a:srgbClr val="FFFFFF"/>
      </a:lt1>
      <a:dk2>
        <a:srgbClr val="000099"/>
      </a:dk2>
      <a:lt2>
        <a:srgbClr val="FFFF00"/>
      </a:lt2>
      <a:accent1>
        <a:srgbClr val="00CC99"/>
      </a:accent1>
      <a:accent2>
        <a:srgbClr val="3333CC"/>
      </a:accent2>
      <a:accent3>
        <a:srgbClr val="AAAAC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808080"/>
        </a:dk1>
        <a:lt1>
          <a:srgbClr val="FFFF00"/>
        </a:lt1>
        <a:dk2>
          <a:srgbClr val="3333FF"/>
        </a:dk2>
        <a:lt2>
          <a:srgbClr val="FFFF00"/>
        </a:lt2>
        <a:accent1>
          <a:srgbClr val="00CC99"/>
        </a:accent1>
        <a:accent2>
          <a:srgbClr val="3333CC"/>
        </a:accent2>
        <a:accent3>
          <a:srgbClr val="ADADFF"/>
        </a:accent3>
        <a:accent4>
          <a:srgbClr val="DADA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99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CA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808080"/>
        </a:dk1>
        <a:lt1>
          <a:srgbClr val="FFFFFF"/>
        </a:lt1>
        <a:dk2>
          <a:srgbClr val="000099"/>
        </a:dk2>
        <a:lt2>
          <a:srgbClr val="FFFF00"/>
        </a:lt2>
        <a:accent1>
          <a:srgbClr val="00CC99"/>
        </a:accent1>
        <a:accent2>
          <a:srgbClr val="3333CC"/>
        </a:accent2>
        <a:accent3>
          <a:srgbClr val="AAAAC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FFFFFF"/>
        </a:dk1>
        <a:lt1>
          <a:srgbClr val="FFFF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FFFF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Presentación en blanco">
  <a:themeElements>
    <a:clrScheme name="1_Presentación en blanco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CC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E2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resentación en blanco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ción en blanco 13">
        <a:dk1>
          <a:srgbClr val="808080"/>
        </a:dk1>
        <a:lt1>
          <a:srgbClr val="FFFFFF"/>
        </a:lt1>
        <a:dk2>
          <a:srgbClr val="CC0000"/>
        </a:dk2>
        <a:lt2>
          <a:srgbClr val="FFFFFF"/>
        </a:lt2>
        <a:accent1>
          <a:srgbClr val="FF3300"/>
        </a:accent1>
        <a:accent2>
          <a:srgbClr val="3333CC"/>
        </a:accent2>
        <a:accent3>
          <a:srgbClr val="E2AAAA"/>
        </a:accent3>
        <a:accent4>
          <a:srgbClr val="DADADA"/>
        </a:accent4>
        <a:accent5>
          <a:srgbClr val="FFAD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ción en blanco 14">
        <a:dk1>
          <a:srgbClr val="808080"/>
        </a:dk1>
        <a:lt1>
          <a:srgbClr val="FFFFFF"/>
        </a:lt1>
        <a:dk2>
          <a:srgbClr val="A50021"/>
        </a:dk2>
        <a:lt2>
          <a:srgbClr val="FFFFFF"/>
        </a:lt2>
        <a:accent1>
          <a:srgbClr val="FF3300"/>
        </a:accent1>
        <a:accent2>
          <a:srgbClr val="3333CC"/>
        </a:accent2>
        <a:accent3>
          <a:srgbClr val="CFAAAB"/>
        </a:accent3>
        <a:accent4>
          <a:srgbClr val="DADADA"/>
        </a:accent4>
        <a:accent5>
          <a:srgbClr val="FFAD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ción en blanco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C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ción en blanco 16">
        <a:dk1>
          <a:srgbClr val="808080"/>
        </a:dk1>
        <a:lt1>
          <a:srgbClr val="FFFFFF"/>
        </a:lt1>
        <a:dk2>
          <a:srgbClr val="003399"/>
        </a:dk2>
        <a:lt2>
          <a:srgbClr val="FFFFFF"/>
        </a:lt2>
        <a:accent1>
          <a:srgbClr val="FF3300"/>
        </a:accent1>
        <a:accent2>
          <a:srgbClr val="3333CC"/>
        </a:accent2>
        <a:accent3>
          <a:srgbClr val="AAADCA"/>
        </a:accent3>
        <a:accent4>
          <a:srgbClr val="DADADA"/>
        </a:accent4>
        <a:accent5>
          <a:srgbClr val="FFAD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808080"/>
        </a:dk1>
        <a:lt1>
          <a:srgbClr val="FFFFFF"/>
        </a:lt1>
        <a:dk2>
          <a:srgbClr val="CC0000"/>
        </a:dk2>
        <a:lt2>
          <a:srgbClr val="FFFFFF"/>
        </a:lt2>
        <a:accent1>
          <a:srgbClr val="FF3300"/>
        </a:accent1>
        <a:accent2>
          <a:srgbClr val="3333CC"/>
        </a:accent2>
        <a:accent3>
          <a:srgbClr val="E2AAAA"/>
        </a:accent3>
        <a:accent4>
          <a:srgbClr val="DADADA"/>
        </a:accent4>
        <a:accent5>
          <a:srgbClr val="FFAD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808080"/>
        </a:dk1>
        <a:lt1>
          <a:srgbClr val="FFFFFF"/>
        </a:lt1>
        <a:dk2>
          <a:srgbClr val="A50021"/>
        </a:dk2>
        <a:lt2>
          <a:srgbClr val="FFFFFF"/>
        </a:lt2>
        <a:accent1>
          <a:srgbClr val="FF3300"/>
        </a:accent1>
        <a:accent2>
          <a:srgbClr val="3333CC"/>
        </a:accent2>
        <a:accent3>
          <a:srgbClr val="CFAAAB"/>
        </a:accent3>
        <a:accent4>
          <a:srgbClr val="DADADA"/>
        </a:accent4>
        <a:accent5>
          <a:srgbClr val="FFAD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C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808080"/>
        </a:dk1>
        <a:lt1>
          <a:srgbClr val="FFFFFF"/>
        </a:lt1>
        <a:dk2>
          <a:srgbClr val="003399"/>
        </a:dk2>
        <a:lt2>
          <a:srgbClr val="FFFFFF"/>
        </a:lt2>
        <a:accent1>
          <a:srgbClr val="FF3300"/>
        </a:accent1>
        <a:accent2>
          <a:srgbClr val="3333CC"/>
        </a:accent2>
        <a:accent3>
          <a:srgbClr val="AAADCA"/>
        </a:accent3>
        <a:accent4>
          <a:srgbClr val="DADADA"/>
        </a:accent4>
        <a:accent5>
          <a:srgbClr val="FFAD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Presentación en blanco">
  <a:themeElements>
    <a:clrScheme name="2_Presentación en blanco 15">
      <a:dk1>
        <a:srgbClr val="808080"/>
      </a:dk1>
      <a:lt1>
        <a:srgbClr val="FFFFFF"/>
      </a:lt1>
      <a:dk2>
        <a:srgbClr val="000064"/>
      </a:dk2>
      <a:lt2>
        <a:srgbClr val="FFFF00"/>
      </a:lt2>
      <a:accent1>
        <a:srgbClr val="FF3300"/>
      </a:accent1>
      <a:accent2>
        <a:srgbClr val="3333CC"/>
      </a:accent2>
      <a:accent3>
        <a:srgbClr val="AAAAB8"/>
      </a:accent3>
      <a:accent4>
        <a:srgbClr val="DADADA"/>
      </a:accent4>
      <a:accent5>
        <a:srgbClr val="FFADA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Presentación en blanc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esentación en blanco 8">
        <a:dk1>
          <a:srgbClr val="808080"/>
        </a:dk1>
        <a:lt1>
          <a:srgbClr val="FFFFFF"/>
        </a:lt1>
        <a:dk2>
          <a:srgbClr val="CC0000"/>
        </a:dk2>
        <a:lt2>
          <a:srgbClr val="FFFFFF"/>
        </a:lt2>
        <a:accent1>
          <a:srgbClr val="FF3300"/>
        </a:accent1>
        <a:accent2>
          <a:srgbClr val="3333CC"/>
        </a:accent2>
        <a:accent3>
          <a:srgbClr val="E2AAAA"/>
        </a:accent3>
        <a:accent4>
          <a:srgbClr val="DADADA"/>
        </a:accent4>
        <a:accent5>
          <a:srgbClr val="FFAD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esentación en blanco 9">
        <a:dk1>
          <a:srgbClr val="808080"/>
        </a:dk1>
        <a:lt1>
          <a:srgbClr val="FFFFFF"/>
        </a:lt1>
        <a:dk2>
          <a:srgbClr val="A50021"/>
        </a:dk2>
        <a:lt2>
          <a:srgbClr val="FFFFFF"/>
        </a:lt2>
        <a:accent1>
          <a:srgbClr val="FF3300"/>
        </a:accent1>
        <a:accent2>
          <a:srgbClr val="3333CC"/>
        </a:accent2>
        <a:accent3>
          <a:srgbClr val="CFAAAB"/>
        </a:accent3>
        <a:accent4>
          <a:srgbClr val="DADADA"/>
        </a:accent4>
        <a:accent5>
          <a:srgbClr val="FFAD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esentación en blanco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C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esentación en blanco 11">
        <a:dk1>
          <a:srgbClr val="808080"/>
        </a:dk1>
        <a:lt1>
          <a:srgbClr val="FFFFFF"/>
        </a:lt1>
        <a:dk2>
          <a:srgbClr val="003399"/>
        </a:dk2>
        <a:lt2>
          <a:srgbClr val="FFFFFF"/>
        </a:lt2>
        <a:accent1>
          <a:srgbClr val="FF3300"/>
        </a:accent1>
        <a:accent2>
          <a:srgbClr val="3333CC"/>
        </a:accent2>
        <a:accent3>
          <a:srgbClr val="AAADCA"/>
        </a:accent3>
        <a:accent4>
          <a:srgbClr val="DADADA"/>
        </a:accent4>
        <a:accent5>
          <a:srgbClr val="FFAD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esentación en blanco 12">
        <a:dk1>
          <a:srgbClr val="808080"/>
        </a:dk1>
        <a:lt1>
          <a:srgbClr val="FFFFFF"/>
        </a:lt1>
        <a:dk2>
          <a:srgbClr val="000099"/>
        </a:dk2>
        <a:lt2>
          <a:srgbClr val="FFFFFF"/>
        </a:lt2>
        <a:accent1>
          <a:srgbClr val="FF3300"/>
        </a:accent1>
        <a:accent2>
          <a:srgbClr val="3333CC"/>
        </a:accent2>
        <a:accent3>
          <a:srgbClr val="AAAACA"/>
        </a:accent3>
        <a:accent4>
          <a:srgbClr val="DADADA"/>
        </a:accent4>
        <a:accent5>
          <a:srgbClr val="FFAD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esentación en blanco 13">
        <a:dk1>
          <a:srgbClr val="808080"/>
        </a:dk1>
        <a:lt1>
          <a:srgbClr val="FFFFFF"/>
        </a:lt1>
        <a:dk2>
          <a:srgbClr val="000082"/>
        </a:dk2>
        <a:lt2>
          <a:srgbClr val="FFFFFF"/>
        </a:lt2>
        <a:accent1>
          <a:srgbClr val="FF3300"/>
        </a:accent1>
        <a:accent2>
          <a:srgbClr val="3333CC"/>
        </a:accent2>
        <a:accent3>
          <a:srgbClr val="AAAAC1"/>
        </a:accent3>
        <a:accent4>
          <a:srgbClr val="DADADA"/>
        </a:accent4>
        <a:accent5>
          <a:srgbClr val="FFAD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esentación en blanco 14">
        <a:dk1>
          <a:srgbClr val="808080"/>
        </a:dk1>
        <a:lt1>
          <a:srgbClr val="FFFFFF"/>
        </a:lt1>
        <a:dk2>
          <a:srgbClr val="000074"/>
        </a:dk2>
        <a:lt2>
          <a:srgbClr val="FFFF00"/>
        </a:lt2>
        <a:accent1>
          <a:srgbClr val="FF3300"/>
        </a:accent1>
        <a:accent2>
          <a:srgbClr val="3333CC"/>
        </a:accent2>
        <a:accent3>
          <a:srgbClr val="AAAABC"/>
        </a:accent3>
        <a:accent4>
          <a:srgbClr val="DADADA"/>
        </a:accent4>
        <a:accent5>
          <a:srgbClr val="FFAD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esentación en blanco 15">
        <a:dk1>
          <a:srgbClr val="808080"/>
        </a:dk1>
        <a:lt1>
          <a:srgbClr val="FFFFFF"/>
        </a:lt1>
        <a:dk2>
          <a:srgbClr val="000064"/>
        </a:dk2>
        <a:lt2>
          <a:srgbClr val="FFFF00"/>
        </a:lt2>
        <a:accent1>
          <a:srgbClr val="FF3300"/>
        </a:accent1>
        <a:accent2>
          <a:srgbClr val="3333CC"/>
        </a:accent2>
        <a:accent3>
          <a:srgbClr val="AAAAB8"/>
        </a:accent3>
        <a:accent4>
          <a:srgbClr val="DADADA"/>
        </a:accent4>
        <a:accent5>
          <a:srgbClr val="FFAD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Presentación en blanco">
  <a:themeElements>
    <a:clrScheme name="2_Presentación en blanco 15">
      <a:dk1>
        <a:srgbClr val="808080"/>
      </a:dk1>
      <a:lt1>
        <a:srgbClr val="FFFFFF"/>
      </a:lt1>
      <a:dk2>
        <a:srgbClr val="000064"/>
      </a:dk2>
      <a:lt2>
        <a:srgbClr val="FFFF00"/>
      </a:lt2>
      <a:accent1>
        <a:srgbClr val="FF3300"/>
      </a:accent1>
      <a:accent2>
        <a:srgbClr val="3333CC"/>
      </a:accent2>
      <a:accent3>
        <a:srgbClr val="AAAAB8"/>
      </a:accent3>
      <a:accent4>
        <a:srgbClr val="DADADA"/>
      </a:accent4>
      <a:accent5>
        <a:srgbClr val="FFADA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Presentación en blanc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esentación en blanco 8">
        <a:dk1>
          <a:srgbClr val="808080"/>
        </a:dk1>
        <a:lt1>
          <a:srgbClr val="FFFFFF"/>
        </a:lt1>
        <a:dk2>
          <a:srgbClr val="CC0000"/>
        </a:dk2>
        <a:lt2>
          <a:srgbClr val="FFFFFF"/>
        </a:lt2>
        <a:accent1>
          <a:srgbClr val="FF3300"/>
        </a:accent1>
        <a:accent2>
          <a:srgbClr val="3333CC"/>
        </a:accent2>
        <a:accent3>
          <a:srgbClr val="E2AAAA"/>
        </a:accent3>
        <a:accent4>
          <a:srgbClr val="DADADA"/>
        </a:accent4>
        <a:accent5>
          <a:srgbClr val="FFAD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esentación en blanco 9">
        <a:dk1>
          <a:srgbClr val="808080"/>
        </a:dk1>
        <a:lt1>
          <a:srgbClr val="FFFFFF"/>
        </a:lt1>
        <a:dk2>
          <a:srgbClr val="A50021"/>
        </a:dk2>
        <a:lt2>
          <a:srgbClr val="FFFFFF"/>
        </a:lt2>
        <a:accent1>
          <a:srgbClr val="FF3300"/>
        </a:accent1>
        <a:accent2>
          <a:srgbClr val="3333CC"/>
        </a:accent2>
        <a:accent3>
          <a:srgbClr val="CFAAAB"/>
        </a:accent3>
        <a:accent4>
          <a:srgbClr val="DADADA"/>
        </a:accent4>
        <a:accent5>
          <a:srgbClr val="FFAD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esentación en blanco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C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esentación en blanco 11">
        <a:dk1>
          <a:srgbClr val="808080"/>
        </a:dk1>
        <a:lt1>
          <a:srgbClr val="FFFFFF"/>
        </a:lt1>
        <a:dk2>
          <a:srgbClr val="003399"/>
        </a:dk2>
        <a:lt2>
          <a:srgbClr val="FFFFFF"/>
        </a:lt2>
        <a:accent1>
          <a:srgbClr val="FF3300"/>
        </a:accent1>
        <a:accent2>
          <a:srgbClr val="3333CC"/>
        </a:accent2>
        <a:accent3>
          <a:srgbClr val="AAADCA"/>
        </a:accent3>
        <a:accent4>
          <a:srgbClr val="DADADA"/>
        </a:accent4>
        <a:accent5>
          <a:srgbClr val="FFAD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esentación en blanco 12">
        <a:dk1>
          <a:srgbClr val="808080"/>
        </a:dk1>
        <a:lt1>
          <a:srgbClr val="FFFFFF"/>
        </a:lt1>
        <a:dk2>
          <a:srgbClr val="000099"/>
        </a:dk2>
        <a:lt2>
          <a:srgbClr val="FFFFFF"/>
        </a:lt2>
        <a:accent1>
          <a:srgbClr val="FF3300"/>
        </a:accent1>
        <a:accent2>
          <a:srgbClr val="3333CC"/>
        </a:accent2>
        <a:accent3>
          <a:srgbClr val="AAAACA"/>
        </a:accent3>
        <a:accent4>
          <a:srgbClr val="DADADA"/>
        </a:accent4>
        <a:accent5>
          <a:srgbClr val="FFAD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esentación en blanco 13">
        <a:dk1>
          <a:srgbClr val="808080"/>
        </a:dk1>
        <a:lt1>
          <a:srgbClr val="FFFFFF"/>
        </a:lt1>
        <a:dk2>
          <a:srgbClr val="000082"/>
        </a:dk2>
        <a:lt2>
          <a:srgbClr val="FFFFFF"/>
        </a:lt2>
        <a:accent1>
          <a:srgbClr val="FF3300"/>
        </a:accent1>
        <a:accent2>
          <a:srgbClr val="3333CC"/>
        </a:accent2>
        <a:accent3>
          <a:srgbClr val="AAAAC1"/>
        </a:accent3>
        <a:accent4>
          <a:srgbClr val="DADADA"/>
        </a:accent4>
        <a:accent5>
          <a:srgbClr val="FFAD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esentación en blanco 14">
        <a:dk1>
          <a:srgbClr val="808080"/>
        </a:dk1>
        <a:lt1>
          <a:srgbClr val="FFFFFF"/>
        </a:lt1>
        <a:dk2>
          <a:srgbClr val="000074"/>
        </a:dk2>
        <a:lt2>
          <a:srgbClr val="FFFF00"/>
        </a:lt2>
        <a:accent1>
          <a:srgbClr val="FF3300"/>
        </a:accent1>
        <a:accent2>
          <a:srgbClr val="3333CC"/>
        </a:accent2>
        <a:accent3>
          <a:srgbClr val="AAAABC"/>
        </a:accent3>
        <a:accent4>
          <a:srgbClr val="DADADA"/>
        </a:accent4>
        <a:accent5>
          <a:srgbClr val="FFAD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esentación en blanco 15">
        <a:dk1>
          <a:srgbClr val="808080"/>
        </a:dk1>
        <a:lt1>
          <a:srgbClr val="FFFFFF"/>
        </a:lt1>
        <a:dk2>
          <a:srgbClr val="000064"/>
        </a:dk2>
        <a:lt2>
          <a:srgbClr val="FFFF00"/>
        </a:lt2>
        <a:accent1>
          <a:srgbClr val="FF3300"/>
        </a:accent1>
        <a:accent2>
          <a:srgbClr val="3333CC"/>
        </a:accent2>
        <a:accent3>
          <a:srgbClr val="AAAAB8"/>
        </a:accent3>
        <a:accent4>
          <a:srgbClr val="DADADA"/>
        </a:accent4>
        <a:accent5>
          <a:srgbClr val="FFAD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2_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2_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2_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2_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3.xml><?xml version="1.0" encoding="utf-8"?>
<a:themeOverride xmlns:a="http://schemas.openxmlformats.org/drawingml/2006/main">
  <a:clrScheme name="2_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FF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5.xml><?xml version="1.0" encoding="utf-8"?>
<a:themeOverride xmlns:a="http://schemas.openxmlformats.org/drawingml/2006/main">
  <a:clrScheme name="2_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6.xml><?xml version="1.0" encoding="utf-8"?>
<a:themeOverride xmlns:a="http://schemas.openxmlformats.org/drawingml/2006/main">
  <a:clrScheme name="2_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7.xml><?xml version="1.0" encoding="utf-8"?>
<a:themeOverride xmlns:a="http://schemas.openxmlformats.org/drawingml/2006/main">
  <a:clrScheme name="2_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8.xml><?xml version="1.0" encoding="utf-8"?>
<a:themeOverride xmlns:a="http://schemas.openxmlformats.org/drawingml/2006/main">
  <a:clrScheme name="2_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9.xml><?xml version="1.0" encoding="utf-8"?>
<a:themeOverride xmlns:a="http://schemas.openxmlformats.org/drawingml/2006/main">
  <a:clrScheme name="2_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2_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0.xml><?xml version="1.0" encoding="utf-8"?>
<a:themeOverride xmlns:a="http://schemas.openxmlformats.org/drawingml/2006/main">
  <a:clrScheme name="2_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1.xml><?xml version="1.0" encoding="utf-8"?>
<a:themeOverride xmlns:a="http://schemas.openxmlformats.org/drawingml/2006/main">
  <a:clrScheme name="2_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2.xml><?xml version="1.0" encoding="utf-8"?>
<a:themeOverride xmlns:a="http://schemas.openxmlformats.org/drawingml/2006/main">
  <a:clrScheme name="2_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3.xml><?xml version="1.0" encoding="utf-8"?>
<a:themeOverride xmlns:a="http://schemas.openxmlformats.org/drawingml/2006/main">
  <a:clrScheme name="2_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2_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2_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2_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2_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2_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2_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2_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1699</TotalTime>
  <Words>3511</Words>
  <Application>Microsoft Office PowerPoint</Application>
  <PresentationFormat>On-screen Show (4:3)</PresentationFormat>
  <Paragraphs>554</Paragraphs>
  <Slides>64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64</vt:i4>
      </vt:variant>
    </vt:vector>
  </HeadingPairs>
  <TitlesOfParts>
    <vt:vector size="81" baseType="lpstr">
      <vt:lpstr>2_Presentación en blanco</vt:lpstr>
      <vt:lpstr>1_Default Design</vt:lpstr>
      <vt:lpstr>Default Design</vt:lpstr>
      <vt:lpstr>1_Blank Presentation</vt:lpstr>
      <vt:lpstr>1_Presentación en blanco</vt:lpstr>
      <vt:lpstr>2_Blank Presentation</vt:lpstr>
      <vt:lpstr>3_Presentación en blanco</vt:lpstr>
      <vt:lpstr>2_Default Design</vt:lpstr>
      <vt:lpstr>4_Presentación en blanco</vt:lpstr>
      <vt:lpstr>5_Presentación en blanco</vt:lpstr>
      <vt:lpstr>6_Presentación en blanco</vt:lpstr>
      <vt:lpstr>Clip</vt:lpstr>
      <vt:lpstr>SPW 7.1 Graph</vt:lpstr>
      <vt:lpstr>Bitmap Image</vt:lpstr>
      <vt:lpstr>Slide</vt:lpstr>
      <vt:lpstr>SPW 9.0 Graph</vt:lpstr>
      <vt:lpstr>SPW 8.0 Graph</vt:lpstr>
      <vt:lpstr>Dopamine, Motivation and Schizophrenia: Research with Rodent Models</vt:lpstr>
      <vt:lpstr>BACKGROUND DA and Schizophrenia: Strong and Weak Forms of the DA Hypothesis</vt:lpstr>
      <vt:lpstr>DA and Schizophrenia: Bi-directional Modulation of Schizophrenic Symptoms with DAergic drugs</vt:lpstr>
      <vt:lpstr>DA and Motivation: Behavioral Effects of Antipsychotic Drugs</vt:lpstr>
      <vt:lpstr>Behavioral Functions of Mesolimbic DA System</vt:lpstr>
      <vt:lpstr>Conceptual Framework: Motivation</vt:lpstr>
      <vt:lpstr>Activational Aspects of Motivation</vt:lpstr>
      <vt:lpstr>Important Distinctions Between Aspects of Motivation that are Important for Understanding DA</vt:lpstr>
      <vt:lpstr>Motivational Effects of Antipsychotic Drugs</vt:lpstr>
      <vt:lpstr>Motivational Effects of Antipsychotic Drugs</vt:lpstr>
      <vt:lpstr>Slide 11</vt:lpstr>
      <vt:lpstr>Concurrent FR5/Chow Feeding Task: low doses of DA antagonists or interference with accumbens DA transmission decrease lever pressing but increase chow intake</vt:lpstr>
      <vt:lpstr>Slide 13</vt:lpstr>
      <vt:lpstr>BEHAVIORAL VALIDATION OF THE FR/FEEDING CHOICE TASK </vt:lpstr>
      <vt:lpstr>Slide 15</vt:lpstr>
      <vt:lpstr>Effect of Haloperidol on T-Maze Performance</vt:lpstr>
      <vt:lpstr>BEHAVIORAL VALIDATION OF THE T-MAZE CHOICE TASK </vt:lpstr>
      <vt:lpstr>SUMMARY</vt:lpstr>
      <vt:lpstr>CONSISTENT WITH OTHER STUDIES</vt:lpstr>
      <vt:lpstr>Slide 20</vt:lpstr>
      <vt:lpstr>Slide 21</vt:lpstr>
      <vt:lpstr>Activational Aspects of Motivation in Human and Rodent Studies</vt:lpstr>
      <vt:lpstr>Question 1- How are the motivational effects of D2 antagonism in rodents related to their core antipsychotic effects in humans?</vt:lpstr>
      <vt:lpstr>Kapur: Motivational effects of antipsychotic drugs are directly related to their clinical effects</vt:lpstr>
      <vt:lpstr>Are motivational effects of antipsychotic drugs related to their clinical effects?</vt:lpstr>
      <vt:lpstr>Nevertheless…</vt:lpstr>
      <vt:lpstr>Question 2- Can the motivational effects of D2 antagonists be pharmacologically dissociated from their therapeutic effects in humans?</vt:lpstr>
      <vt:lpstr>DA D2/Adenosine A2A Interactions</vt:lpstr>
      <vt:lpstr>BEHAVIORAL EFFECTS OF ADENOSINE ANTAGONISTS</vt:lpstr>
      <vt:lpstr>Slide 30</vt:lpstr>
      <vt:lpstr>BEHAVIORAL EFFECTS OF ADENOSINE A2A ANTAGONISTS</vt:lpstr>
      <vt:lpstr>Slide 32</vt:lpstr>
      <vt:lpstr>Slide 33</vt:lpstr>
      <vt:lpstr>BEHAVIORAL EFFECTS OF ADENOSINE A2A ANTAGONISTS</vt:lpstr>
      <vt:lpstr>Slide 35</vt:lpstr>
      <vt:lpstr>Tremulous Jaw Movements (TJMs)</vt:lpstr>
      <vt:lpstr>Slide 37</vt:lpstr>
      <vt:lpstr>Slide 38</vt:lpstr>
      <vt:lpstr>Slide 39</vt:lpstr>
      <vt:lpstr>BEHAVIORAL EFFECTS OF ADENOSINE A2A ANTAGONISTS</vt:lpstr>
      <vt:lpstr>Slide 41</vt:lpstr>
      <vt:lpstr>BEHAVIORAL EFFECTS OF ADENOSINE A2A ANTAGONISTS</vt:lpstr>
      <vt:lpstr>Slide 43</vt:lpstr>
      <vt:lpstr>Interactions Between DA D2 Antagonist Haloperidol and Adenosine A2A antagonist MSX-3</vt:lpstr>
      <vt:lpstr>Slide 45</vt:lpstr>
      <vt:lpstr>A2A vs. D2 Antagonism</vt:lpstr>
      <vt:lpstr>Slide 47</vt:lpstr>
      <vt:lpstr>Slide 48</vt:lpstr>
      <vt:lpstr>T-maze Task: A2A or A1 vs. D2 Antagonism</vt:lpstr>
      <vt:lpstr>Mouse T-Maze Studies: Adenosine antagonists vs. haloperidol (D2)</vt:lpstr>
      <vt:lpstr>BEHAVIORAL EFFECTS OF ADENOSINE A2A ANTAGONISTS</vt:lpstr>
      <vt:lpstr>Question 3- Can adenosine A2A antagonists dissociate the motivational and antipsychotic effects of D2 antagonists in humans, or do these effects consistently co-vary?</vt:lpstr>
      <vt:lpstr>Question 4- What will be the effects of A2A antagonism on the core antipsychotic effect of D2 antagonists? </vt:lpstr>
      <vt:lpstr>Question 4- What will be the effects of A2A antagonism on the core antipsychotic effect of D2 antagonists? </vt:lpstr>
      <vt:lpstr>Question 4- What will be the effects of A2A antagonism on the core antipsychotic effect of D2 antagonists? </vt:lpstr>
      <vt:lpstr>Question 4- What will be the effects of A2A antagonism on the core antipsychotic effect of D2 antagonists? </vt:lpstr>
      <vt:lpstr>Question 4- What will be the effects of A2A antagonism on the core antipsychotic effect of D2 antagonists? </vt:lpstr>
      <vt:lpstr>Question 4- What will be the effects of A2A antagonism on the core antipsychotic effect of D2 antagonists? </vt:lpstr>
      <vt:lpstr>Question 4- What will be the effects of A2A antagonism on the core antipsychotic effect of D2 antagonists? </vt:lpstr>
      <vt:lpstr>Question 4- What will be the effects of A2A antagonism on the core antipsychotic effect of D2 antagonists? </vt:lpstr>
      <vt:lpstr>Question 4- What will be the effects of A2A antagonism on the core antipsychotic effect of D2 antagonists? </vt:lpstr>
      <vt:lpstr>THANK  YOU!   </vt:lpstr>
      <vt:lpstr>Slide 63</vt:lpstr>
      <vt:lpstr>Slide 64</vt:lpstr>
    </vt:vector>
  </TitlesOfParts>
  <Company>University of Connecticut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jsalamone</dc:creator>
  <cp:lastModifiedBy>owner</cp:lastModifiedBy>
  <cp:revision>191</cp:revision>
  <dcterms:created xsi:type="dcterms:W3CDTF">2010-04-26T14:00:23Z</dcterms:created>
  <dcterms:modified xsi:type="dcterms:W3CDTF">2010-04-29T18:20:44Z</dcterms:modified>
</cp:coreProperties>
</file>